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2.xml" ContentType="application/vnd.openxmlformats-officedocument.themeOverride+xml"/>
  <Override PartName="/ppt/drawings/drawing2.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3.xml" ContentType="application/vnd.openxmlformats-officedocument.drawingml.chartshape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9.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drawings/drawing4.xml" ContentType="application/vnd.openxmlformats-officedocument.drawingml.chartshapes+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63" r:id="rId3"/>
  </p:sldMasterIdLst>
  <p:notesMasterIdLst>
    <p:notesMasterId r:id="rId36"/>
  </p:notesMasterIdLst>
  <p:handoutMasterIdLst>
    <p:handoutMasterId r:id="rId37"/>
  </p:handoutMasterIdLst>
  <p:sldIdLst>
    <p:sldId id="380" r:id="rId4"/>
    <p:sldId id="751" r:id="rId5"/>
    <p:sldId id="842" r:id="rId6"/>
    <p:sldId id="837" r:id="rId7"/>
    <p:sldId id="838" r:id="rId8"/>
    <p:sldId id="840" r:id="rId9"/>
    <p:sldId id="839" r:id="rId10"/>
    <p:sldId id="825" r:id="rId11"/>
    <p:sldId id="841" r:id="rId12"/>
    <p:sldId id="826" r:id="rId13"/>
    <p:sldId id="827" r:id="rId14"/>
    <p:sldId id="828" r:id="rId15"/>
    <p:sldId id="829" r:id="rId16"/>
    <p:sldId id="830" r:id="rId17"/>
    <p:sldId id="831" r:id="rId18"/>
    <p:sldId id="832" r:id="rId19"/>
    <p:sldId id="834" r:id="rId20"/>
    <p:sldId id="835" r:id="rId21"/>
    <p:sldId id="836" r:id="rId22"/>
    <p:sldId id="754" r:id="rId23"/>
    <p:sldId id="796" r:id="rId24"/>
    <p:sldId id="795" r:id="rId25"/>
    <p:sldId id="797" r:id="rId26"/>
    <p:sldId id="798" r:id="rId27"/>
    <p:sldId id="773" r:id="rId28"/>
    <p:sldId id="800" r:id="rId29"/>
    <p:sldId id="801" r:id="rId30"/>
    <p:sldId id="802" r:id="rId31"/>
    <p:sldId id="803" r:id="rId32"/>
    <p:sldId id="774" r:id="rId33"/>
    <p:sldId id="788" r:id="rId34"/>
    <p:sldId id="780" r:id="rId35"/>
  </p:sldIdLst>
  <p:sldSz cx="12188825" cy="6858000"/>
  <p:notesSz cx="6858000" cy="9144000"/>
  <p:defaultTextStyle>
    <a:defPPr>
      <a:defRPr lang="zh-CN"/>
    </a:defPPr>
    <a:lvl1pPr marL="0" algn="l" defTabSz="967740" rtl="0" eaLnBrk="1" latinLnBrk="0" hangingPunct="1">
      <a:defRPr sz="1905" kern="1200">
        <a:solidFill>
          <a:schemeClr val="tx1"/>
        </a:solidFill>
        <a:latin typeface="+mn-lt"/>
        <a:ea typeface="+mn-ea"/>
        <a:cs typeface="+mn-cs"/>
      </a:defRPr>
    </a:lvl1pPr>
    <a:lvl2pPr marL="483870" algn="l" defTabSz="967740" rtl="0" eaLnBrk="1" latinLnBrk="0" hangingPunct="1">
      <a:defRPr sz="1905" kern="1200">
        <a:solidFill>
          <a:schemeClr val="tx1"/>
        </a:solidFill>
        <a:latin typeface="+mn-lt"/>
        <a:ea typeface="+mn-ea"/>
        <a:cs typeface="+mn-cs"/>
      </a:defRPr>
    </a:lvl2pPr>
    <a:lvl3pPr marL="967740" algn="l" defTabSz="967740" rtl="0" eaLnBrk="1" latinLnBrk="0" hangingPunct="1">
      <a:defRPr sz="1905" kern="1200">
        <a:solidFill>
          <a:schemeClr val="tx1"/>
        </a:solidFill>
        <a:latin typeface="+mn-lt"/>
        <a:ea typeface="+mn-ea"/>
        <a:cs typeface="+mn-cs"/>
      </a:defRPr>
    </a:lvl3pPr>
    <a:lvl4pPr marL="1451610" algn="l" defTabSz="967740" rtl="0" eaLnBrk="1" latinLnBrk="0" hangingPunct="1">
      <a:defRPr sz="1905" kern="1200">
        <a:solidFill>
          <a:schemeClr val="tx1"/>
        </a:solidFill>
        <a:latin typeface="+mn-lt"/>
        <a:ea typeface="+mn-ea"/>
        <a:cs typeface="+mn-cs"/>
      </a:defRPr>
    </a:lvl4pPr>
    <a:lvl5pPr marL="1935480" algn="l" defTabSz="967740" rtl="0" eaLnBrk="1" latinLnBrk="0" hangingPunct="1">
      <a:defRPr sz="1905" kern="1200">
        <a:solidFill>
          <a:schemeClr val="tx1"/>
        </a:solidFill>
        <a:latin typeface="+mn-lt"/>
        <a:ea typeface="+mn-ea"/>
        <a:cs typeface="+mn-cs"/>
      </a:defRPr>
    </a:lvl5pPr>
    <a:lvl6pPr marL="2419350" algn="l" defTabSz="967740" rtl="0" eaLnBrk="1" latinLnBrk="0" hangingPunct="1">
      <a:defRPr sz="1905" kern="1200">
        <a:solidFill>
          <a:schemeClr val="tx1"/>
        </a:solidFill>
        <a:latin typeface="+mn-lt"/>
        <a:ea typeface="+mn-ea"/>
        <a:cs typeface="+mn-cs"/>
      </a:defRPr>
    </a:lvl6pPr>
    <a:lvl7pPr marL="2902585" algn="l" defTabSz="967740" rtl="0" eaLnBrk="1" latinLnBrk="0" hangingPunct="1">
      <a:defRPr sz="1905" kern="1200">
        <a:solidFill>
          <a:schemeClr val="tx1"/>
        </a:solidFill>
        <a:latin typeface="+mn-lt"/>
        <a:ea typeface="+mn-ea"/>
        <a:cs typeface="+mn-cs"/>
      </a:defRPr>
    </a:lvl7pPr>
    <a:lvl8pPr marL="3386455" algn="l" defTabSz="967740" rtl="0" eaLnBrk="1" latinLnBrk="0" hangingPunct="1">
      <a:defRPr sz="1905" kern="1200">
        <a:solidFill>
          <a:schemeClr val="tx1"/>
        </a:solidFill>
        <a:latin typeface="+mn-lt"/>
        <a:ea typeface="+mn-ea"/>
        <a:cs typeface="+mn-cs"/>
      </a:defRPr>
    </a:lvl8pPr>
    <a:lvl9pPr marL="3870325" algn="l" defTabSz="967740" rtl="0" eaLnBrk="1" latinLnBrk="0" hangingPunct="1">
      <a:defRPr sz="190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2">
          <p15:clr>
            <a:srgbClr val="A4A3A4"/>
          </p15:clr>
        </p15:guide>
        <p15:guide id="2" pos="43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9CD"/>
    <a:srgbClr val="E10000"/>
    <a:srgbClr val="7F7F7F"/>
    <a:srgbClr val="6D6D6D"/>
    <a:srgbClr val="B40014"/>
    <a:srgbClr val="E20000"/>
    <a:srgbClr val="E30613"/>
    <a:srgbClr val="FF0000"/>
    <a:srgbClr val="0078DC"/>
    <a:srgbClr val="0046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53" autoAdjust="0"/>
    <p:restoredTop sz="95256" autoAdjust="0"/>
  </p:normalViewPr>
  <p:slideViewPr>
    <p:cSldViewPr>
      <p:cViewPr varScale="1">
        <p:scale>
          <a:sx n="113" d="100"/>
          <a:sy n="113" d="100"/>
        </p:scale>
        <p:origin x="84" y="136"/>
      </p:cViewPr>
      <p:guideLst>
        <p:guide orient="horz" pos="672"/>
        <p:guide pos="437"/>
      </p:guideLst>
    </p:cSldViewPr>
  </p:slideViewPr>
  <p:notesTextViewPr>
    <p:cViewPr>
      <p:scale>
        <a:sx n="1" d="1"/>
        <a:sy n="1" d="1"/>
      </p:scale>
      <p:origin x="0" y="0"/>
    </p:cViewPr>
  </p:notesTextViewPr>
  <p:sorterViewPr>
    <p:cViewPr>
      <p:scale>
        <a:sx n="100" d="100"/>
        <a:sy n="100" d="100"/>
      </p:scale>
      <p:origin x="0" y="-6342"/>
    </p:cViewPr>
  </p:sorterViewPr>
  <p:notesViewPr>
    <p:cSldViewPr>
      <p:cViewPr varScale="1">
        <p:scale>
          <a:sx n="66" d="100"/>
          <a:sy n="66" d="100"/>
        </p:scale>
        <p:origin x="285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ser\iCloudDrive\&#30005;&#23376;\&#35838;&#39064;\&#26031;&#36798;&#21322;&#23548;&#65288;&#21338;&#26102;&#65289;&#36335;&#28436;ppt\&#26031;&#36798;&#21322;&#23548;&#20307;&#24213;&#31295;.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Administrator\Desktop\IFX(1).xlsx" TargetMode="Externa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chartUserShapes" Target="../drawings/drawing4.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Administrator\Desktop\IFX(1).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Administrator\Desktop\IFX(1).xlsx"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4.xml"/><Relationship Id="rId1" Type="http://schemas.microsoft.com/office/2011/relationships/chartStyle" Target="style4.xml"/><Relationship Id="rId5" Type="http://schemas.openxmlformats.org/officeDocument/2006/relationships/chartUserShapes" Target="../drawings/drawing1.xml"/><Relationship Id="rId4" Type="http://schemas.openxmlformats.org/officeDocument/2006/relationships/oleObject" Target="file:///C:\Users\Administrator\Desktop\&#20013;&#36710;&#26102;&#20195;&#30005;&#27668;&#24213;&#31295;.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2.xml"/><Relationship Id="rId4" Type="http://schemas.openxmlformats.org/officeDocument/2006/relationships/oleObject" Target="file:///C:\Users\Administrator\Desktop\&#20013;&#36710;&#26102;&#20195;&#30005;&#27668;&#24213;&#31295;.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3.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dministrator\Desktop\&#20013;&#36710;&#26102;&#20195;&#30005;&#27668;&#24213;&#31295;%20(&#33258;&#21160;&#20445;&#23384;&#30340;).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rgbClr val="005588"/>
              </a:solidFill>
              <a:ln w="19050">
                <a:solidFill>
                  <a:srgbClr val="005588"/>
                </a:solidFill>
                <a:prstDash val="solid"/>
              </a:ln>
              <a:effectLst/>
            </c:spPr>
            <c:extLst>
              <c:ext xmlns:c16="http://schemas.microsoft.com/office/drawing/2014/chart" uri="{C3380CC4-5D6E-409C-BE32-E72D297353CC}">
                <c16:uniqueId val="{00000001-1E07-4086-8386-D8270A365514}"/>
              </c:ext>
            </c:extLst>
          </c:dPt>
          <c:dPt>
            <c:idx val="1"/>
            <c:bubble3D val="0"/>
            <c:spPr>
              <a:solidFill>
                <a:srgbClr val="CC0000"/>
              </a:solidFill>
              <a:ln w="19050">
                <a:solidFill>
                  <a:srgbClr val="CC0000"/>
                </a:solidFill>
                <a:prstDash val="solid"/>
              </a:ln>
              <a:effectLst/>
            </c:spPr>
            <c:extLst>
              <c:ext xmlns:c16="http://schemas.microsoft.com/office/drawing/2014/chart" uri="{C3380CC4-5D6E-409C-BE32-E72D297353CC}">
                <c16:uniqueId val="{00000003-1E07-4086-8386-D8270A365514}"/>
              </c:ext>
            </c:extLst>
          </c:dPt>
          <c:dPt>
            <c:idx val="2"/>
            <c:bubble3D val="0"/>
            <c:spPr>
              <a:solidFill>
                <a:srgbClr val="3377A0"/>
              </a:solidFill>
              <a:ln w="19050">
                <a:solidFill>
                  <a:srgbClr val="3377A0"/>
                </a:solidFill>
                <a:prstDash val="solid"/>
              </a:ln>
              <a:effectLst/>
            </c:spPr>
            <c:extLst>
              <c:ext xmlns:c16="http://schemas.microsoft.com/office/drawing/2014/chart" uri="{C3380CC4-5D6E-409C-BE32-E72D297353CC}">
                <c16:uniqueId val="{00000005-1E07-4086-8386-D8270A365514}"/>
              </c:ext>
            </c:extLst>
          </c:dPt>
          <c:dPt>
            <c:idx val="3"/>
            <c:bubble3D val="0"/>
            <c:spPr>
              <a:solidFill>
                <a:srgbClr val="D63333"/>
              </a:solidFill>
              <a:ln w="19050">
                <a:solidFill>
                  <a:srgbClr val="D63333"/>
                </a:solidFill>
                <a:prstDash val="solid"/>
              </a:ln>
              <a:effectLst/>
            </c:spPr>
            <c:extLst>
              <c:ext xmlns:c16="http://schemas.microsoft.com/office/drawing/2014/chart" uri="{C3380CC4-5D6E-409C-BE32-E72D297353CC}">
                <c16:uniqueId val="{00000007-1E07-4086-8386-D8270A365514}"/>
              </c:ext>
            </c:extLst>
          </c:dPt>
          <c:dPt>
            <c:idx val="4"/>
            <c:bubble3D val="0"/>
            <c:spPr>
              <a:solidFill>
                <a:srgbClr val="6699B8"/>
              </a:solidFill>
              <a:ln w="19050">
                <a:solidFill>
                  <a:srgbClr val="6699B8"/>
                </a:solidFill>
                <a:prstDash val="solid"/>
              </a:ln>
              <a:effectLst/>
            </c:spPr>
            <c:extLst>
              <c:ext xmlns:c16="http://schemas.microsoft.com/office/drawing/2014/chart" uri="{C3380CC4-5D6E-409C-BE32-E72D297353CC}">
                <c16:uniqueId val="{00000009-1E07-4086-8386-D8270A365514}"/>
              </c:ext>
            </c:extLst>
          </c:dPt>
          <c:dPt>
            <c:idx val="5"/>
            <c:bubble3D val="0"/>
            <c:spPr>
              <a:solidFill>
                <a:srgbClr val="E06666"/>
              </a:solidFill>
              <a:ln w="19050">
                <a:solidFill>
                  <a:srgbClr val="E06666"/>
                </a:solidFill>
                <a:prstDash val="solid"/>
              </a:ln>
              <a:effectLst/>
            </c:spPr>
            <c:extLst>
              <c:ext xmlns:c16="http://schemas.microsoft.com/office/drawing/2014/chart" uri="{C3380CC4-5D6E-409C-BE32-E72D297353CC}">
                <c16:uniqueId val="{0000000B-1E07-4086-8386-D8270A365514}"/>
              </c:ext>
            </c:extLst>
          </c:dPt>
          <c:dLbls>
            <c:spPr>
              <a:noFill/>
              <a:ln>
                <a:noFill/>
              </a:ln>
              <a:effectLst/>
            </c:spPr>
            <c:txPr>
              <a:bodyPr rot="0" spcFirstLastPara="1" vertOverflow="ellipsis" vert="horz" wrap="square" lIns="38100" tIns="19050" rIns="38100" bIns="19050" anchor="ctr" anchorCtr="1">
                <a:spAutoFit/>
              </a:bodyPr>
              <a:lstStyle/>
              <a:p>
                <a:pPr>
                  <a:defRPr sz="700" b="1" i="0" u="none" strike="noStrike" kern="1200" baseline="0">
                    <a:solidFill>
                      <a:schemeClr val="bg1"/>
                    </a:solidFill>
                    <a:latin typeface="华文细黑"/>
                    <a:ea typeface="华文细黑"/>
                    <a:cs typeface="华文细黑"/>
                  </a:defRPr>
                </a:pPr>
                <a:endParaRPr lang="zh-CN"/>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IGBT新能源汽车应用!$C$21:$C$26</c:f>
              <c:strCache>
                <c:ptCount val="6"/>
                <c:pt idx="0">
                  <c:v>IGBT</c:v>
                </c:pt>
                <c:pt idx="1">
                  <c:v>散热底板</c:v>
                </c:pt>
                <c:pt idx="2">
                  <c:v>大电容</c:v>
                </c:pt>
                <c:pt idx="3">
                  <c:v>PCB板</c:v>
                </c:pt>
                <c:pt idx="4">
                  <c:v>直流接触器</c:v>
                </c:pt>
                <c:pt idx="5">
                  <c:v>其它</c:v>
                </c:pt>
              </c:strCache>
            </c:strRef>
          </c:cat>
          <c:val>
            <c:numRef>
              <c:f>IGBT新能源汽车应用!$D$21:$D$26</c:f>
              <c:numCache>
                <c:formatCode>0%</c:formatCode>
                <c:ptCount val="6"/>
                <c:pt idx="0">
                  <c:v>0.41</c:v>
                </c:pt>
                <c:pt idx="1">
                  <c:v>0.1</c:v>
                </c:pt>
                <c:pt idx="2">
                  <c:v>0.1</c:v>
                </c:pt>
                <c:pt idx="3">
                  <c:v>0.08</c:v>
                </c:pt>
                <c:pt idx="4">
                  <c:v>0.05</c:v>
                </c:pt>
                <c:pt idx="5">
                  <c:v>0.26</c:v>
                </c:pt>
              </c:numCache>
            </c:numRef>
          </c:val>
          <c:extLst>
            <c:ext xmlns:c16="http://schemas.microsoft.com/office/drawing/2014/chart" uri="{C3380CC4-5D6E-409C-BE32-E72D297353CC}">
              <c16:uniqueId val="{0000000C-1E07-4086-8386-D8270A365514}"/>
            </c:ext>
          </c:extLst>
        </c:ser>
        <c:dLbls>
          <c:dLblPos val="inEnd"/>
          <c:showLegendKey val="0"/>
          <c:showVal val="1"/>
          <c:showCatName val="0"/>
          <c:showSerName val="0"/>
          <c:showPercent val="0"/>
          <c:showBubbleSize val="0"/>
          <c:showLeaderLines val="1"/>
        </c:dLbls>
        <c:firstSliceAng val="0"/>
      </c:pieChart>
      <c:spPr>
        <a:noFill/>
        <a:ln w="25400">
          <a:noFill/>
        </a:ln>
        <a:effectLst/>
      </c:spPr>
    </c:plotArea>
    <c:legend>
      <c:legendPos val="r"/>
      <c:layout/>
      <c:overlay val="0"/>
      <c:spPr>
        <a:noFill/>
        <a:ln w="25400">
          <a:noFill/>
        </a:ln>
        <a:effectLst/>
      </c:spPr>
      <c:txPr>
        <a:bodyPr rot="0" spcFirstLastPara="1" vertOverflow="ellipsis" vert="horz" wrap="square" anchor="ctr" anchorCtr="1"/>
        <a:lstStyle/>
        <a:p>
          <a:pPr>
            <a:defRPr sz="700" b="0" i="0" u="none" strike="noStrike" kern="1200" baseline="0">
              <a:solidFill>
                <a:sysClr val="windowText" lastClr="000000"/>
              </a:solidFill>
              <a:latin typeface="华文细黑"/>
              <a:ea typeface="华文细黑"/>
              <a:cs typeface="华文细黑"/>
            </a:defRPr>
          </a:pPr>
          <a:endParaRPr lang="zh-CN"/>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rgbClr val="FFFFFF"/>
    </a:solidFill>
    <a:ln w="25400" cap="flat" cmpd="sng" algn="ctr">
      <a:noFill/>
      <a:round/>
    </a:ln>
    <a:effectLst/>
  </c:spPr>
  <c:txPr>
    <a:bodyPr/>
    <a:lstStyle/>
    <a:p>
      <a:pPr>
        <a:defRPr sz="700">
          <a:latin typeface="华文细黑"/>
          <a:ea typeface="华文细黑"/>
          <a:cs typeface="华文细黑"/>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263727747259007E-2"/>
          <c:y val="6.2727313546764848E-2"/>
          <c:w val="0.8778929133140343"/>
          <c:h val="0.80773472228458532"/>
        </c:manualLayout>
      </c:layout>
      <c:barChart>
        <c:barDir val="col"/>
        <c:grouping val="clustered"/>
        <c:varyColors val="0"/>
        <c:ser>
          <c:idx val="0"/>
          <c:order val="0"/>
          <c:tx>
            <c:strRef>
              <c:f>华为报表!$R$17</c:f>
              <c:strCache>
                <c:ptCount val="1"/>
                <c:pt idx="0">
                  <c:v>消费者业务</c:v>
                </c:pt>
              </c:strCache>
            </c:strRef>
          </c:tx>
          <c:spPr>
            <a:solidFill>
              <a:srgbClr val="E10000"/>
            </a:solidFill>
            <a:ln w="6350">
              <a:noFill/>
              <a:prstDash val="solid"/>
            </a:ln>
            <a:effectLst>
              <a:outerShdw blurRad="50800" dist="38100" dir="2700000" algn="tl" rotWithShape="0">
                <a:prstClr val="black">
                  <a:alpha val="40000"/>
                </a:prstClr>
              </a:outerShdw>
            </a:effectLst>
          </c:spPr>
          <c:invertIfNegative val="0"/>
          <c:cat>
            <c:strRef>
              <c:f>华为报表!$S$16:$U$16</c:f>
              <c:strCache>
                <c:ptCount val="3"/>
                <c:pt idx="0">
                  <c:v>2019H1</c:v>
                </c:pt>
                <c:pt idx="1">
                  <c:v>2020H1</c:v>
                </c:pt>
                <c:pt idx="2">
                  <c:v>2021H1</c:v>
                </c:pt>
              </c:strCache>
            </c:strRef>
          </c:cat>
          <c:val>
            <c:numRef>
              <c:f>华为报表!$S$17:$U$17</c:f>
              <c:numCache>
                <c:formatCode>General</c:formatCode>
                <c:ptCount val="3"/>
                <c:pt idx="0">
                  <c:v>2208</c:v>
                </c:pt>
                <c:pt idx="1">
                  <c:v>2558</c:v>
                </c:pt>
                <c:pt idx="2">
                  <c:v>1357</c:v>
                </c:pt>
              </c:numCache>
            </c:numRef>
          </c:val>
          <c:extLst>
            <c:ext xmlns:c16="http://schemas.microsoft.com/office/drawing/2014/chart" uri="{C3380CC4-5D6E-409C-BE32-E72D297353CC}">
              <c16:uniqueId val="{00000000-C224-49D3-9718-2B44F9B3382E}"/>
            </c:ext>
          </c:extLst>
        </c:ser>
        <c:ser>
          <c:idx val="1"/>
          <c:order val="1"/>
          <c:tx>
            <c:strRef>
              <c:f>华为报表!$R$18</c:f>
              <c:strCache>
                <c:ptCount val="1"/>
                <c:pt idx="0">
                  <c:v>运营商业务</c:v>
                </c:pt>
              </c:strCache>
            </c:strRef>
          </c:tx>
          <c:spPr>
            <a:solidFill>
              <a:srgbClr val="FABE78"/>
            </a:solidFill>
            <a:ln w="6350">
              <a:noFill/>
              <a:prstDash val="solid"/>
            </a:ln>
            <a:effectLst>
              <a:outerShdw blurRad="50800" dist="38100" dir="2700000" algn="tl" rotWithShape="0">
                <a:prstClr val="black">
                  <a:alpha val="40000"/>
                </a:prstClr>
              </a:outerShdw>
            </a:effectLst>
          </c:spPr>
          <c:invertIfNegative val="0"/>
          <c:cat>
            <c:strRef>
              <c:f>华为报表!$S$16:$U$16</c:f>
              <c:strCache>
                <c:ptCount val="3"/>
                <c:pt idx="0">
                  <c:v>2019H1</c:v>
                </c:pt>
                <c:pt idx="1">
                  <c:v>2020H1</c:v>
                </c:pt>
                <c:pt idx="2">
                  <c:v>2021H1</c:v>
                </c:pt>
              </c:strCache>
            </c:strRef>
          </c:cat>
          <c:val>
            <c:numRef>
              <c:f>华为报表!$S$18:$U$18</c:f>
              <c:numCache>
                <c:formatCode>General</c:formatCode>
                <c:ptCount val="3"/>
                <c:pt idx="0">
                  <c:v>1465</c:v>
                </c:pt>
                <c:pt idx="1">
                  <c:v>1596</c:v>
                </c:pt>
                <c:pt idx="2">
                  <c:v>1369</c:v>
                </c:pt>
              </c:numCache>
            </c:numRef>
          </c:val>
          <c:extLst>
            <c:ext xmlns:c16="http://schemas.microsoft.com/office/drawing/2014/chart" uri="{C3380CC4-5D6E-409C-BE32-E72D297353CC}">
              <c16:uniqueId val="{00000001-C224-49D3-9718-2B44F9B3382E}"/>
            </c:ext>
          </c:extLst>
        </c:ser>
        <c:dLbls>
          <c:showLegendKey val="0"/>
          <c:showVal val="0"/>
          <c:showCatName val="0"/>
          <c:showSerName val="0"/>
          <c:showPercent val="0"/>
          <c:showBubbleSize val="0"/>
        </c:dLbls>
        <c:gapWidth val="219"/>
        <c:overlap val="-27"/>
        <c:axId val="927552520"/>
        <c:axId val="927555472"/>
      </c:barChart>
      <c:catAx>
        <c:axId val="927552520"/>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27555472"/>
        <c:crosses val="autoZero"/>
        <c:auto val="1"/>
        <c:lblAlgn val="ctr"/>
        <c:lblOffset val="100"/>
        <c:noMultiLvlLbl val="0"/>
      </c:catAx>
      <c:valAx>
        <c:axId val="927555472"/>
        <c:scaling>
          <c:orientation val="minMax"/>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27552520"/>
        <c:crosses val="autoZero"/>
        <c:crossBetween val="between"/>
      </c:valAx>
      <c:spPr>
        <a:noFill/>
        <a:ln>
          <a:noFill/>
        </a:ln>
        <a:effectLst/>
      </c:spPr>
    </c:plotArea>
    <c:legend>
      <c:legendPos val="b"/>
      <c:layout>
        <c:manualLayout>
          <c:xMode val="edge"/>
          <c:yMode val="edge"/>
          <c:x val="0.13118210207198375"/>
          <c:y val="6.2201517668717163E-2"/>
          <c:w val="0.38692826696450966"/>
          <c:h val="0.1012828341789771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4904162800429381E-2"/>
          <c:y val="6.200098526977308E-2"/>
          <c:w val="0.8237650783254189"/>
          <c:h val="0.8325068014681406"/>
        </c:manualLayout>
      </c:layout>
      <c:lineChart>
        <c:grouping val="standard"/>
        <c:varyColors val="0"/>
        <c:ser>
          <c:idx val="0"/>
          <c:order val="0"/>
          <c:tx>
            <c:strRef>
              <c:f>英飞凌产业链!$V$61</c:f>
              <c:strCache>
                <c:ptCount val="1"/>
                <c:pt idx="0">
                  <c:v>在华营收占比(左)</c:v>
                </c:pt>
              </c:strCache>
            </c:strRef>
          </c:tx>
          <c:spPr>
            <a:ln w="19050" cap="rnd">
              <a:solidFill>
                <a:srgbClr val="E10000"/>
              </a:solidFill>
              <a:prstDash val="solid"/>
              <a:round/>
            </a:ln>
            <a:effectLst>
              <a:outerShdw blurRad="50800" dist="38100" dir="2700000" algn="tl" rotWithShape="0">
                <a:prstClr val="black">
                  <a:alpha val="40000"/>
                </a:prstClr>
              </a:outerShdw>
            </a:effectLst>
          </c:spPr>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cat>
            <c:numRef>
              <c:f>英飞凌产业链!$W$60:$AB$60</c:f>
              <c:numCache>
                <c:formatCode>General</c:formatCode>
                <c:ptCount val="6"/>
                <c:pt idx="0">
                  <c:v>2015</c:v>
                </c:pt>
                <c:pt idx="1">
                  <c:v>2016</c:v>
                </c:pt>
                <c:pt idx="2">
                  <c:v>2017</c:v>
                </c:pt>
                <c:pt idx="3">
                  <c:v>2018</c:v>
                </c:pt>
                <c:pt idx="4">
                  <c:v>2019</c:v>
                </c:pt>
                <c:pt idx="5">
                  <c:v>2020</c:v>
                </c:pt>
              </c:numCache>
            </c:numRef>
          </c:cat>
          <c:val>
            <c:numRef>
              <c:f>英飞凌产业链!$W$61:$AB$61</c:f>
              <c:numCache>
                <c:formatCode>0.000%</c:formatCode>
                <c:ptCount val="6"/>
                <c:pt idx="0">
                  <c:v>0.23071613459879201</c:v>
                </c:pt>
                <c:pt idx="1">
                  <c:v>0.24316391163293699</c:v>
                </c:pt>
                <c:pt idx="2">
                  <c:v>0.24564632592382801</c:v>
                </c:pt>
                <c:pt idx="3">
                  <c:v>0.34201868666929902</c:v>
                </c:pt>
                <c:pt idx="4">
                  <c:v>0.344874828745797</c:v>
                </c:pt>
                <c:pt idx="5">
                  <c:v>0.37049142056729301</c:v>
                </c:pt>
              </c:numCache>
            </c:numRef>
          </c:val>
          <c:smooth val="0"/>
          <c:extLst>
            <c:ext xmlns:c16="http://schemas.microsoft.com/office/drawing/2014/chart" uri="{C3380CC4-5D6E-409C-BE32-E72D297353CC}">
              <c16:uniqueId val="{00000000-1178-450E-B4F9-17354CA902C0}"/>
            </c:ext>
          </c:extLst>
        </c:ser>
        <c:dLbls>
          <c:showLegendKey val="0"/>
          <c:showVal val="0"/>
          <c:showCatName val="0"/>
          <c:showSerName val="0"/>
          <c:showPercent val="0"/>
          <c:showBubbleSize val="0"/>
        </c:dLbls>
        <c:marker val="1"/>
        <c:smooth val="0"/>
        <c:axId val="927596144"/>
        <c:axId val="927596472"/>
      </c:lineChart>
      <c:lineChart>
        <c:grouping val="standard"/>
        <c:varyColors val="0"/>
        <c:ser>
          <c:idx val="1"/>
          <c:order val="1"/>
          <c:tx>
            <c:strRef>
              <c:f>英飞凌产业链!$V$62</c:f>
              <c:strCache>
                <c:ptCount val="1"/>
                <c:pt idx="0">
                  <c:v>英飞凌在华资产(右)</c:v>
                </c:pt>
              </c:strCache>
            </c:strRef>
          </c:tx>
          <c:spPr>
            <a:ln w="19050" cap="rnd">
              <a:solidFill>
                <a:srgbClr val="FABE78"/>
              </a:solidFill>
              <a:prstDash val="solid"/>
              <a:round/>
            </a:ln>
            <a:effectLst>
              <a:outerShdw blurRad="50800" dist="38100" dir="2700000" algn="tl" rotWithShape="0">
                <a:prstClr val="black">
                  <a:alpha val="40000"/>
                </a:prstClr>
              </a:outerShdw>
            </a:effectLst>
          </c:spPr>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cat>
            <c:numRef>
              <c:f>英飞凌产业链!$W$60:$AB$60</c:f>
              <c:numCache>
                <c:formatCode>General</c:formatCode>
                <c:ptCount val="6"/>
                <c:pt idx="0">
                  <c:v>2015</c:v>
                </c:pt>
                <c:pt idx="1">
                  <c:v>2016</c:v>
                </c:pt>
                <c:pt idx="2">
                  <c:v>2017</c:v>
                </c:pt>
                <c:pt idx="3">
                  <c:v>2018</c:v>
                </c:pt>
                <c:pt idx="4">
                  <c:v>2019</c:v>
                </c:pt>
                <c:pt idx="5">
                  <c:v>2020</c:v>
                </c:pt>
              </c:numCache>
            </c:numRef>
          </c:cat>
          <c:val>
            <c:numRef>
              <c:f>英飞凌产业链!$W$62:$AB$62</c:f>
              <c:numCache>
                <c:formatCode>0.000%</c:formatCode>
                <c:ptCount val="6"/>
                <c:pt idx="0">
                  <c:v>6.70125378296585E-3</c:v>
                </c:pt>
                <c:pt idx="1">
                  <c:v>8.2698585418933598E-3</c:v>
                </c:pt>
                <c:pt idx="2">
                  <c:v>8.0804099329917205E-3</c:v>
                </c:pt>
                <c:pt idx="3">
                  <c:v>7.5146627565982399E-3</c:v>
                </c:pt>
                <c:pt idx="4">
                  <c:v>8.37713534822602E-3</c:v>
                </c:pt>
                <c:pt idx="5">
                  <c:v>4.9257759784075601E-3</c:v>
                </c:pt>
              </c:numCache>
            </c:numRef>
          </c:val>
          <c:smooth val="0"/>
          <c:extLst>
            <c:ext xmlns:c16="http://schemas.microsoft.com/office/drawing/2014/chart" uri="{C3380CC4-5D6E-409C-BE32-E72D297353CC}">
              <c16:uniqueId val="{00000001-1178-450E-B4F9-17354CA902C0}"/>
            </c:ext>
          </c:extLst>
        </c:ser>
        <c:dLbls>
          <c:showLegendKey val="0"/>
          <c:showVal val="0"/>
          <c:showCatName val="0"/>
          <c:showSerName val="0"/>
          <c:showPercent val="0"/>
          <c:showBubbleSize val="0"/>
        </c:dLbls>
        <c:marker val="1"/>
        <c:smooth val="0"/>
        <c:axId val="872155408"/>
        <c:axId val="872153440"/>
      </c:lineChart>
      <c:catAx>
        <c:axId val="927596144"/>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27596472"/>
        <c:crosses val="autoZero"/>
        <c:auto val="1"/>
        <c:lblAlgn val="ctr"/>
        <c:lblOffset val="100"/>
        <c:noMultiLvlLbl val="0"/>
      </c:catAx>
      <c:valAx>
        <c:axId val="927596472"/>
        <c:scaling>
          <c:orientation val="minMax"/>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0%" sourceLinked="0"/>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27596144"/>
        <c:crosses val="autoZero"/>
        <c:crossBetween val="between"/>
        <c:majorUnit val="0.1"/>
      </c:valAx>
      <c:valAx>
        <c:axId val="872153440"/>
        <c:scaling>
          <c:orientation val="minMax"/>
        </c:scaling>
        <c:delete val="0"/>
        <c:axPos val="r"/>
        <c:numFmt formatCode="0.0%" sourceLinked="0"/>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72155408"/>
        <c:crosses val="max"/>
        <c:crossBetween val="between"/>
        <c:majorUnit val="2.0000000000000005E-3"/>
      </c:valAx>
      <c:catAx>
        <c:axId val="872155408"/>
        <c:scaling>
          <c:orientation val="minMax"/>
        </c:scaling>
        <c:delete val="1"/>
        <c:axPos val="b"/>
        <c:numFmt formatCode="General" sourceLinked="1"/>
        <c:majorTickMark val="out"/>
        <c:minorTickMark val="none"/>
        <c:tickLblPos val="nextTo"/>
        <c:crossAx val="872153440"/>
        <c:crosses val="autoZero"/>
        <c:auto val="1"/>
        <c:lblAlgn val="ctr"/>
        <c:lblOffset val="100"/>
        <c:noMultiLvlLbl val="0"/>
      </c:catAx>
      <c:spPr>
        <a:noFill/>
        <a:ln>
          <a:noFill/>
        </a:ln>
        <a:effectLst/>
      </c:spPr>
    </c:plotArea>
    <c:legend>
      <c:legendPos val="b"/>
      <c:layout>
        <c:manualLayout>
          <c:xMode val="edge"/>
          <c:yMode val="edge"/>
          <c:x val="0.10081281953314047"/>
          <c:y val="5.6151056945929999E-2"/>
          <c:w val="0.67593290031475717"/>
          <c:h val="0.1001100661728482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5581491015694796E-2"/>
          <c:y val="6.1830519756997646E-2"/>
          <c:w val="0.91012970348160238"/>
          <c:h val="0.69320244914362295"/>
        </c:manualLayout>
      </c:layout>
      <c:lineChart>
        <c:grouping val="standard"/>
        <c:varyColors val="0"/>
        <c:ser>
          <c:idx val="0"/>
          <c:order val="0"/>
          <c:tx>
            <c:strRef>
              <c:f>技术水平!$L$15</c:f>
              <c:strCache>
                <c:ptCount val="1"/>
                <c:pt idx="0">
                  <c:v>中车时代电器</c:v>
                </c:pt>
              </c:strCache>
            </c:strRef>
          </c:tx>
          <c:spPr>
            <a:ln w="25400" cap="rnd">
              <a:solidFill>
                <a:srgbClr val="E10000"/>
              </a:solidFill>
              <a:prstDash val="solid"/>
              <a:round/>
            </a:ln>
            <a:effectLst>
              <a:outerShdw blurRad="50800" dist="38100" dir="2700000" algn="tl" rotWithShape="0">
                <a:prstClr val="black">
                  <a:alpha val="40000"/>
                </a:prstClr>
              </a:outerShdw>
            </a:effectLst>
          </c:spPr>
          <c:marker>
            <c:symbol val="none"/>
          </c:marker>
          <c:dPt>
            <c:idx val="0"/>
            <c:marker>
              <c:symbol val="none"/>
            </c:marker>
            <c:bubble3D val="0"/>
            <c:extLst>
              <c:ext xmlns:c16="http://schemas.microsoft.com/office/drawing/2014/chart" uri="{C3380CC4-5D6E-409C-BE32-E72D297353CC}">
                <c16:uniqueId val="{00000000-9AC2-4718-B79B-1C407A19371B}"/>
              </c:ext>
            </c:extLst>
          </c:dPt>
          <c:dPt>
            <c:idx val="1"/>
            <c:marker>
              <c:symbol val="none"/>
            </c:marker>
            <c:bubble3D val="0"/>
            <c:extLst>
              <c:ext xmlns:c16="http://schemas.microsoft.com/office/drawing/2014/chart" uri="{C3380CC4-5D6E-409C-BE32-E72D297353CC}">
                <c16:uniqueId val="{00000001-9AC2-4718-B79B-1C407A19371B}"/>
              </c:ext>
            </c:extLst>
          </c:dPt>
          <c:dPt>
            <c:idx val="2"/>
            <c:marker>
              <c:symbol val="none"/>
            </c:marker>
            <c:bubble3D val="0"/>
            <c:extLst>
              <c:ext xmlns:c16="http://schemas.microsoft.com/office/drawing/2014/chart" uri="{C3380CC4-5D6E-409C-BE32-E72D297353CC}">
                <c16:uniqueId val="{00000002-9AC2-4718-B79B-1C407A19371B}"/>
              </c:ext>
            </c:extLst>
          </c:dPt>
          <c:dPt>
            <c:idx val="3"/>
            <c:marker>
              <c:symbol val="none"/>
            </c:marker>
            <c:bubble3D val="0"/>
            <c:extLst>
              <c:ext xmlns:c16="http://schemas.microsoft.com/office/drawing/2014/chart" uri="{C3380CC4-5D6E-409C-BE32-E72D297353CC}">
                <c16:uniqueId val="{00000003-9AC2-4718-B79B-1C407A19371B}"/>
              </c:ext>
            </c:extLst>
          </c:dPt>
          <c:dPt>
            <c:idx val="4"/>
            <c:marker>
              <c:symbol val="none"/>
            </c:marker>
            <c:bubble3D val="0"/>
            <c:extLst>
              <c:ext xmlns:c16="http://schemas.microsoft.com/office/drawing/2014/chart" uri="{C3380CC4-5D6E-409C-BE32-E72D297353CC}">
                <c16:uniqueId val="{00000004-9AC2-4718-B79B-1C407A19371B}"/>
              </c:ext>
            </c:extLst>
          </c:dPt>
          <c:dPt>
            <c:idx val="5"/>
            <c:marker>
              <c:symbol val="none"/>
            </c:marker>
            <c:bubble3D val="0"/>
            <c:extLst>
              <c:ext xmlns:c16="http://schemas.microsoft.com/office/drawing/2014/chart" uri="{C3380CC4-5D6E-409C-BE32-E72D297353CC}">
                <c16:uniqueId val="{00000005-9AC2-4718-B79B-1C407A19371B}"/>
              </c:ext>
            </c:extLst>
          </c:dPt>
          <c:dPt>
            <c:idx val="6"/>
            <c:marker>
              <c:symbol val="none"/>
            </c:marker>
            <c:bubble3D val="0"/>
            <c:extLst>
              <c:ext xmlns:c16="http://schemas.microsoft.com/office/drawing/2014/chart" uri="{C3380CC4-5D6E-409C-BE32-E72D297353CC}">
                <c16:uniqueId val="{00000006-9AC2-4718-B79B-1C407A19371B}"/>
              </c:ext>
            </c:extLst>
          </c:dPt>
          <c:dPt>
            <c:idx val="7"/>
            <c:marker>
              <c:symbol val="none"/>
            </c:marker>
            <c:bubble3D val="0"/>
            <c:extLst>
              <c:ext xmlns:c16="http://schemas.microsoft.com/office/drawing/2014/chart" uri="{C3380CC4-5D6E-409C-BE32-E72D297353CC}">
                <c16:uniqueId val="{00000007-9AC2-4718-B79B-1C407A19371B}"/>
              </c:ext>
            </c:extLst>
          </c:dPt>
          <c:dPt>
            <c:idx val="8"/>
            <c:marker>
              <c:symbol val="none"/>
            </c:marker>
            <c:bubble3D val="0"/>
            <c:extLst>
              <c:ext xmlns:c16="http://schemas.microsoft.com/office/drawing/2014/chart" uri="{C3380CC4-5D6E-409C-BE32-E72D297353CC}">
                <c16:uniqueId val="{00000008-9AC2-4718-B79B-1C407A19371B}"/>
              </c:ext>
            </c:extLst>
          </c:dPt>
          <c:dPt>
            <c:idx val="9"/>
            <c:marker>
              <c:symbol val="none"/>
            </c:marker>
            <c:bubble3D val="0"/>
            <c:extLst>
              <c:ext xmlns:c16="http://schemas.microsoft.com/office/drawing/2014/chart" uri="{C3380CC4-5D6E-409C-BE32-E72D297353CC}">
                <c16:uniqueId val="{00000009-9AC2-4718-B79B-1C407A19371B}"/>
              </c:ext>
            </c:extLst>
          </c:dPt>
          <c:dPt>
            <c:idx val="10"/>
            <c:marker>
              <c:symbol val="none"/>
            </c:marker>
            <c:bubble3D val="0"/>
            <c:extLst>
              <c:ext xmlns:c16="http://schemas.microsoft.com/office/drawing/2014/chart" uri="{C3380CC4-5D6E-409C-BE32-E72D297353CC}">
                <c16:uniqueId val="{0000000A-9AC2-4718-B79B-1C407A19371B}"/>
              </c:ext>
            </c:extLst>
          </c:dPt>
          <c:dPt>
            <c:idx val="11"/>
            <c:marker>
              <c:symbol val="none"/>
            </c:marker>
            <c:bubble3D val="0"/>
            <c:extLst>
              <c:ext xmlns:c16="http://schemas.microsoft.com/office/drawing/2014/chart" uri="{C3380CC4-5D6E-409C-BE32-E72D297353CC}">
                <c16:uniqueId val="{0000000B-9AC2-4718-B79B-1C407A19371B}"/>
              </c:ext>
            </c:extLst>
          </c:dPt>
          <c:dPt>
            <c:idx val="18"/>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0C-9AC2-4718-B79B-1C407A19371B}"/>
              </c:ext>
            </c:extLst>
          </c:dPt>
          <c:dPt>
            <c:idx val="22"/>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0D-9AC2-4718-B79B-1C407A19371B}"/>
              </c:ext>
            </c:extLst>
          </c:dPt>
          <c:dPt>
            <c:idx val="25"/>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0E-9AC2-4718-B79B-1C407A19371B}"/>
              </c:ext>
            </c:extLst>
          </c:dPt>
          <c:dPt>
            <c:idx val="29"/>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0F-9AC2-4718-B79B-1C407A19371B}"/>
              </c:ext>
            </c:extLst>
          </c:dPt>
          <c:cat>
            <c:numRef>
              <c:f>技术水平!$M$14:$AQ$14</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numCache>
            </c:numRef>
          </c:cat>
          <c:val>
            <c:numRef>
              <c:f>技术水平!$M$15:$AQ$15</c:f>
              <c:numCache>
                <c:formatCode>General</c:formatCode>
                <c:ptCount val="31"/>
                <c:pt idx="18">
                  <c:v>2</c:v>
                </c:pt>
                <c:pt idx="19">
                  <c:v>2.25</c:v>
                </c:pt>
                <c:pt idx="20">
                  <c:v>2.5</c:v>
                </c:pt>
                <c:pt idx="21">
                  <c:v>2.75</c:v>
                </c:pt>
                <c:pt idx="22">
                  <c:v>3</c:v>
                </c:pt>
                <c:pt idx="23">
                  <c:v>3.3333333299999999</c:v>
                </c:pt>
                <c:pt idx="24">
                  <c:v>3.6666666700000001</c:v>
                </c:pt>
                <c:pt idx="25">
                  <c:v>4</c:v>
                </c:pt>
                <c:pt idx="26">
                  <c:v>4.5</c:v>
                </c:pt>
                <c:pt idx="27">
                  <c:v>5</c:v>
                </c:pt>
                <c:pt idx="28">
                  <c:v>5.5</c:v>
                </c:pt>
                <c:pt idx="29">
                  <c:v>6</c:v>
                </c:pt>
              </c:numCache>
            </c:numRef>
          </c:val>
          <c:smooth val="0"/>
          <c:extLst>
            <c:ext xmlns:c16="http://schemas.microsoft.com/office/drawing/2014/chart" uri="{C3380CC4-5D6E-409C-BE32-E72D297353CC}">
              <c16:uniqueId val="{00000010-9AC2-4718-B79B-1C407A19371B}"/>
            </c:ext>
          </c:extLst>
        </c:ser>
        <c:ser>
          <c:idx val="1"/>
          <c:order val="1"/>
          <c:tx>
            <c:strRef>
              <c:f>技术水平!$L$16</c:f>
              <c:strCache>
                <c:ptCount val="1"/>
                <c:pt idx="0">
                  <c:v>英飞凌</c:v>
                </c:pt>
              </c:strCache>
            </c:strRef>
          </c:tx>
          <c:spPr>
            <a:ln w="25400" cap="rnd">
              <a:solidFill>
                <a:srgbClr val="FABE78"/>
              </a:solidFill>
              <a:prstDash val="solid"/>
              <a:round/>
            </a:ln>
            <a:effectLst>
              <a:outerShdw blurRad="50800" dist="38100" dir="2700000" algn="tl" rotWithShape="0">
                <a:prstClr val="black">
                  <a:alpha val="40000"/>
                </a:prstClr>
              </a:outerShdw>
            </a:effectLst>
          </c:spPr>
          <c:marker>
            <c:symbol val="none"/>
          </c:marker>
          <c:dPt>
            <c:idx val="0"/>
            <c:marker>
              <c:symbol val="diamond"/>
              <c:size val="5"/>
              <c:spPr>
                <a:solidFill>
                  <a:schemeClr val="bg1"/>
                </a:solidFill>
                <a:ln w="19050">
                  <a:solidFill>
                    <a:srgbClr val="FABE78"/>
                  </a:solidFill>
                </a:ln>
                <a:effectLst/>
              </c:spPr>
            </c:marker>
            <c:bubble3D val="0"/>
            <c:extLst>
              <c:ext xmlns:c16="http://schemas.microsoft.com/office/drawing/2014/chart" uri="{C3380CC4-5D6E-409C-BE32-E72D297353CC}">
                <c16:uniqueId val="{00000011-9AC2-4718-B79B-1C407A19371B}"/>
              </c:ext>
            </c:extLst>
          </c:dPt>
          <c:dPt>
            <c:idx val="1"/>
            <c:marker>
              <c:symbol val="none"/>
            </c:marker>
            <c:bubble3D val="0"/>
            <c:extLst>
              <c:ext xmlns:c16="http://schemas.microsoft.com/office/drawing/2014/chart" uri="{C3380CC4-5D6E-409C-BE32-E72D297353CC}">
                <c16:uniqueId val="{00000012-9AC2-4718-B79B-1C407A19371B}"/>
              </c:ext>
            </c:extLst>
          </c:dPt>
          <c:dPt>
            <c:idx val="2"/>
            <c:marker>
              <c:symbol val="none"/>
            </c:marker>
            <c:bubble3D val="0"/>
            <c:extLst>
              <c:ext xmlns:c16="http://schemas.microsoft.com/office/drawing/2014/chart" uri="{C3380CC4-5D6E-409C-BE32-E72D297353CC}">
                <c16:uniqueId val="{00000013-9AC2-4718-B79B-1C407A19371B}"/>
              </c:ext>
            </c:extLst>
          </c:dPt>
          <c:dPt>
            <c:idx val="3"/>
            <c:marker>
              <c:symbol val="none"/>
            </c:marker>
            <c:bubble3D val="0"/>
            <c:extLst>
              <c:ext xmlns:c16="http://schemas.microsoft.com/office/drawing/2014/chart" uri="{C3380CC4-5D6E-409C-BE32-E72D297353CC}">
                <c16:uniqueId val="{00000014-9AC2-4718-B79B-1C407A19371B}"/>
              </c:ext>
            </c:extLst>
          </c:dPt>
          <c:dPt>
            <c:idx val="4"/>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15-9AC2-4718-B79B-1C407A19371B}"/>
              </c:ext>
            </c:extLst>
          </c:dPt>
          <c:dPt>
            <c:idx val="5"/>
            <c:marker>
              <c:symbol val="none"/>
            </c:marker>
            <c:bubble3D val="0"/>
            <c:extLst>
              <c:ext xmlns:c16="http://schemas.microsoft.com/office/drawing/2014/chart" uri="{C3380CC4-5D6E-409C-BE32-E72D297353CC}">
                <c16:uniqueId val="{00000016-9AC2-4718-B79B-1C407A19371B}"/>
              </c:ext>
            </c:extLst>
          </c:dPt>
          <c:dPt>
            <c:idx val="6"/>
            <c:marker>
              <c:symbol val="none"/>
            </c:marker>
            <c:bubble3D val="0"/>
            <c:extLst>
              <c:ext xmlns:c16="http://schemas.microsoft.com/office/drawing/2014/chart" uri="{C3380CC4-5D6E-409C-BE32-E72D297353CC}">
                <c16:uniqueId val="{00000017-9AC2-4718-B79B-1C407A19371B}"/>
              </c:ext>
            </c:extLst>
          </c:dPt>
          <c:dPt>
            <c:idx val="7"/>
            <c:marker>
              <c:symbol val="none"/>
            </c:marker>
            <c:bubble3D val="0"/>
            <c:extLst>
              <c:ext xmlns:c16="http://schemas.microsoft.com/office/drawing/2014/chart" uri="{C3380CC4-5D6E-409C-BE32-E72D297353CC}">
                <c16:uniqueId val="{00000018-9AC2-4718-B79B-1C407A19371B}"/>
              </c:ext>
            </c:extLst>
          </c:dPt>
          <c:dPt>
            <c:idx val="8"/>
            <c:marker>
              <c:symbol val="none"/>
            </c:marker>
            <c:bubble3D val="0"/>
            <c:extLst>
              <c:ext xmlns:c16="http://schemas.microsoft.com/office/drawing/2014/chart" uri="{C3380CC4-5D6E-409C-BE32-E72D297353CC}">
                <c16:uniqueId val="{00000019-9AC2-4718-B79B-1C407A19371B}"/>
              </c:ext>
            </c:extLst>
          </c:dPt>
          <c:dPt>
            <c:idx val="9"/>
            <c:marker>
              <c:symbol val="none"/>
            </c:marker>
            <c:bubble3D val="0"/>
            <c:extLst>
              <c:ext xmlns:c16="http://schemas.microsoft.com/office/drawing/2014/chart" uri="{C3380CC4-5D6E-409C-BE32-E72D297353CC}">
                <c16:uniqueId val="{0000001A-9AC2-4718-B79B-1C407A19371B}"/>
              </c:ext>
            </c:extLst>
          </c:dPt>
          <c:dPt>
            <c:idx val="10"/>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1B-9AC2-4718-B79B-1C407A19371B}"/>
              </c:ext>
            </c:extLst>
          </c:dPt>
          <c:dPt>
            <c:idx val="16"/>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1C-9AC2-4718-B79B-1C407A19371B}"/>
              </c:ext>
            </c:extLst>
          </c:dPt>
          <c:dPt>
            <c:idx val="20"/>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1D-9AC2-4718-B79B-1C407A19371B}"/>
              </c:ext>
            </c:extLst>
          </c:dPt>
          <c:dPt>
            <c:idx val="24"/>
            <c:marker>
              <c:symbol val="none"/>
            </c:marker>
            <c:bubble3D val="0"/>
            <c:extLst>
              <c:ext xmlns:c16="http://schemas.microsoft.com/office/drawing/2014/chart" uri="{C3380CC4-5D6E-409C-BE32-E72D297353CC}">
                <c16:uniqueId val="{0000001E-9AC2-4718-B79B-1C407A19371B}"/>
              </c:ext>
            </c:extLst>
          </c:dPt>
          <c:dPt>
            <c:idx val="28"/>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bubble3D val="0"/>
            <c:extLst>
              <c:ext xmlns:c16="http://schemas.microsoft.com/office/drawing/2014/chart" uri="{C3380CC4-5D6E-409C-BE32-E72D297353CC}">
                <c16:uniqueId val="{0000001F-9AC2-4718-B79B-1C407A19371B}"/>
              </c:ext>
            </c:extLst>
          </c:dPt>
          <c:cat>
            <c:numRef>
              <c:f>技术水平!$M$14:$AQ$14</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numCache>
            </c:numRef>
          </c:cat>
          <c:val>
            <c:numRef>
              <c:f>技术水平!$M$16:$AQ$16</c:f>
              <c:numCache>
                <c:formatCode>General</c:formatCode>
                <c:ptCount val="31"/>
                <c:pt idx="0">
                  <c:v>1</c:v>
                </c:pt>
                <c:pt idx="1">
                  <c:v>1.25</c:v>
                </c:pt>
                <c:pt idx="2">
                  <c:v>1.5</c:v>
                </c:pt>
                <c:pt idx="3">
                  <c:v>1.75</c:v>
                </c:pt>
                <c:pt idx="4">
                  <c:v>2</c:v>
                </c:pt>
                <c:pt idx="5">
                  <c:v>2.1666666666666665</c:v>
                </c:pt>
                <c:pt idx="6">
                  <c:v>2.3333333333333335</c:v>
                </c:pt>
                <c:pt idx="7">
                  <c:v>2.5</c:v>
                </c:pt>
                <c:pt idx="8">
                  <c:v>2.6666666666666665</c:v>
                </c:pt>
                <c:pt idx="9">
                  <c:v>2.8333333333333335</c:v>
                </c:pt>
                <c:pt idx="10">
                  <c:v>3</c:v>
                </c:pt>
                <c:pt idx="11">
                  <c:v>3.1666666666666665</c:v>
                </c:pt>
                <c:pt idx="12">
                  <c:v>3.3333333333333335</c:v>
                </c:pt>
                <c:pt idx="13">
                  <c:v>3.5</c:v>
                </c:pt>
                <c:pt idx="14">
                  <c:v>3.6666666666666665</c:v>
                </c:pt>
                <c:pt idx="15">
                  <c:v>3.8333333333333335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numCache>
            </c:numRef>
          </c:val>
          <c:smooth val="0"/>
          <c:extLst>
            <c:ext xmlns:c16="http://schemas.microsoft.com/office/drawing/2014/chart" uri="{C3380CC4-5D6E-409C-BE32-E72D297353CC}">
              <c16:uniqueId val="{00000020-9AC2-4718-B79B-1C407A19371B}"/>
            </c:ext>
          </c:extLst>
        </c:ser>
        <c:dLbls>
          <c:showLegendKey val="0"/>
          <c:showVal val="0"/>
          <c:showCatName val="0"/>
          <c:showSerName val="0"/>
          <c:showPercent val="0"/>
          <c:showBubbleSize val="0"/>
        </c:dLbls>
        <c:smooth val="0"/>
        <c:axId val="771234896"/>
        <c:axId val="771238832"/>
      </c:lineChart>
      <c:catAx>
        <c:axId val="771234896"/>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771238832"/>
        <c:crosses val="autoZero"/>
        <c:auto val="1"/>
        <c:lblAlgn val="ctr"/>
        <c:lblOffset val="100"/>
        <c:noMultiLvlLbl val="0"/>
      </c:catAx>
      <c:valAx>
        <c:axId val="771238832"/>
        <c:scaling>
          <c:orientation val="minMax"/>
          <c:max val="7"/>
        </c:scaling>
        <c:delete val="0"/>
        <c:axPos val="l"/>
        <c:majorGridlines>
          <c:spPr>
            <a:ln w="9525" cap="flat" cmpd="sng" algn="ctr">
              <a:solidFill>
                <a:schemeClr val="tx1"/>
              </a:solidFill>
              <a:prstDash val="dash"/>
              <a:round/>
            </a:ln>
            <a:effec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771234896"/>
        <c:crosses val="autoZero"/>
        <c:crossBetween val="between"/>
      </c:valAx>
      <c:spPr>
        <a:noFill/>
        <a:ln>
          <a:noFill/>
        </a:ln>
        <a:effectLst/>
      </c:spPr>
    </c:plotArea>
    <c:legend>
      <c:legendPos val="b"/>
      <c:layout>
        <c:manualLayout>
          <c:xMode val="edge"/>
          <c:yMode val="edge"/>
          <c:x val="0.27556418216412681"/>
          <c:y val="0.89064761383764368"/>
          <c:w val="0.44887163567174643"/>
          <c:h val="9.2489517137720509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Sheet5!$M$55</c:f>
              <c:strCache>
                <c:ptCount val="1"/>
                <c:pt idx="0">
                  <c:v>2013</c:v>
                </c:pt>
              </c:strCache>
            </c:strRef>
          </c:tx>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785A-4180-90EF-7BA1AB54C16A}"/>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785A-4180-90EF-7BA1AB54C16A}"/>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785A-4180-90EF-7BA1AB54C16A}"/>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785A-4180-90EF-7BA1AB54C16A}"/>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785A-4180-90EF-7BA1AB54C16A}"/>
              </c:ext>
            </c:extLst>
          </c:dPt>
          <c:cat>
            <c:strRef>
              <c:f>Sheet5!$L$56:$L$60</c:f>
              <c:strCache>
                <c:ptCount val="5"/>
                <c:pt idx="0">
                  <c:v>英飞凌</c:v>
                </c:pt>
                <c:pt idx="1">
                  <c:v>三菱电机</c:v>
                </c:pt>
                <c:pt idx="2">
                  <c:v>富士电机</c:v>
                </c:pt>
                <c:pt idx="3">
                  <c:v>赛米控</c:v>
                </c:pt>
                <c:pt idx="4">
                  <c:v>其他</c:v>
                </c:pt>
              </c:strCache>
            </c:strRef>
          </c:cat>
          <c:val>
            <c:numRef>
              <c:f>Sheet5!$M$56:$M$60</c:f>
              <c:numCache>
                <c:formatCode>0%</c:formatCode>
                <c:ptCount val="5"/>
                <c:pt idx="0">
                  <c:v>0.2</c:v>
                </c:pt>
                <c:pt idx="1">
                  <c:v>0.28000000000000003</c:v>
                </c:pt>
                <c:pt idx="2">
                  <c:v>0.12</c:v>
                </c:pt>
                <c:pt idx="3">
                  <c:v>0.08</c:v>
                </c:pt>
                <c:pt idx="4">
                  <c:v>0.31999999999999995</c:v>
                </c:pt>
              </c:numCache>
            </c:numRef>
          </c:val>
          <c:extLst>
            <c:ext xmlns:c16="http://schemas.microsoft.com/office/drawing/2014/chart" uri="{C3380CC4-5D6E-409C-BE32-E72D297353CC}">
              <c16:uniqueId val="{0000000A-785A-4180-90EF-7BA1AB54C16A}"/>
            </c:ext>
          </c:extLst>
        </c:ser>
        <c:ser>
          <c:idx val="1"/>
          <c:order val="1"/>
          <c:tx>
            <c:strRef>
              <c:f>Sheet5!$N$55</c:f>
              <c:strCache>
                <c:ptCount val="1"/>
                <c:pt idx="0">
                  <c:v>2019</c:v>
                </c:pt>
              </c:strCache>
            </c:strRef>
          </c:tx>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C-785A-4180-90EF-7BA1AB54C16A}"/>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E-785A-4180-90EF-7BA1AB54C16A}"/>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0-785A-4180-90EF-7BA1AB54C16A}"/>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2-785A-4180-90EF-7BA1AB54C16A}"/>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4-785A-4180-90EF-7BA1AB54C16A}"/>
              </c:ext>
            </c:extLst>
          </c:dPt>
          <c:cat>
            <c:strRef>
              <c:f>Sheet5!$L$56:$L$60</c:f>
              <c:strCache>
                <c:ptCount val="5"/>
                <c:pt idx="0">
                  <c:v>英飞凌</c:v>
                </c:pt>
                <c:pt idx="1">
                  <c:v>三菱电机</c:v>
                </c:pt>
                <c:pt idx="2">
                  <c:v>富士电机</c:v>
                </c:pt>
                <c:pt idx="3">
                  <c:v>赛米控</c:v>
                </c:pt>
                <c:pt idx="4">
                  <c:v>其他</c:v>
                </c:pt>
              </c:strCache>
            </c:strRef>
          </c:cat>
          <c:val>
            <c:numRef>
              <c:f>Sheet5!$N$56:$N$60</c:f>
              <c:numCache>
                <c:formatCode>0%</c:formatCode>
                <c:ptCount val="5"/>
                <c:pt idx="0">
                  <c:v>0.35599999999999998</c:v>
                </c:pt>
                <c:pt idx="1">
                  <c:v>0.11899999999999999</c:v>
                </c:pt>
                <c:pt idx="2">
                  <c:v>0.105</c:v>
                </c:pt>
                <c:pt idx="3">
                  <c:v>7.2999999999999995E-2</c:v>
                </c:pt>
                <c:pt idx="4">
                  <c:v>0.34700000000000009</c:v>
                </c:pt>
              </c:numCache>
            </c:numRef>
          </c:val>
          <c:extLst>
            <c:ext xmlns:c16="http://schemas.microsoft.com/office/drawing/2014/chart" uri="{C3380CC4-5D6E-409C-BE32-E72D297353CC}">
              <c16:uniqueId val="{00000015-785A-4180-90EF-7BA1AB54C16A}"/>
            </c:ext>
          </c:extLst>
        </c:ser>
        <c:dLbls>
          <c:showLegendKey val="0"/>
          <c:showVal val="0"/>
          <c:showCatName val="0"/>
          <c:showSerName val="0"/>
          <c:showPercent val="0"/>
          <c:showBubbleSize val="0"/>
          <c:showLeaderLines val="1"/>
        </c:dLbls>
        <c:firstSliceAng val="0"/>
        <c:holeSize val="39"/>
      </c:doughnutChart>
      <c:spPr>
        <a:noFill/>
        <a:ln>
          <a:noFill/>
        </a:ln>
        <a:effectLst/>
      </c:spPr>
    </c:plotArea>
    <c:legend>
      <c:legendPos val="r"/>
      <c:layout>
        <c:manualLayout>
          <c:xMode val="edge"/>
          <c:yMode val="edge"/>
          <c:x val="0.74427230176809833"/>
          <c:y val="0.2483148489066499"/>
          <c:w val="0.16888214060619949"/>
          <c:h val="0.5147748192716987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latin typeface="+mn-lt"/>
          <a:ea typeface="+mn-ea"/>
          <a:cs typeface="+mn-ea"/>
          <a:sym typeface="+mn-lt"/>
        </a:defRPr>
      </a:pPr>
      <a:endParaRPr lang="zh-CN"/>
    </a:p>
  </c:txPr>
  <c:externalData r:id="rId3">
    <c:autoUpdate val="0"/>
  </c:externalData>
  <c:userShapes r:id="rId4"/>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0239270812065"/>
          <c:y val="6.6663485397976716E-2"/>
          <c:w val="0.80169382808948086"/>
          <c:h val="0.70662721893491132"/>
        </c:manualLayout>
      </c:layout>
      <c:barChart>
        <c:barDir val="col"/>
        <c:grouping val="clustered"/>
        <c:varyColors val="0"/>
        <c:ser>
          <c:idx val="0"/>
          <c:order val="0"/>
          <c:tx>
            <c:strRef>
              <c:f>Sheet2!$C$90</c:f>
              <c:strCache>
                <c:ptCount val="1"/>
                <c:pt idx="0">
                  <c:v>经营活动(左)</c:v>
                </c:pt>
              </c:strCache>
            </c:strRef>
          </c:tx>
          <c:spPr>
            <a:solidFill>
              <a:srgbClr val="E10000"/>
            </a:solidFill>
            <a:ln w="6350">
              <a:noFill/>
              <a:prstDash val="solid"/>
            </a:ln>
            <a:effectLst>
              <a:outerShdw blurRad="50800" dist="38100" dir="2700000" algn="tl" rotWithShape="0">
                <a:prstClr val="black">
                  <a:alpha val="40000"/>
                </a:prstClr>
              </a:outerShdw>
            </a:effectLst>
          </c:spPr>
          <c:invertIfNegative val="0"/>
          <c:cat>
            <c:strRef>
              <c:f>Sheet2!$P$89:$AA$89</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Sheet2!$P$90:$AA$90</c:f>
              <c:numCache>
                <c:formatCode>General</c:formatCode>
                <c:ptCount val="12"/>
                <c:pt idx="0">
                  <c:v>-112</c:v>
                </c:pt>
                <c:pt idx="1">
                  <c:v>947</c:v>
                </c:pt>
                <c:pt idx="2">
                  <c:v>1246</c:v>
                </c:pt>
                <c:pt idx="3">
                  <c:v>639</c:v>
                </c:pt>
                <c:pt idx="4">
                  <c:v>601</c:v>
                </c:pt>
                <c:pt idx="5">
                  <c:v>981</c:v>
                </c:pt>
                <c:pt idx="6">
                  <c:v>817</c:v>
                </c:pt>
                <c:pt idx="7">
                  <c:v>1291</c:v>
                </c:pt>
                <c:pt idx="8">
                  <c:v>1723</c:v>
                </c:pt>
                <c:pt idx="9">
                  <c:v>1575</c:v>
                </c:pt>
                <c:pt idx="10">
                  <c:v>1601</c:v>
                </c:pt>
                <c:pt idx="11">
                  <c:v>1811</c:v>
                </c:pt>
              </c:numCache>
            </c:numRef>
          </c:val>
          <c:extLst>
            <c:ext xmlns:c16="http://schemas.microsoft.com/office/drawing/2014/chart" uri="{C3380CC4-5D6E-409C-BE32-E72D297353CC}">
              <c16:uniqueId val="{00000000-D304-4761-B153-930FDC30701C}"/>
            </c:ext>
          </c:extLst>
        </c:ser>
        <c:ser>
          <c:idx val="1"/>
          <c:order val="1"/>
          <c:tx>
            <c:strRef>
              <c:f>Sheet2!$C$91</c:f>
              <c:strCache>
                <c:ptCount val="1"/>
                <c:pt idx="0">
                  <c:v>资本性支出(左)</c:v>
                </c:pt>
              </c:strCache>
            </c:strRef>
          </c:tx>
          <c:spPr>
            <a:solidFill>
              <a:srgbClr val="FFC000"/>
            </a:solidFill>
            <a:ln>
              <a:solidFill>
                <a:srgbClr val="FFC000"/>
              </a:solidFill>
            </a:ln>
            <a:effectLst>
              <a:outerShdw blurRad="50800" dist="38100" dir="2700000" algn="tl" rotWithShape="0">
                <a:prstClr val="black">
                  <a:alpha val="40000"/>
                </a:prstClr>
              </a:outerShdw>
            </a:effectLst>
          </c:spPr>
          <c:invertIfNegative val="0"/>
          <c:cat>
            <c:strRef>
              <c:f>Sheet2!$P$89:$AA$89</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Sheet2!$P$91:$AA$91</c:f>
              <c:numCache>
                <c:formatCode>General</c:formatCode>
                <c:ptCount val="12"/>
                <c:pt idx="0">
                  <c:v>115</c:v>
                </c:pt>
                <c:pt idx="1">
                  <c:v>325</c:v>
                </c:pt>
                <c:pt idx="2">
                  <c:v>887</c:v>
                </c:pt>
                <c:pt idx="3">
                  <c:v>890</c:v>
                </c:pt>
                <c:pt idx="4">
                  <c:v>378</c:v>
                </c:pt>
                <c:pt idx="5">
                  <c:v>668</c:v>
                </c:pt>
                <c:pt idx="6">
                  <c:v>785</c:v>
                </c:pt>
                <c:pt idx="7">
                  <c:v>826</c:v>
                </c:pt>
                <c:pt idx="8">
                  <c:v>1022</c:v>
                </c:pt>
                <c:pt idx="9">
                  <c:v>1254</c:v>
                </c:pt>
                <c:pt idx="10">
                  <c:v>1451</c:v>
                </c:pt>
                <c:pt idx="11">
                  <c:v>1099</c:v>
                </c:pt>
              </c:numCache>
            </c:numRef>
          </c:val>
          <c:extLst>
            <c:ext xmlns:c16="http://schemas.microsoft.com/office/drawing/2014/chart" uri="{C3380CC4-5D6E-409C-BE32-E72D297353CC}">
              <c16:uniqueId val="{00000001-D304-4761-B153-930FDC30701C}"/>
            </c:ext>
          </c:extLst>
        </c:ser>
        <c:ser>
          <c:idx val="2"/>
          <c:order val="2"/>
          <c:tx>
            <c:strRef>
              <c:f>Sheet2!$C$92</c:f>
              <c:strCache>
                <c:ptCount val="1"/>
                <c:pt idx="0">
                  <c:v>融资(左)</c:v>
                </c:pt>
              </c:strCache>
            </c:strRef>
          </c:tx>
          <c:spPr>
            <a:solidFill>
              <a:srgbClr val="FA6400"/>
            </a:solidFill>
            <a:ln w="6350">
              <a:noFill/>
              <a:prstDash val="solid"/>
            </a:ln>
            <a:effectLst>
              <a:outerShdw blurRad="50800" dist="38100" dir="2700000" algn="tl" rotWithShape="0">
                <a:prstClr val="black">
                  <a:alpha val="40000"/>
                </a:prstClr>
              </a:outerShdw>
            </a:effectLst>
          </c:spPr>
          <c:invertIfNegative val="0"/>
          <c:cat>
            <c:strRef>
              <c:f>Sheet2!$P$89:$AA$89</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Sheet2!$P$92:$AA$92</c:f>
              <c:numCache>
                <c:formatCode>General</c:formatCode>
                <c:ptCount val="12"/>
                <c:pt idx="0">
                  <c:v>351</c:v>
                </c:pt>
                <c:pt idx="1">
                  <c:v>-487</c:v>
                </c:pt>
                <c:pt idx="2">
                  <c:v>-355</c:v>
                </c:pt>
                <c:pt idx="3">
                  <c:v>-199</c:v>
                </c:pt>
                <c:pt idx="4">
                  <c:v>-160</c:v>
                </c:pt>
                <c:pt idx="5">
                  <c:v>-179</c:v>
                </c:pt>
                <c:pt idx="6">
                  <c:v>1363</c:v>
                </c:pt>
                <c:pt idx="7">
                  <c:v>-229</c:v>
                </c:pt>
                <c:pt idx="8">
                  <c:v>-340</c:v>
                </c:pt>
                <c:pt idx="9">
                  <c:v>-542</c:v>
                </c:pt>
                <c:pt idx="10">
                  <c:v>1167</c:v>
                </c:pt>
                <c:pt idx="11">
                  <c:v>6274</c:v>
                </c:pt>
              </c:numCache>
            </c:numRef>
          </c:val>
          <c:extLst>
            <c:ext xmlns:c16="http://schemas.microsoft.com/office/drawing/2014/chart" uri="{C3380CC4-5D6E-409C-BE32-E72D297353CC}">
              <c16:uniqueId val="{00000002-D304-4761-B153-930FDC30701C}"/>
            </c:ext>
          </c:extLst>
        </c:ser>
        <c:dLbls>
          <c:showLegendKey val="0"/>
          <c:showVal val="0"/>
          <c:showCatName val="0"/>
          <c:showSerName val="0"/>
          <c:showPercent val="0"/>
          <c:showBubbleSize val="0"/>
        </c:dLbls>
        <c:gapWidth val="60"/>
        <c:overlap val="-27"/>
        <c:axId val="939543656"/>
        <c:axId val="935472576"/>
      </c:barChart>
      <c:lineChart>
        <c:grouping val="standard"/>
        <c:varyColors val="0"/>
        <c:ser>
          <c:idx val="3"/>
          <c:order val="3"/>
          <c:tx>
            <c:strRef>
              <c:f>Sheet2!$C$93</c:f>
              <c:strCache>
                <c:ptCount val="1"/>
                <c:pt idx="0">
                  <c:v>资本性支出/折旧(右)</c:v>
                </c:pt>
              </c:strCache>
            </c:strRef>
          </c:tx>
          <c:spPr>
            <a:ln w="19050" cap="rnd">
              <a:solidFill>
                <a:srgbClr val="785546"/>
              </a:solidFill>
              <a:prstDash val="solid"/>
              <a:round/>
            </a:ln>
            <a:effectLst/>
          </c:spPr>
          <c:marker>
            <c:symbol val="diamond"/>
            <c:size val="5"/>
            <c:spPr>
              <a:solidFill>
                <a:schemeClr val="bg1"/>
              </a:solidFill>
              <a:ln w="19050">
                <a:solidFill>
                  <a:srgbClr val="785546"/>
                </a:solidFill>
                <a:prstDash val="solid"/>
              </a:ln>
              <a:effectLst/>
            </c:spPr>
          </c:marker>
          <c:cat>
            <c:strRef>
              <c:f>Sheet2!$P$89:$AA$89</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Sheet2!$P$93:$AA$93</c:f>
              <c:numCache>
                <c:formatCode>General</c:formatCode>
                <c:ptCount val="12"/>
                <c:pt idx="0">
                  <c:v>0.25386313465783666</c:v>
                </c:pt>
                <c:pt idx="1">
                  <c:v>0.96726190476190477</c:v>
                </c:pt>
                <c:pt idx="2">
                  <c:v>2.4368131868131866</c:v>
                </c:pt>
                <c:pt idx="3">
                  <c:v>2.0794392523364484</c:v>
                </c:pt>
                <c:pt idx="4">
                  <c:v>0.81115879828326176</c:v>
                </c:pt>
                <c:pt idx="5">
                  <c:v>1.2996108949416343</c:v>
                </c:pt>
                <c:pt idx="6">
                  <c:v>1.0328947368421053</c:v>
                </c:pt>
                <c:pt idx="7">
                  <c:v>0.99159663865546221</c:v>
                </c:pt>
                <c:pt idx="8">
                  <c:v>1.2586206896551724</c:v>
                </c:pt>
                <c:pt idx="9">
                  <c:v>1.4564459930313589</c:v>
                </c:pt>
                <c:pt idx="10">
                  <c:v>1.5354497354497354</c:v>
                </c:pt>
                <c:pt idx="11">
                  <c:v>0.87222222222222223</c:v>
                </c:pt>
              </c:numCache>
            </c:numRef>
          </c:val>
          <c:smooth val="0"/>
          <c:extLst>
            <c:ext xmlns:c16="http://schemas.microsoft.com/office/drawing/2014/chart" uri="{C3380CC4-5D6E-409C-BE32-E72D297353CC}">
              <c16:uniqueId val="{00000003-D304-4761-B153-930FDC30701C}"/>
            </c:ext>
          </c:extLst>
        </c:ser>
        <c:dLbls>
          <c:showLegendKey val="0"/>
          <c:showVal val="0"/>
          <c:showCatName val="0"/>
          <c:showSerName val="0"/>
          <c:showPercent val="0"/>
          <c:showBubbleSize val="0"/>
        </c:dLbls>
        <c:marker val="1"/>
        <c:smooth val="0"/>
        <c:axId val="1046719584"/>
        <c:axId val="1046718600"/>
      </c:lineChart>
      <c:catAx>
        <c:axId val="939543656"/>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35472576"/>
        <c:crosses val="autoZero"/>
        <c:auto val="1"/>
        <c:lblAlgn val="ctr"/>
        <c:lblOffset val="100"/>
        <c:noMultiLvlLbl val="0"/>
      </c:catAx>
      <c:valAx>
        <c:axId val="935472576"/>
        <c:scaling>
          <c:orientation val="minMax"/>
          <c:max val="2000"/>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39543656"/>
        <c:crosses val="autoZero"/>
        <c:crossBetween val="between"/>
      </c:valAx>
      <c:valAx>
        <c:axId val="1046718600"/>
        <c:scaling>
          <c:orientation val="minMax"/>
        </c:scaling>
        <c:delete val="0"/>
        <c:axPos val="r"/>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1046719584"/>
        <c:crosses val="max"/>
        <c:crossBetween val="between"/>
      </c:valAx>
      <c:catAx>
        <c:axId val="1046719584"/>
        <c:scaling>
          <c:orientation val="minMax"/>
        </c:scaling>
        <c:delete val="1"/>
        <c:axPos val="b"/>
        <c:numFmt formatCode="General" sourceLinked="1"/>
        <c:majorTickMark val="out"/>
        <c:minorTickMark val="none"/>
        <c:tickLblPos val="nextTo"/>
        <c:crossAx val="1046718600"/>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solidFill>
      <a:sysClr val="window" lastClr="FFFFFF"/>
    </a:solid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742586218686604"/>
          <c:y val="0.10241704458713126"/>
          <c:w val="0.43550728271523331"/>
          <c:h val="0.85789322437250237"/>
        </c:manualLayout>
      </c:layout>
      <c:pieChart>
        <c:varyColors val="1"/>
        <c:ser>
          <c:idx val="0"/>
          <c:order val="0"/>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73E0-4CCB-9E67-65BDE4448550}"/>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73E0-4CCB-9E67-65BDE4448550}"/>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73E0-4CCB-9E67-65BDE4448550}"/>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73E0-4CCB-9E67-65BDE4448550}"/>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73E0-4CCB-9E67-65BDE4448550}"/>
              </c:ext>
            </c:extLst>
          </c:dPt>
          <c:dPt>
            <c:idx val="5"/>
            <c:bubble3D val="0"/>
            <c:spPr>
              <a:solidFill>
                <a:srgbClr val="B400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B-73E0-4CCB-9E67-65BDE4448550}"/>
              </c:ext>
            </c:extLst>
          </c:dPt>
          <c:dPt>
            <c:idx val="6"/>
            <c:bubble3D val="0"/>
            <c:spPr>
              <a:solidFill>
                <a:srgbClr val="FABE7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D-73E0-4CCB-9E67-65BDE4448550}"/>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n-lt"/>
                    <a:ea typeface="+mn-ea"/>
                    <a:cs typeface="+mn-ea"/>
                    <a:sym typeface="+mn-lt"/>
                  </a:defRPr>
                </a:pPr>
                <a:endParaRPr lang="zh-CN"/>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制造端成本!$N$6:$N$12</c:f>
              <c:strCache>
                <c:ptCount val="7"/>
                <c:pt idx="0">
                  <c:v>折旧费用</c:v>
                </c:pt>
                <c:pt idx="1">
                  <c:v>硅片</c:v>
                </c:pt>
                <c:pt idx="2">
                  <c:v>光阻</c:v>
                </c:pt>
                <c:pt idx="3">
                  <c:v>化学品</c:v>
                </c:pt>
                <c:pt idx="4">
                  <c:v>气体</c:v>
                </c:pt>
                <c:pt idx="5">
                  <c:v>研磨液</c:v>
                </c:pt>
                <c:pt idx="6">
                  <c:v>其他</c:v>
                </c:pt>
              </c:strCache>
            </c:strRef>
          </c:cat>
          <c:val>
            <c:numRef>
              <c:f>制造端成本!$O$6:$O$12</c:f>
              <c:numCache>
                <c:formatCode>0.00%</c:formatCode>
                <c:ptCount val="7"/>
                <c:pt idx="0">
                  <c:v>0.30294937296795171</c:v>
                </c:pt>
                <c:pt idx="1">
                  <c:v>0.2844663608917789</c:v>
                </c:pt>
                <c:pt idx="2">
                  <c:v>0.10016617510450533</c:v>
                </c:pt>
                <c:pt idx="3">
                  <c:v>8.9152775197398976E-2</c:v>
                </c:pt>
                <c:pt idx="4">
                  <c:v>5.5415524849047833E-2</c:v>
                </c:pt>
                <c:pt idx="5">
                  <c:v>5.7785496980956801E-2</c:v>
                </c:pt>
                <c:pt idx="6">
                  <c:v>0.11006429400836036</c:v>
                </c:pt>
              </c:numCache>
            </c:numRef>
          </c:val>
          <c:extLst>
            <c:ext xmlns:c16="http://schemas.microsoft.com/office/drawing/2014/chart" uri="{C3380CC4-5D6E-409C-BE32-E72D297353CC}">
              <c16:uniqueId val="{0000000E-73E0-4CCB-9E67-65BDE4448550}"/>
            </c:ext>
          </c:extLst>
        </c:ser>
        <c:dLbls>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0561669439948937"/>
          <c:y val="0.1455098558663733"/>
          <c:w val="0.1988532287843906"/>
          <c:h val="0.7089798392528400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latin typeface="+mn-lt"/>
          <a:ea typeface="+mn-ea"/>
          <a:cs typeface="+mn-ea"/>
          <a:sym typeface="+mn-lt"/>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04884775820024E-2"/>
          <c:y val="6.2762314577120379E-2"/>
          <c:w val="0.81819858220692487"/>
          <c:h val="0.69245206771137358"/>
        </c:manualLayout>
      </c:layout>
      <c:barChart>
        <c:barDir val="col"/>
        <c:grouping val="stacked"/>
        <c:varyColors val="0"/>
        <c:ser>
          <c:idx val="0"/>
          <c:order val="0"/>
          <c:tx>
            <c:strRef>
              <c:f>Sheet3!$S$9</c:f>
              <c:strCache>
                <c:ptCount val="1"/>
                <c:pt idx="0">
                  <c:v>车载领域营收(左)</c:v>
                </c:pt>
              </c:strCache>
            </c:strRef>
          </c:tx>
          <c:spPr>
            <a:solidFill>
              <a:srgbClr val="E10000"/>
            </a:solidFill>
            <a:ln w="6350">
              <a:noFill/>
              <a:prstDash val="solid"/>
            </a:ln>
            <a:effectLst>
              <a:outerShdw blurRad="50800" dist="38100" dir="2700000" algn="tl" rotWithShape="0">
                <a:prstClr val="black">
                  <a:alpha val="40000"/>
                </a:prstClr>
              </a:outerShdw>
            </a:effectLst>
          </c:spPr>
          <c:invertIfNegative val="0"/>
          <c:cat>
            <c:strRef>
              <c:f>Sheet3!$T$8:$AE$8</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Sheet3!$T$9:$AE$9</c:f>
              <c:numCache>
                <c:formatCode>#,##0.000</c:formatCode>
                <c:ptCount val="12"/>
                <c:pt idx="0">
                  <c:v>839</c:v>
                </c:pt>
                <c:pt idx="1">
                  <c:v>1268</c:v>
                </c:pt>
                <c:pt idx="2">
                  <c:v>1552</c:v>
                </c:pt>
                <c:pt idx="3">
                  <c:v>1660</c:v>
                </c:pt>
                <c:pt idx="4">
                  <c:v>1714</c:v>
                </c:pt>
                <c:pt idx="5">
                  <c:v>1965</c:v>
                </c:pt>
                <c:pt idx="6">
                  <c:v>2350</c:v>
                </c:pt>
                <c:pt idx="7">
                  <c:v>2651</c:v>
                </c:pt>
                <c:pt idx="8">
                  <c:v>2989</c:v>
                </c:pt>
                <c:pt idx="9">
                  <c:v>3284</c:v>
                </c:pt>
                <c:pt idx="10">
                  <c:v>3503</c:v>
                </c:pt>
                <c:pt idx="11">
                  <c:v>3542</c:v>
                </c:pt>
              </c:numCache>
            </c:numRef>
          </c:val>
          <c:extLst>
            <c:ext xmlns:c16="http://schemas.microsoft.com/office/drawing/2014/chart" uri="{C3380CC4-5D6E-409C-BE32-E72D297353CC}">
              <c16:uniqueId val="{00000000-4B87-4903-BE36-DBF38218E572}"/>
            </c:ext>
          </c:extLst>
        </c:ser>
        <c:ser>
          <c:idx val="1"/>
          <c:order val="1"/>
          <c:tx>
            <c:strRef>
              <c:f>Sheet3!$S$10</c:f>
              <c:strCache>
                <c:ptCount val="1"/>
                <c:pt idx="0">
                  <c:v>其他(左)</c:v>
                </c:pt>
              </c:strCache>
            </c:strRef>
          </c:tx>
          <c:spPr>
            <a:solidFill>
              <a:schemeClr val="bg1">
                <a:lumMod val="85000"/>
              </a:schemeClr>
            </a:solidFill>
            <a:ln w="6350">
              <a:noFill/>
              <a:prstDash val="solid"/>
            </a:ln>
            <a:effectLst>
              <a:outerShdw blurRad="50800" dist="38100" dir="2700000" algn="tl" rotWithShape="0">
                <a:prstClr val="black">
                  <a:alpha val="40000"/>
                </a:prstClr>
              </a:outerShdw>
            </a:effectLst>
          </c:spPr>
          <c:invertIfNegative val="0"/>
          <c:cat>
            <c:strRef>
              <c:f>Sheet3!$T$8:$AE$8</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Sheet3!$T$10:$AE$10</c:f>
              <c:numCache>
                <c:formatCode>0.00_ </c:formatCode>
                <c:ptCount val="12"/>
                <c:pt idx="0">
                  <c:v>1345</c:v>
                </c:pt>
                <c:pt idx="1">
                  <c:v>2027</c:v>
                </c:pt>
                <c:pt idx="2">
                  <c:v>2445</c:v>
                </c:pt>
                <c:pt idx="3">
                  <c:v>2244</c:v>
                </c:pt>
                <c:pt idx="4">
                  <c:v>2129</c:v>
                </c:pt>
                <c:pt idx="5">
                  <c:v>2355</c:v>
                </c:pt>
                <c:pt idx="6">
                  <c:v>3445</c:v>
                </c:pt>
                <c:pt idx="7">
                  <c:v>3822</c:v>
                </c:pt>
                <c:pt idx="8">
                  <c:v>4074</c:v>
                </c:pt>
                <c:pt idx="9">
                  <c:v>4315</c:v>
                </c:pt>
                <c:pt idx="10">
                  <c:v>4526</c:v>
                </c:pt>
                <c:pt idx="11">
                  <c:v>5025</c:v>
                </c:pt>
              </c:numCache>
            </c:numRef>
          </c:val>
          <c:extLst>
            <c:ext xmlns:c16="http://schemas.microsoft.com/office/drawing/2014/chart" uri="{C3380CC4-5D6E-409C-BE32-E72D297353CC}">
              <c16:uniqueId val="{00000001-4B87-4903-BE36-DBF38218E572}"/>
            </c:ext>
          </c:extLst>
        </c:ser>
        <c:dLbls>
          <c:showLegendKey val="0"/>
          <c:showVal val="0"/>
          <c:showCatName val="0"/>
          <c:showSerName val="0"/>
          <c:showPercent val="0"/>
          <c:showBubbleSize val="0"/>
        </c:dLbls>
        <c:gapWidth val="219"/>
        <c:overlap val="100"/>
        <c:axId val="857097376"/>
        <c:axId val="872126872"/>
      </c:barChart>
      <c:lineChart>
        <c:grouping val="standard"/>
        <c:varyColors val="0"/>
        <c:ser>
          <c:idx val="2"/>
          <c:order val="2"/>
          <c:tx>
            <c:strRef>
              <c:f>Sheet3!$S$11</c:f>
              <c:strCache>
                <c:ptCount val="1"/>
                <c:pt idx="0">
                  <c:v>毛利率(右)</c:v>
                </c:pt>
              </c:strCache>
            </c:strRef>
          </c:tx>
          <c:spPr>
            <a:ln w="19050" cap="rnd">
              <a:solidFill>
                <a:srgbClr val="E10000"/>
              </a:solidFill>
              <a:prstDash val="solid"/>
              <a:round/>
            </a:ln>
            <a:effectLst/>
          </c:spPr>
          <c:marker>
            <c:symbol val="diamond"/>
            <c:size val="5"/>
            <c:spPr>
              <a:solidFill>
                <a:schemeClr val="bg1"/>
              </a:solidFill>
              <a:ln w="12700">
                <a:solidFill>
                  <a:srgbClr val="E10000"/>
                </a:solidFill>
                <a:prstDash val="solid"/>
              </a:ln>
              <a:effectLst/>
            </c:spPr>
          </c:marker>
          <c:cat>
            <c:strRef>
              <c:f>Sheet3!$T$8:$AE$8</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Sheet3!$T$11:$AE$11</c:f>
              <c:numCache>
                <c:formatCode>General</c:formatCode>
                <c:ptCount val="12"/>
                <c:pt idx="0">
                  <c:v>0.22756399999999999</c:v>
                </c:pt>
                <c:pt idx="1">
                  <c:v>0.375417</c:v>
                </c:pt>
                <c:pt idx="2">
                  <c:v>0.41381000000000001</c:v>
                </c:pt>
                <c:pt idx="3">
                  <c:v>0.36552300000000004</c:v>
                </c:pt>
                <c:pt idx="4">
                  <c:v>0.34426200000000001</c:v>
                </c:pt>
                <c:pt idx="5">
                  <c:v>0.38124999999999998</c:v>
                </c:pt>
                <c:pt idx="6">
                  <c:v>0.35893000000000003</c:v>
                </c:pt>
                <c:pt idx="7">
                  <c:v>0.35995699999999997</c:v>
                </c:pt>
                <c:pt idx="8">
                  <c:v>0.371089</c:v>
                </c:pt>
                <c:pt idx="9">
                  <c:v>0.37965499999999996</c:v>
                </c:pt>
                <c:pt idx="10">
                  <c:v>0.37289800000000001</c:v>
                </c:pt>
                <c:pt idx="11">
                  <c:v>0.32403399999999999</c:v>
                </c:pt>
              </c:numCache>
            </c:numRef>
          </c:val>
          <c:smooth val="1"/>
          <c:extLst>
            <c:ext xmlns:c16="http://schemas.microsoft.com/office/drawing/2014/chart" uri="{C3380CC4-5D6E-409C-BE32-E72D297353CC}">
              <c16:uniqueId val="{00000002-4B87-4903-BE36-DBF38218E572}"/>
            </c:ext>
          </c:extLst>
        </c:ser>
        <c:ser>
          <c:idx val="3"/>
          <c:order val="3"/>
          <c:tx>
            <c:strRef>
              <c:f>Sheet3!$S$12</c:f>
              <c:strCache>
                <c:ptCount val="1"/>
                <c:pt idx="0">
                  <c:v>折旧费用率(右)</c:v>
                </c:pt>
              </c:strCache>
            </c:strRef>
          </c:tx>
          <c:spPr>
            <a:ln w="19050" cap="rnd">
              <a:solidFill>
                <a:srgbClr val="FFC000"/>
              </a:solidFill>
              <a:prstDash val="solid"/>
              <a:round/>
            </a:ln>
            <a:effectLst/>
          </c:spPr>
          <c:marker>
            <c:symbol val="diamond"/>
            <c:size val="5"/>
            <c:spPr>
              <a:solidFill>
                <a:schemeClr val="bg1"/>
              </a:solidFill>
              <a:ln w="12700">
                <a:solidFill>
                  <a:srgbClr val="FFC000"/>
                </a:solidFill>
                <a:prstDash val="solid"/>
              </a:ln>
              <a:effectLst/>
            </c:spPr>
          </c:marker>
          <c:cat>
            <c:strRef>
              <c:f>Sheet3!$T$8:$AE$8</c:f>
              <c:strCache>
                <c:ptCount val="12"/>
                <c:pt idx="0">
                  <c:v>FY 2009</c:v>
                </c:pt>
                <c:pt idx="1">
                  <c:v>FY 2010</c:v>
                </c:pt>
                <c:pt idx="2">
                  <c:v>FY 2011</c:v>
                </c:pt>
                <c:pt idx="3">
                  <c:v>FY 2012</c:v>
                </c:pt>
                <c:pt idx="4">
                  <c:v>FY 2013</c:v>
                </c:pt>
                <c:pt idx="5">
                  <c:v>FY 2014</c:v>
                </c:pt>
                <c:pt idx="6">
                  <c:v>FY 2015</c:v>
                </c:pt>
                <c:pt idx="7">
                  <c:v>FY 2016</c:v>
                </c:pt>
                <c:pt idx="8">
                  <c:v>FY 2017</c:v>
                </c:pt>
                <c:pt idx="9">
                  <c:v>FY 2018</c:v>
                </c:pt>
                <c:pt idx="10">
                  <c:v>FY 2019</c:v>
                </c:pt>
                <c:pt idx="11">
                  <c:v>FY 2020</c:v>
                </c:pt>
              </c:strCache>
            </c:strRef>
          </c:cat>
          <c:val>
            <c:numRef>
              <c:f>Sheet3!$T$12:$AE$12</c:f>
              <c:numCache>
                <c:formatCode>General</c:formatCode>
                <c:ptCount val="12"/>
                <c:pt idx="0">
                  <c:v>0.20741758241758243</c:v>
                </c:pt>
                <c:pt idx="1">
                  <c:v>0.10136570561456752</c:v>
                </c:pt>
                <c:pt idx="2">
                  <c:v>8.6815111333500131E-2</c:v>
                </c:pt>
                <c:pt idx="3">
                  <c:v>0.10502049180327869</c:v>
                </c:pt>
                <c:pt idx="4">
                  <c:v>0.11501431173562321</c:v>
                </c:pt>
                <c:pt idx="5">
                  <c:v>0.11134259259259259</c:v>
                </c:pt>
                <c:pt idx="6">
                  <c:v>0.10819672131147541</c:v>
                </c:pt>
                <c:pt idx="7">
                  <c:v>0.10273443534682528</c:v>
                </c:pt>
                <c:pt idx="8">
                  <c:v>9.2312048704516494E-2</c:v>
                </c:pt>
                <c:pt idx="9">
                  <c:v>9.2380576391630484E-2</c:v>
                </c:pt>
                <c:pt idx="10">
                  <c:v>0.10013700336280981</c:v>
                </c:pt>
                <c:pt idx="11">
                  <c:v>0.10727209058013307</c:v>
                </c:pt>
              </c:numCache>
            </c:numRef>
          </c:val>
          <c:smooth val="1"/>
          <c:extLst>
            <c:ext xmlns:c16="http://schemas.microsoft.com/office/drawing/2014/chart" uri="{C3380CC4-5D6E-409C-BE32-E72D297353CC}">
              <c16:uniqueId val="{00000003-4B87-4903-BE36-DBF38218E572}"/>
            </c:ext>
          </c:extLst>
        </c:ser>
        <c:dLbls>
          <c:showLegendKey val="0"/>
          <c:showVal val="0"/>
          <c:showCatName val="0"/>
          <c:showSerName val="0"/>
          <c:showPercent val="0"/>
          <c:showBubbleSize val="0"/>
        </c:dLbls>
        <c:marker val="1"/>
        <c:smooth val="0"/>
        <c:axId val="1007906392"/>
        <c:axId val="1007915248"/>
      </c:lineChart>
      <c:catAx>
        <c:axId val="857097376"/>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72126872"/>
        <c:crosses val="autoZero"/>
        <c:auto val="1"/>
        <c:lblAlgn val="ctr"/>
        <c:lblOffset val="100"/>
        <c:noMultiLvlLbl val="0"/>
      </c:catAx>
      <c:valAx>
        <c:axId val="872126872"/>
        <c:scaling>
          <c:orientation val="minMax"/>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0_);[Red]\(0\)" sourceLinked="0"/>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57097376"/>
        <c:crosses val="autoZero"/>
        <c:crossBetween val="between"/>
        <c:majorUnit val="1000"/>
      </c:valAx>
      <c:valAx>
        <c:axId val="1007915248"/>
        <c:scaling>
          <c:orientation val="minMax"/>
        </c:scaling>
        <c:delete val="0"/>
        <c:axPos val="r"/>
        <c:numFmt formatCode="0%" sourceLinked="0"/>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1007906392"/>
        <c:crosses val="max"/>
        <c:crossBetween val="between"/>
        <c:majorUnit val="0.15000000000000002"/>
      </c:valAx>
      <c:catAx>
        <c:axId val="1007906392"/>
        <c:scaling>
          <c:orientation val="minMax"/>
        </c:scaling>
        <c:delete val="1"/>
        <c:axPos val="b"/>
        <c:numFmt formatCode="General" sourceLinked="1"/>
        <c:majorTickMark val="out"/>
        <c:minorTickMark val="none"/>
        <c:tickLblPos val="nextTo"/>
        <c:crossAx val="1007915248"/>
        <c:crosses val="autoZero"/>
        <c:auto val="1"/>
        <c:lblAlgn val="ctr"/>
        <c:lblOffset val="100"/>
        <c:noMultiLvlLbl val="0"/>
      </c:catAx>
      <c:spPr>
        <a:noFill/>
        <a:ln>
          <a:noFill/>
        </a:ln>
        <a:effectLst/>
      </c:spPr>
    </c:plotArea>
    <c:legend>
      <c:legendPos val="b"/>
      <c:layout>
        <c:manualLayout>
          <c:xMode val="edge"/>
          <c:yMode val="edge"/>
          <c:x val="1.6536664311276244E-2"/>
          <c:y val="0.89993668896771573"/>
          <c:w val="0.96947641950263275"/>
          <c:h val="9.3830990974810291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0713-42C9-A9E2-4626242A09E4}"/>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0713-42C9-A9E2-4626242A09E4}"/>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0713-42C9-A9E2-4626242A09E4}"/>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0713-42C9-A9E2-4626242A09E4}"/>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0713-42C9-A9E2-4626242A09E4}"/>
              </c:ext>
            </c:extLst>
          </c:dPt>
          <c:dPt>
            <c:idx val="5"/>
            <c:bubble3D val="0"/>
            <c:spPr>
              <a:solidFill>
                <a:srgbClr val="B400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B-0713-42C9-A9E2-4626242A09E4}"/>
              </c:ext>
            </c:extLst>
          </c:dPt>
          <c:dPt>
            <c:idx val="6"/>
            <c:bubble3D val="0"/>
            <c:spPr>
              <a:solidFill>
                <a:srgbClr val="FABE7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D-0713-42C9-A9E2-4626242A09E4}"/>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中国下游!$A$34:$A$40</c:f>
              <c:strCache>
                <c:ptCount val="7"/>
                <c:pt idx="0">
                  <c:v>轨道交通</c:v>
                </c:pt>
                <c:pt idx="1">
                  <c:v>消费电子</c:v>
                </c:pt>
                <c:pt idx="2">
                  <c:v>工业控制</c:v>
                </c:pt>
                <c:pt idx="3">
                  <c:v>风电、太阳能</c:v>
                </c:pt>
                <c:pt idx="4">
                  <c:v>智能电网</c:v>
                </c:pt>
                <c:pt idx="5">
                  <c:v>新能源车</c:v>
                </c:pt>
                <c:pt idx="6">
                  <c:v>其他</c:v>
                </c:pt>
              </c:strCache>
            </c:strRef>
          </c:cat>
          <c:val>
            <c:numRef>
              <c:f>中国下游!$B$34:$B$40</c:f>
              <c:numCache>
                <c:formatCode>0%</c:formatCode>
                <c:ptCount val="7"/>
                <c:pt idx="0">
                  <c:v>0.04</c:v>
                </c:pt>
                <c:pt idx="1">
                  <c:v>0.27</c:v>
                </c:pt>
                <c:pt idx="2">
                  <c:v>0.2</c:v>
                </c:pt>
                <c:pt idx="3">
                  <c:v>0.05</c:v>
                </c:pt>
                <c:pt idx="4">
                  <c:v>0.11</c:v>
                </c:pt>
                <c:pt idx="5">
                  <c:v>0.31</c:v>
                </c:pt>
                <c:pt idx="6">
                  <c:v>0.02</c:v>
                </c:pt>
              </c:numCache>
            </c:numRef>
          </c:val>
          <c:extLst>
            <c:ext xmlns:c16="http://schemas.microsoft.com/office/drawing/2014/chart" uri="{C3380CC4-5D6E-409C-BE32-E72D297353CC}">
              <c16:uniqueId val="{0000000E-0713-42C9-A9E2-4626242A09E4}"/>
            </c:ext>
          </c:extLst>
        </c:ser>
        <c:dLbls>
          <c:showLegendKey val="0"/>
          <c:showVal val="0"/>
          <c:showCatName val="0"/>
          <c:showSerName val="0"/>
          <c:showPercent val="1"/>
          <c:showBubbleSize val="0"/>
          <c:showLeaderLines val="1"/>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12985722586682"/>
          <c:y val="6.2727313546764848E-2"/>
          <c:w val="0.84282170700493819"/>
          <c:h val="0.6021745768039154"/>
        </c:manualLayout>
      </c:layout>
      <c:barChart>
        <c:barDir val="col"/>
        <c:grouping val="stacked"/>
        <c:varyColors val="0"/>
        <c:ser>
          <c:idx val="0"/>
          <c:order val="0"/>
          <c:tx>
            <c:strRef>
              <c:f>IGBT市场规模!$P$11</c:f>
              <c:strCache>
                <c:ptCount val="1"/>
                <c:pt idx="0">
                  <c:v>IGBT单管(2016年以前为单管+模组）</c:v>
                </c:pt>
              </c:strCache>
            </c:strRef>
          </c:tx>
          <c:spPr>
            <a:solidFill>
              <a:srgbClr val="E10000"/>
            </a:solidFill>
            <a:ln w="6350">
              <a:noFill/>
              <a:prstDash val="solid"/>
            </a:ln>
            <a:effectLst>
              <a:outerShdw blurRad="50800" dist="38100" dir="2700000" algn="tl" rotWithShape="0">
                <a:prstClr val="black">
                  <a:alpha val="40000"/>
                </a:prstClr>
              </a:outerShdw>
            </a:effectLst>
          </c:spPr>
          <c:invertIfNegative val="0"/>
          <c:cat>
            <c:numRef>
              <c:f>IGBT市场规模!$Q$10:$V$10</c:f>
              <c:numCache>
                <c:formatCode>General</c:formatCode>
                <c:ptCount val="6"/>
                <c:pt idx="0">
                  <c:v>2014</c:v>
                </c:pt>
                <c:pt idx="1">
                  <c:v>2015</c:v>
                </c:pt>
                <c:pt idx="2">
                  <c:v>2016</c:v>
                </c:pt>
                <c:pt idx="3">
                  <c:v>2017</c:v>
                </c:pt>
                <c:pt idx="4">
                  <c:v>2018</c:v>
                </c:pt>
                <c:pt idx="5">
                  <c:v>2019</c:v>
                </c:pt>
              </c:numCache>
            </c:numRef>
          </c:cat>
          <c:val>
            <c:numRef>
              <c:f>IGBT市场规模!$Q$11:$V$11</c:f>
              <c:numCache>
                <c:formatCode>General</c:formatCode>
                <c:ptCount val="6"/>
                <c:pt idx="0">
                  <c:v>44.5</c:v>
                </c:pt>
                <c:pt idx="1">
                  <c:v>39.4</c:v>
                </c:pt>
                <c:pt idx="2">
                  <c:v>33.049999999999997</c:v>
                </c:pt>
                <c:pt idx="3">
                  <c:v>11</c:v>
                </c:pt>
                <c:pt idx="4">
                  <c:v>13.1</c:v>
                </c:pt>
                <c:pt idx="5">
                  <c:v>14.4</c:v>
                </c:pt>
              </c:numCache>
            </c:numRef>
          </c:val>
          <c:extLst>
            <c:ext xmlns:c16="http://schemas.microsoft.com/office/drawing/2014/chart" uri="{C3380CC4-5D6E-409C-BE32-E72D297353CC}">
              <c16:uniqueId val="{00000000-70C1-4294-AD3E-45C525865970}"/>
            </c:ext>
          </c:extLst>
        </c:ser>
        <c:ser>
          <c:idx val="1"/>
          <c:order val="1"/>
          <c:tx>
            <c:strRef>
              <c:f>IGBT市场规模!$P$12</c:f>
              <c:strCache>
                <c:ptCount val="1"/>
                <c:pt idx="0">
                  <c:v>IGBT模组</c:v>
                </c:pt>
              </c:strCache>
            </c:strRef>
          </c:tx>
          <c:spPr>
            <a:solidFill>
              <a:srgbClr val="FA6400"/>
            </a:solidFill>
            <a:ln w="6350">
              <a:noFill/>
              <a:prstDash val="solid"/>
            </a:ln>
            <a:effectLst>
              <a:outerShdw blurRad="50800" dist="38100" dir="2700000" algn="tl" rotWithShape="0">
                <a:prstClr val="black">
                  <a:alpha val="40000"/>
                </a:prstClr>
              </a:outerShdw>
            </a:effectLst>
          </c:spPr>
          <c:invertIfNegative val="0"/>
          <c:cat>
            <c:numRef>
              <c:f>IGBT市场规模!$Q$10:$V$10</c:f>
              <c:numCache>
                <c:formatCode>General</c:formatCode>
                <c:ptCount val="6"/>
                <c:pt idx="0">
                  <c:v>2014</c:v>
                </c:pt>
                <c:pt idx="1">
                  <c:v>2015</c:v>
                </c:pt>
                <c:pt idx="2">
                  <c:v>2016</c:v>
                </c:pt>
                <c:pt idx="3">
                  <c:v>2017</c:v>
                </c:pt>
                <c:pt idx="4">
                  <c:v>2018</c:v>
                </c:pt>
                <c:pt idx="5">
                  <c:v>2019</c:v>
                </c:pt>
              </c:numCache>
            </c:numRef>
          </c:cat>
          <c:val>
            <c:numRef>
              <c:f>IGBT市场规模!$Q$12:$V$12</c:f>
              <c:numCache>
                <c:formatCode>General</c:formatCode>
                <c:ptCount val="6"/>
                <c:pt idx="3">
                  <c:v>26.3</c:v>
                </c:pt>
                <c:pt idx="4">
                  <c:v>32.5</c:v>
                </c:pt>
                <c:pt idx="5">
                  <c:v>33.1</c:v>
                </c:pt>
              </c:numCache>
            </c:numRef>
          </c:val>
          <c:extLst>
            <c:ext xmlns:c16="http://schemas.microsoft.com/office/drawing/2014/chart" uri="{C3380CC4-5D6E-409C-BE32-E72D297353CC}">
              <c16:uniqueId val="{00000001-70C1-4294-AD3E-45C525865970}"/>
            </c:ext>
          </c:extLst>
        </c:ser>
        <c:ser>
          <c:idx val="2"/>
          <c:order val="2"/>
          <c:tx>
            <c:strRef>
              <c:f>IGBT市场规模!$P$13</c:f>
              <c:strCache>
                <c:ptCount val="1"/>
                <c:pt idx="0">
                  <c:v>IPM</c:v>
                </c:pt>
              </c:strCache>
            </c:strRef>
          </c:tx>
          <c:spPr>
            <a:solidFill>
              <a:srgbClr val="C8C8C8"/>
            </a:solidFill>
            <a:ln w="6350">
              <a:noFill/>
              <a:prstDash val="solid"/>
            </a:ln>
            <a:effectLst>
              <a:outerShdw blurRad="50800" dist="38100" dir="2700000" algn="tl" rotWithShape="0">
                <a:prstClr val="black">
                  <a:alpha val="40000"/>
                </a:prstClr>
              </a:outerShdw>
            </a:effectLst>
          </c:spPr>
          <c:invertIfNegative val="0"/>
          <c:cat>
            <c:numRef>
              <c:f>IGBT市场规模!$Q$10:$V$10</c:f>
              <c:numCache>
                <c:formatCode>General</c:formatCode>
                <c:ptCount val="6"/>
                <c:pt idx="0">
                  <c:v>2014</c:v>
                </c:pt>
                <c:pt idx="1">
                  <c:v>2015</c:v>
                </c:pt>
                <c:pt idx="2">
                  <c:v>2016</c:v>
                </c:pt>
                <c:pt idx="3">
                  <c:v>2017</c:v>
                </c:pt>
                <c:pt idx="4">
                  <c:v>2018</c:v>
                </c:pt>
                <c:pt idx="5">
                  <c:v>2019</c:v>
                </c:pt>
              </c:numCache>
            </c:numRef>
          </c:cat>
          <c:val>
            <c:numRef>
              <c:f>IGBT市场规模!$Q$13:$V$13</c:f>
              <c:numCache>
                <c:formatCode>General</c:formatCode>
                <c:ptCount val="6"/>
                <c:pt idx="0">
                  <c:v>12.6</c:v>
                </c:pt>
                <c:pt idx="1">
                  <c:v>11</c:v>
                </c:pt>
                <c:pt idx="2">
                  <c:v>13.35</c:v>
                </c:pt>
                <c:pt idx="3">
                  <c:v>15.7</c:v>
                </c:pt>
                <c:pt idx="4">
                  <c:v>16.8</c:v>
                </c:pt>
                <c:pt idx="5">
                  <c:v>15.9</c:v>
                </c:pt>
              </c:numCache>
            </c:numRef>
          </c:val>
          <c:extLst>
            <c:ext xmlns:c16="http://schemas.microsoft.com/office/drawing/2014/chart" uri="{C3380CC4-5D6E-409C-BE32-E72D297353CC}">
              <c16:uniqueId val="{00000002-70C1-4294-AD3E-45C525865970}"/>
            </c:ext>
          </c:extLst>
        </c:ser>
        <c:dLbls>
          <c:showLegendKey val="0"/>
          <c:showVal val="0"/>
          <c:showCatName val="0"/>
          <c:showSerName val="0"/>
          <c:showPercent val="0"/>
          <c:showBubbleSize val="0"/>
        </c:dLbls>
        <c:gapWidth val="93"/>
        <c:overlap val="100"/>
        <c:axId val="1105651680"/>
        <c:axId val="1105645448"/>
      </c:barChart>
      <c:catAx>
        <c:axId val="1105651680"/>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1105645448"/>
        <c:crosses val="autoZero"/>
        <c:auto val="1"/>
        <c:lblAlgn val="ctr"/>
        <c:lblOffset val="100"/>
        <c:noMultiLvlLbl val="0"/>
      </c:catAx>
      <c:valAx>
        <c:axId val="1105645448"/>
        <c:scaling>
          <c:orientation val="minMax"/>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1105651680"/>
        <c:crosses val="autoZero"/>
        <c:crossBetween val="between"/>
      </c:valAx>
      <c:spPr>
        <a:noFill/>
        <a:ln>
          <a:noFill/>
        </a:ln>
        <a:effectLst/>
      </c:spPr>
    </c:plotArea>
    <c:legend>
      <c:legendPos val="b"/>
      <c:layout>
        <c:manualLayout>
          <c:xMode val="edge"/>
          <c:yMode val="edge"/>
          <c:x val="8.0952740410188163E-3"/>
          <c:y val="0.76743253558439239"/>
          <c:w val="0.98380945191796232"/>
          <c:h val="0.2211624983161959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6888684854844347"/>
          <c:y val="2.1166666666666667E-2"/>
          <c:w val="0.49682348140375421"/>
          <c:h val="0.9469455555555556"/>
        </c:manualLayout>
      </c:layout>
      <c:doughnutChart>
        <c:varyColors val="1"/>
        <c:ser>
          <c:idx val="0"/>
          <c:order val="0"/>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5A01-4706-B38D-025336BAC0E5}"/>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5A01-4706-B38D-025336BAC0E5}"/>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5A01-4706-B38D-025336BAC0E5}"/>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5A01-4706-B38D-025336BAC0E5}"/>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5A01-4706-B38D-025336BAC0E5}"/>
              </c:ext>
            </c:extLst>
          </c:dPt>
          <c:dPt>
            <c:idx val="5"/>
            <c:bubble3D val="0"/>
            <c:spPr>
              <a:solidFill>
                <a:srgbClr val="B400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B-5A01-4706-B38D-025336BAC0E5}"/>
              </c:ext>
            </c:extLst>
          </c:dPt>
          <c:dPt>
            <c:idx val="6"/>
            <c:bubble3D val="0"/>
            <c:spPr>
              <a:solidFill>
                <a:srgbClr val="FABE7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D-5A01-4706-B38D-025336BAC0E5}"/>
              </c:ext>
            </c:extLst>
          </c:dPt>
          <c:dPt>
            <c:idx val="7"/>
            <c:bubble3D val="0"/>
            <c:spPr>
              <a:solidFill>
                <a:srgbClr val="D741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F-5A01-4706-B38D-025336BAC0E5}"/>
              </c:ext>
            </c:extLst>
          </c:dPt>
          <c:dPt>
            <c:idx val="8"/>
            <c:bubble3D val="0"/>
            <c:spPr>
              <a:solidFill>
                <a:srgbClr val="DC8C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1-5A01-4706-B38D-025336BAC0E5}"/>
              </c:ext>
            </c:extLst>
          </c:dPt>
          <c:dPt>
            <c:idx val="9"/>
            <c:bubble3D val="0"/>
            <c:spPr>
              <a:solidFill>
                <a:srgbClr val="785546"/>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3-5A01-4706-B38D-025336BAC0E5}"/>
              </c:ext>
            </c:extLst>
          </c:dPt>
          <c:dPt>
            <c:idx val="10"/>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5-5A01-4706-B38D-025336BAC0E5}"/>
              </c:ext>
            </c:extLst>
          </c:dPt>
          <c:dLbls>
            <c:dLbl>
              <c:idx val="0"/>
              <c:layout>
                <c:manualLayout>
                  <c:x val="0.13605798819265563"/>
                  <c:y val="-9.6942211845000251E-2"/>
                </c:manualLayout>
              </c:layout>
              <c:showLegendKey val="0"/>
              <c:showVal val="0"/>
              <c:showCatName val="1"/>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1-5A01-4706-B38D-025336BAC0E5}"/>
                </c:ext>
              </c:extLst>
            </c:dLbl>
            <c:dLbl>
              <c:idx val="1"/>
              <c:delete val="1"/>
              <c:extLst>
                <c:ext xmlns:c15="http://schemas.microsoft.com/office/drawing/2012/chart" uri="{CE6537A1-D6FC-4f65-9D91-7224C49458BB}"/>
                <c:ext xmlns:c16="http://schemas.microsoft.com/office/drawing/2014/chart" uri="{C3380CC4-5D6E-409C-BE32-E72D297353CC}">
                  <c16:uniqueId val="{00000003-5A01-4706-B38D-025336BAC0E5}"/>
                </c:ext>
              </c:extLst>
            </c:dLbl>
            <c:dLbl>
              <c:idx val="2"/>
              <c:delete val="1"/>
              <c:extLst>
                <c:ext xmlns:c15="http://schemas.microsoft.com/office/drawing/2012/chart" uri="{CE6537A1-D6FC-4f65-9D91-7224C49458BB}"/>
                <c:ext xmlns:c16="http://schemas.microsoft.com/office/drawing/2014/chart" uri="{C3380CC4-5D6E-409C-BE32-E72D297353CC}">
                  <c16:uniqueId val="{00000005-5A01-4706-B38D-025336BAC0E5}"/>
                </c:ext>
              </c:extLst>
            </c:dLbl>
            <c:dLbl>
              <c:idx val="3"/>
              <c:delete val="1"/>
              <c:extLst>
                <c:ext xmlns:c15="http://schemas.microsoft.com/office/drawing/2012/chart" uri="{CE6537A1-D6FC-4f65-9D91-7224C49458BB}"/>
                <c:ext xmlns:c16="http://schemas.microsoft.com/office/drawing/2014/chart" uri="{C3380CC4-5D6E-409C-BE32-E72D297353CC}">
                  <c16:uniqueId val="{00000007-5A01-4706-B38D-025336BAC0E5}"/>
                </c:ext>
              </c:extLst>
            </c:dLbl>
            <c:dLbl>
              <c:idx val="4"/>
              <c:delete val="1"/>
              <c:extLst>
                <c:ext xmlns:c15="http://schemas.microsoft.com/office/drawing/2012/chart" uri="{CE6537A1-D6FC-4f65-9D91-7224C49458BB}"/>
                <c:ext xmlns:c16="http://schemas.microsoft.com/office/drawing/2014/chart" uri="{C3380CC4-5D6E-409C-BE32-E72D297353CC}">
                  <c16:uniqueId val="{00000009-5A01-4706-B38D-025336BAC0E5}"/>
                </c:ext>
              </c:extLst>
            </c:dLbl>
            <c:dLbl>
              <c:idx val="5"/>
              <c:delete val="1"/>
              <c:extLst>
                <c:ext xmlns:c15="http://schemas.microsoft.com/office/drawing/2012/chart" uri="{CE6537A1-D6FC-4f65-9D91-7224C49458BB}"/>
                <c:ext xmlns:c16="http://schemas.microsoft.com/office/drawing/2014/chart" uri="{C3380CC4-5D6E-409C-BE32-E72D297353CC}">
                  <c16:uniqueId val="{0000000B-5A01-4706-B38D-025336BAC0E5}"/>
                </c:ext>
              </c:extLst>
            </c:dLbl>
            <c:dLbl>
              <c:idx val="6"/>
              <c:delete val="1"/>
              <c:extLst>
                <c:ext xmlns:c15="http://schemas.microsoft.com/office/drawing/2012/chart" uri="{CE6537A1-D6FC-4f65-9D91-7224C49458BB}"/>
                <c:ext xmlns:c16="http://schemas.microsoft.com/office/drawing/2014/chart" uri="{C3380CC4-5D6E-409C-BE32-E72D297353CC}">
                  <c16:uniqueId val="{0000000D-5A01-4706-B38D-025336BAC0E5}"/>
                </c:ext>
              </c:extLst>
            </c:dLbl>
            <c:dLbl>
              <c:idx val="7"/>
              <c:layout>
                <c:manualLayout>
                  <c:x val="-0.13243266876530255"/>
                  <c:y val="-0.29214833333333334"/>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F-5A01-4706-B38D-025336BAC0E5}"/>
                </c:ext>
              </c:extLst>
            </c:dLbl>
            <c:dLbl>
              <c:idx val="8"/>
              <c:delete val="1"/>
              <c:extLst>
                <c:ext xmlns:c15="http://schemas.microsoft.com/office/drawing/2012/chart" uri="{CE6537A1-D6FC-4f65-9D91-7224C49458BB}"/>
                <c:ext xmlns:c16="http://schemas.microsoft.com/office/drawing/2014/chart" uri="{C3380CC4-5D6E-409C-BE32-E72D297353CC}">
                  <c16:uniqueId val="{00000011-5A01-4706-B38D-025336BAC0E5}"/>
                </c:ext>
              </c:extLst>
            </c:dLbl>
            <c:dLbl>
              <c:idx val="9"/>
              <c:delete val="1"/>
              <c:extLst>
                <c:ext xmlns:c15="http://schemas.microsoft.com/office/drawing/2012/chart" uri="{CE6537A1-D6FC-4f65-9D91-7224C49458BB}"/>
                <c:ext xmlns:c16="http://schemas.microsoft.com/office/drawing/2014/chart" uri="{C3380CC4-5D6E-409C-BE32-E72D297353CC}">
                  <c16:uniqueId val="{00000013-5A01-4706-B38D-025336BAC0E5}"/>
                </c:ext>
              </c:extLst>
            </c:dLbl>
            <c:dLbl>
              <c:idx val="10"/>
              <c:delete val="1"/>
              <c:extLst>
                <c:ext xmlns:c15="http://schemas.microsoft.com/office/drawing/2012/chart" uri="{CE6537A1-D6FC-4f65-9D91-7224C49458BB}"/>
                <c:ext xmlns:c16="http://schemas.microsoft.com/office/drawing/2014/chart" uri="{C3380CC4-5D6E-409C-BE32-E72D297353CC}">
                  <c16:uniqueId val="{00000015-5A01-4706-B38D-025336BAC0E5}"/>
                </c:ext>
              </c:extLst>
            </c:dLbl>
            <c:numFmt formatCode="0.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showLegendKey val="0"/>
            <c:showVal val="0"/>
            <c:showCatName val="1"/>
            <c:showSerName val="0"/>
            <c:showPercent val="1"/>
            <c:showBubbleSize val="0"/>
            <c:showLeaderLines val="1"/>
            <c:leaderLines>
              <c:spPr>
                <a:ln w="12700" cap="flat" cmpd="sng" algn="ctr">
                  <a:solidFill>
                    <a:srgbClr val="DC8C00"/>
                  </a:solidFill>
                  <a:round/>
                </a:ln>
                <a:effectLst/>
              </c:spPr>
            </c:leaderLines>
            <c:extLst>
              <c:ext xmlns:c15="http://schemas.microsoft.com/office/drawing/2012/chart" uri="{CE6537A1-D6FC-4f65-9D91-7224C49458BB}"/>
            </c:extLst>
          </c:dLbls>
          <c:cat>
            <c:strRef>
              <c:f>IGBT市占率!$G$31:$G$41</c:f>
              <c:strCache>
                <c:ptCount val="11"/>
                <c:pt idx="0">
                  <c:v>英飞凌</c:v>
                </c:pt>
                <c:pt idx="1">
                  <c:v>三菱</c:v>
                </c:pt>
                <c:pt idx="2">
                  <c:v>富士电机</c:v>
                </c:pt>
                <c:pt idx="3">
                  <c:v>塞米控</c:v>
                </c:pt>
                <c:pt idx="4">
                  <c:v>vincotech</c:v>
                </c:pt>
                <c:pt idx="5">
                  <c:v>日立制作所</c:v>
                </c:pt>
                <c:pt idx="6">
                  <c:v>Danfoss</c:v>
                </c:pt>
                <c:pt idx="7">
                  <c:v>斯达半导</c:v>
                </c:pt>
                <c:pt idx="8">
                  <c:v>东芝</c:v>
                </c:pt>
                <c:pt idx="9">
                  <c:v>ABB Semi</c:v>
                </c:pt>
                <c:pt idx="10">
                  <c:v>其他</c:v>
                </c:pt>
              </c:strCache>
            </c:strRef>
          </c:cat>
          <c:val>
            <c:numRef>
              <c:f>IGBT市占率!$H$31:$H$41</c:f>
              <c:numCache>
                <c:formatCode>0.0%</c:formatCode>
                <c:ptCount val="11"/>
                <c:pt idx="0">
                  <c:v>0.35599999999999998</c:v>
                </c:pt>
                <c:pt idx="1">
                  <c:v>0.11899999999999999</c:v>
                </c:pt>
                <c:pt idx="2">
                  <c:v>0.105</c:v>
                </c:pt>
                <c:pt idx="3">
                  <c:v>7.2999999999999995E-2</c:v>
                </c:pt>
                <c:pt idx="4">
                  <c:v>3.5000000000000003E-2</c:v>
                </c:pt>
                <c:pt idx="5">
                  <c:v>3.1E-2</c:v>
                </c:pt>
                <c:pt idx="6">
                  <c:v>2.5000000000000001E-2</c:v>
                </c:pt>
                <c:pt idx="7">
                  <c:v>2.5000000000000001E-2</c:v>
                </c:pt>
                <c:pt idx="8">
                  <c:v>2.3E-2</c:v>
                </c:pt>
                <c:pt idx="9">
                  <c:v>1.7999999999999999E-2</c:v>
                </c:pt>
                <c:pt idx="10">
                  <c:v>0.18999999999999995</c:v>
                </c:pt>
              </c:numCache>
            </c:numRef>
          </c:val>
          <c:extLst>
            <c:ext xmlns:c16="http://schemas.microsoft.com/office/drawing/2014/chart" uri="{C3380CC4-5D6E-409C-BE32-E72D297353CC}">
              <c16:uniqueId val="{00000016-5A01-4706-B38D-025336BAC0E5}"/>
            </c:ext>
          </c:extLst>
        </c:ser>
        <c:dLbls>
          <c:showLegendKey val="0"/>
          <c:showVal val="0"/>
          <c:showCatName val="0"/>
          <c:showSerName val="0"/>
          <c:showPercent val="1"/>
          <c:showBubbleSize val="0"/>
          <c:showLeaderLines val="1"/>
        </c:dLbls>
        <c:firstSliceAng val="0"/>
        <c:holeSize val="44"/>
      </c:doughnutChart>
      <c:spPr>
        <a:noFill/>
        <a:ln>
          <a:noFill/>
        </a:ln>
        <a:effectLst/>
      </c:spPr>
    </c:plotArea>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4">
    <c:autoUpdate val="0"/>
  </c:externalData>
  <c:userShapes r:id="rId5"/>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3273405619680537"/>
          <c:y val="2.7608333333333332E-2"/>
          <c:w val="0.56629702537182847"/>
          <c:h val="0.94382837561971422"/>
        </c:manualLayout>
      </c:layout>
      <c:doughnutChart>
        <c:varyColors val="1"/>
        <c:ser>
          <c:idx val="0"/>
          <c:order val="0"/>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5210-4B40-B193-9A928952551D}"/>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5210-4B40-B193-9A928952551D}"/>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5210-4B40-B193-9A928952551D}"/>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5210-4B40-B193-9A928952551D}"/>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5210-4B40-B193-9A928952551D}"/>
              </c:ext>
            </c:extLst>
          </c:dPt>
          <c:dPt>
            <c:idx val="5"/>
            <c:bubble3D val="0"/>
            <c:spPr>
              <a:solidFill>
                <a:srgbClr val="B400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B-5210-4B40-B193-9A928952551D}"/>
              </c:ext>
            </c:extLst>
          </c:dPt>
          <c:dPt>
            <c:idx val="6"/>
            <c:bubble3D val="0"/>
            <c:spPr>
              <a:solidFill>
                <a:srgbClr val="FABE7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D-5210-4B40-B193-9A928952551D}"/>
              </c:ext>
            </c:extLst>
          </c:dPt>
          <c:dPt>
            <c:idx val="7"/>
            <c:bubble3D val="0"/>
            <c:spPr>
              <a:solidFill>
                <a:srgbClr val="D741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F-5210-4B40-B193-9A928952551D}"/>
              </c:ext>
            </c:extLst>
          </c:dPt>
          <c:dPt>
            <c:idx val="8"/>
            <c:bubble3D val="0"/>
            <c:spPr>
              <a:solidFill>
                <a:srgbClr val="DC8C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1-5210-4B40-B193-9A928952551D}"/>
              </c:ext>
            </c:extLst>
          </c:dPt>
          <c:dPt>
            <c:idx val="9"/>
            <c:bubble3D val="0"/>
            <c:spPr>
              <a:solidFill>
                <a:srgbClr val="785546"/>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3-5210-4B40-B193-9A928952551D}"/>
              </c:ext>
            </c:extLst>
          </c:dPt>
          <c:dPt>
            <c:idx val="10"/>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5-5210-4B40-B193-9A928952551D}"/>
              </c:ext>
            </c:extLst>
          </c:dPt>
          <c:dLbls>
            <c:dLbl>
              <c:idx val="0"/>
              <c:layout>
                <c:manualLayout>
                  <c:x val="0.13605798819265563"/>
                  <c:y val="-9.6942211845000251E-2"/>
                </c:manualLayout>
              </c:layout>
              <c:showLegendKey val="0"/>
              <c:showVal val="0"/>
              <c:showCatName val="1"/>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1-5210-4B40-B193-9A928952551D}"/>
                </c:ext>
              </c:extLst>
            </c:dLbl>
            <c:dLbl>
              <c:idx val="1"/>
              <c:delete val="1"/>
              <c:extLst>
                <c:ext xmlns:c15="http://schemas.microsoft.com/office/drawing/2012/chart" uri="{CE6537A1-D6FC-4f65-9D91-7224C49458BB}"/>
                <c:ext xmlns:c16="http://schemas.microsoft.com/office/drawing/2014/chart" uri="{C3380CC4-5D6E-409C-BE32-E72D297353CC}">
                  <c16:uniqueId val="{00000003-5210-4B40-B193-9A928952551D}"/>
                </c:ext>
              </c:extLst>
            </c:dLbl>
            <c:dLbl>
              <c:idx val="2"/>
              <c:delete val="1"/>
              <c:extLst>
                <c:ext xmlns:c15="http://schemas.microsoft.com/office/drawing/2012/chart" uri="{CE6537A1-D6FC-4f65-9D91-7224C49458BB}"/>
                <c:ext xmlns:c16="http://schemas.microsoft.com/office/drawing/2014/chart" uri="{C3380CC4-5D6E-409C-BE32-E72D297353CC}">
                  <c16:uniqueId val="{00000005-5210-4B40-B193-9A928952551D}"/>
                </c:ext>
              </c:extLst>
            </c:dLbl>
            <c:dLbl>
              <c:idx val="3"/>
              <c:delete val="1"/>
              <c:extLst>
                <c:ext xmlns:c15="http://schemas.microsoft.com/office/drawing/2012/chart" uri="{CE6537A1-D6FC-4f65-9D91-7224C49458BB}"/>
                <c:ext xmlns:c16="http://schemas.microsoft.com/office/drawing/2014/chart" uri="{C3380CC4-5D6E-409C-BE32-E72D297353CC}">
                  <c16:uniqueId val="{00000007-5210-4B40-B193-9A928952551D}"/>
                </c:ext>
              </c:extLst>
            </c:dLbl>
            <c:dLbl>
              <c:idx val="4"/>
              <c:delete val="1"/>
              <c:extLst>
                <c:ext xmlns:c15="http://schemas.microsoft.com/office/drawing/2012/chart" uri="{CE6537A1-D6FC-4f65-9D91-7224C49458BB}"/>
                <c:ext xmlns:c16="http://schemas.microsoft.com/office/drawing/2014/chart" uri="{C3380CC4-5D6E-409C-BE32-E72D297353CC}">
                  <c16:uniqueId val="{00000009-5210-4B40-B193-9A928952551D}"/>
                </c:ext>
              </c:extLst>
            </c:dLbl>
            <c:dLbl>
              <c:idx val="5"/>
              <c:delete val="1"/>
              <c:extLst>
                <c:ext xmlns:c15="http://schemas.microsoft.com/office/drawing/2012/chart" uri="{CE6537A1-D6FC-4f65-9D91-7224C49458BB}"/>
                <c:ext xmlns:c16="http://schemas.microsoft.com/office/drawing/2014/chart" uri="{C3380CC4-5D6E-409C-BE32-E72D297353CC}">
                  <c16:uniqueId val="{0000000B-5210-4B40-B193-9A928952551D}"/>
                </c:ext>
              </c:extLst>
            </c:dLbl>
            <c:dLbl>
              <c:idx val="6"/>
              <c:delete val="1"/>
              <c:extLst>
                <c:ext xmlns:c15="http://schemas.microsoft.com/office/drawing/2012/chart" uri="{CE6537A1-D6FC-4f65-9D91-7224C49458BB}"/>
                <c:ext xmlns:c16="http://schemas.microsoft.com/office/drawing/2014/chart" uri="{C3380CC4-5D6E-409C-BE32-E72D297353CC}">
                  <c16:uniqueId val="{0000000D-5210-4B40-B193-9A928952551D}"/>
                </c:ext>
              </c:extLst>
            </c:dLbl>
            <c:dLbl>
              <c:idx val="7"/>
              <c:delete val="1"/>
              <c:extLst>
                <c:ext xmlns:c15="http://schemas.microsoft.com/office/drawing/2012/chart" uri="{CE6537A1-D6FC-4f65-9D91-7224C49458BB}"/>
                <c:ext xmlns:c16="http://schemas.microsoft.com/office/drawing/2014/chart" uri="{C3380CC4-5D6E-409C-BE32-E72D297353CC}">
                  <c16:uniqueId val="{0000000F-5210-4B40-B193-9A928952551D}"/>
                </c:ext>
              </c:extLst>
            </c:dLbl>
            <c:dLbl>
              <c:idx val="8"/>
              <c:layout>
                <c:manualLayout>
                  <c:x val="-0.24626909175702461"/>
                  <c:y val="9.6351666666666641E-2"/>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1-5210-4B40-B193-9A928952551D}"/>
                </c:ext>
              </c:extLst>
            </c:dLbl>
            <c:dLbl>
              <c:idx val="9"/>
              <c:layout>
                <c:manualLayout>
                  <c:x val="-0.1302683727034121"/>
                  <c:y val="-0.11365339749198017"/>
                </c:manualLayout>
              </c:layout>
              <c:showLegendKey val="0"/>
              <c:showVal val="0"/>
              <c:showCatName val="1"/>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13-5210-4B40-B193-9A928952551D}"/>
                </c:ext>
              </c:extLst>
            </c:dLbl>
            <c:dLbl>
              <c:idx val="10"/>
              <c:delete val="1"/>
              <c:extLst>
                <c:ext xmlns:c15="http://schemas.microsoft.com/office/drawing/2012/chart" uri="{CE6537A1-D6FC-4f65-9D91-7224C49458BB}"/>
                <c:ext xmlns:c16="http://schemas.microsoft.com/office/drawing/2014/chart" uri="{C3380CC4-5D6E-409C-BE32-E72D297353CC}">
                  <c16:uniqueId val="{00000015-5210-4B40-B193-9A928952551D}"/>
                </c:ext>
              </c:extLst>
            </c:dLbl>
            <c:numFmt formatCode="0.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showLegendKey val="0"/>
            <c:showVal val="0"/>
            <c:showCatName val="1"/>
            <c:showSerName val="0"/>
            <c:showPercent val="1"/>
            <c:showBubbleSize val="0"/>
            <c:showLeaderLines val="1"/>
            <c:leaderLines>
              <c:spPr>
                <a:ln w="12700" cap="flat" cmpd="sng" algn="ctr">
                  <a:solidFill>
                    <a:srgbClr val="DC8C00"/>
                  </a:solidFill>
                  <a:round/>
                </a:ln>
                <a:effectLst/>
              </c:spPr>
            </c:leaderLines>
            <c:extLst>
              <c:ext xmlns:c15="http://schemas.microsoft.com/office/drawing/2012/chart" uri="{CE6537A1-D6FC-4f65-9D91-7224C49458BB}"/>
            </c:extLst>
          </c:dLbls>
          <c:cat>
            <c:strRef>
              <c:f>IGBT市占率!$D$31:$D$41</c:f>
              <c:strCache>
                <c:ptCount val="11"/>
                <c:pt idx="0">
                  <c:v>三菱</c:v>
                </c:pt>
                <c:pt idx="1">
                  <c:v>安森美</c:v>
                </c:pt>
                <c:pt idx="2">
                  <c:v>英飞凌</c:v>
                </c:pt>
                <c:pt idx="3">
                  <c:v>富士电机</c:v>
                </c:pt>
                <c:pt idx="4">
                  <c:v>塞米控</c:v>
                </c:pt>
                <c:pt idx="5">
                  <c:v>罗姆</c:v>
                </c:pt>
                <c:pt idx="6">
                  <c:v>三垦电气</c:v>
                </c:pt>
                <c:pt idx="7">
                  <c:v>意法半导体</c:v>
                </c:pt>
                <c:pt idx="8">
                  <c:v>士兰微</c:v>
                </c:pt>
                <c:pt idx="9">
                  <c:v>华微电子</c:v>
                </c:pt>
                <c:pt idx="10">
                  <c:v>其他</c:v>
                </c:pt>
              </c:strCache>
            </c:strRef>
          </c:cat>
          <c:val>
            <c:numRef>
              <c:f>IGBT市占率!$E$31:$E$41</c:f>
              <c:numCache>
                <c:formatCode>0.0%</c:formatCode>
                <c:ptCount val="11"/>
                <c:pt idx="0">
                  <c:v>0.32700000000000001</c:v>
                </c:pt>
                <c:pt idx="1">
                  <c:v>0.17899999999999999</c:v>
                </c:pt>
                <c:pt idx="2">
                  <c:v>0.115</c:v>
                </c:pt>
                <c:pt idx="3">
                  <c:v>7.8E-2</c:v>
                </c:pt>
                <c:pt idx="4">
                  <c:v>7.0000000000000007E-2</c:v>
                </c:pt>
                <c:pt idx="5">
                  <c:v>4.2000000000000003E-2</c:v>
                </c:pt>
                <c:pt idx="6">
                  <c:v>2.9000000000000001E-2</c:v>
                </c:pt>
                <c:pt idx="7">
                  <c:v>2.4E-2</c:v>
                </c:pt>
                <c:pt idx="8">
                  <c:v>1.0999999999999999E-2</c:v>
                </c:pt>
                <c:pt idx="9">
                  <c:v>8.0000000000000002E-3</c:v>
                </c:pt>
                <c:pt idx="10">
                  <c:v>0.11699999999999999</c:v>
                </c:pt>
              </c:numCache>
            </c:numRef>
          </c:val>
          <c:extLst>
            <c:ext xmlns:c16="http://schemas.microsoft.com/office/drawing/2014/chart" uri="{C3380CC4-5D6E-409C-BE32-E72D297353CC}">
              <c16:uniqueId val="{00000016-5210-4B40-B193-9A928952551D}"/>
            </c:ext>
          </c:extLst>
        </c:ser>
        <c:dLbls>
          <c:showLegendKey val="0"/>
          <c:showVal val="0"/>
          <c:showCatName val="0"/>
          <c:showSerName val="0"/>
          <c:showPercent val="1"/>
          <c:showBubbleSize val="0"/>
          <c:showLeaderLines val="1"/>
        </c:dLbls>
        <c:firstSliceAng val="0"/>
        <c:holeSize val="44"/>
      </c:doughnutChart>
      <c:spPr>
        <a:noFill/>
        <a:ln>
          <a:noFill/>
        </a:ln>
        <a:effectLst/>
      </c:spPr>
    </c:plotArea>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554834880219794"/>
          <c:y val="2.2383624041773135E-2"/>
          <c:w val="0.4947045522658709"/>
          <c:h val="0.94261415398289083"/>
        </c:manualLayout>
      </c:layout>
      <c:doughnutChart>
        <c:varyColors val="1"/>
        <c:ser>
          <c:idx val="0"/>
          <c:order val="0"/>
          <c:spPr>
            <a:ln w="19050">
              <a:solidFill>
                <a:srgbClr val="FFFFFF"/>
              </a:solidFill>
              <a:prstDash val="solid"/>
            </a:ln>
            <a:effectLst>
              <a:outerShdw blurRad="50800" dist="38100" dir="2700000" algn="tl" rotWithShape="0">
                <a:prstClr val="black">
                  <a:alpha val="40000"/>
                </a:prstClr>
              </a:outerShdw>
            </a:effectLst>
          </c:spPr>
          <c:dPt>
            <c:idx val="0"/>
            <c:bubble3D val="0"/>
            <c:spPr>
              <a:solidFill>
                <a:srgbClr val="E10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1-4675-4C52-9D7E-F7A4D84AA805}"/>
              </c:ext>
            </c:extLst>
          </c:dPt>
          <c:dPt>
            <c:idx val="1"/>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3-4675-4C52-9D7E-F7A4D84AA805}"/>
              </c:ext>
            </c:extLst>
          </c:dPt>
          <c:dPt>
            <c:idx val="2"/>
            <c:bubble3D val="0"/>
            <c:spPr>
              <a:solidFill>
                <a:srgbClr val="FA64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5-4675-4C52-9D7E-F7A4D84AA805}"/>
              </c:ext>
            </c:extLst>
          </c:dPt>
          <c:dPt>
            <c:idx val="3"/>
            <c:bubble3D val="0"/>
            <c:spPr>
              <a:solidFill>
                <a:srgbClr val="FFC0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7-4675-4C52-9D7E-F7A4D84AA805}"/>
              </c:ext>
            </c:extLst>
          </c:dPt>
          <c:dPt>
            <c:idx val="4"/>
            <c:bubble3D val="0"/>
            <c:spPr>
              <a:solidFill>
                <a:srgbClr val="DCB46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9-4675-4C52-9D7E-F7A4D84AA805}"/>
              </c:ext>
            </c:extLst>
          </c:dPt>
          <c:dPt>
            <c:idx val="5"/>
            <c:bubble3D val="0"/>
            <c:spPr>
              <a:solidFill>
                <a:srgbClr val="B400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B-4675-4C52-9D7E-F7A4D84AA805}"/>
              </c:ext>
            </c:extLst>
          </c:dPt>
          <c:dPt>
            <c:idx val="6"/>
            <c:bubble3D val="0"/>
            <c:spPr>
              <a:solidFill>
                <a:srgbClr val="FABE7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D-4675-4C52-9D7E-F7A4D84AA805}"/>
              </c:ext>
            </c:extLst>
          </c:dPt>
          <c:dPt>
            <c:idx val="7"/>
            <c:bubble3D val="0"/>
            <c:spPr>
              <a:solidFill>
                <a:srgbClr val="D74114"/>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0F-4675-4C52-9D7E-F7A4D84AA805}"/>
              </c:ext>
            </c:extLst>
          </c:dPt>
          <c:dPt>
            <c:idx val="8"/>
            <c:bubble3D val="0"/>
            <c:spPr>
              <a:solidFill>
                <a:srgbClr val="DC8C00"/>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1-4675-4C52-9D7E-F7A4D84AA805}"/>
              </c:ext>
            </c:extLst>
          </c:dPt>
          <c:dPt>
            <c:idx val="9"/>
            <c:bubble3D val="0"/>
            <c:spPr>
              <a:solidFill>
                <a:srgbClr val="785546"/>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3-4675-4C52-9D7E-F7A4D84AA805}"/>
              </c:ext>
            </c:extLst>
          </c:dPt>
          <c:dPt>
            <c:idx val="10"/>
            <c:bubble3D val="0"/>
            <c:spPr>
              <a:solidFill>
                <a:srgbClr val="C8C8C8"/>
              </a:solidFill>
              <a:ln w="19050">
                <a:solidFill>
                  <a:srgbClr val="FFFFFF"/>
                </a:solidFill>
                <a:prstDash val="solid"/>
              </a:ln>
              <a:effectLst>
                <a:outerShdw blurRad="50800" dist="38100" dir="2700000" algn="tl" rotWithShape="0">
                  <a:prstClr val="black">
                    <a:alpha val="40000"/>
                  </a:prstClr>
                </a:outerShdw>
              </a:effectLst>
            </c:spPr>
            <c:extLst>
              <c:ext xmlns:c16="http://schemas.microsoft.com/office/drawing/2014/chart" uri="{C3380CC4-5D6E-409C-BE32-E72D297353CC}">
                <c16:uniqueId val="{00000015-4675-4C52-9D7E-F7A4D84AA805}"/>
              </c:ext>
            </c:extLst>
          </c:dPt>
          <c:dLbls>
            <c:dLbl>
              <c:idx val="0"/>
              <c:layout>
                <c:manualLayout>
                  <c:x val="0.13605798819265563"/>
                  <c:y val="-9.6942211845000251E-2"/>
                </c:manualLayout>
              </c:layout>
              <c:showLegendKey val="0"/>
              <c:showVal val="0"/>
              <c:showCatName val="1"/>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1-4675-4C52-9D7E-F7A4D84AA805}"/>
                </c:ext>
              </c:extLst>
            </c:dLbl>
            <c:dLbl>
              <c:idx val="1"/>
              <c:delete val="1"/>
              <c:extLst>
                <c:ext xmlns:c15="http://schemas.microsoft.com/office/drawing/2012/chart" uri="{CE6537A1-D6FC-4f65-9D91-7224C49458BB}"/>
                <c:ext xmlns:c16="http://schemas.microsoft.com/office/drawing/2014/chart" uri="{C3380CC4-5D6E-409C-BE32-E72D297353CC}">
                  <c16:uniqueId val="{00000003-4675-4C52-9D7E-F7A4D84AA805}"/>
                </c:ext>
              </c:extLst>
            </c:dLbl>
            <c:dLbl>
              <c:idx val="2"/>
              <c:delete val="1"/>
              <c:extLst>
                <c:ext xmlns:c15="http://schemas.microsoft.com/office/drawing/2012/chart" uri="{CE6537A1-D6FC-4f65-9D91-7224C49458BB}"/>
                <c:ext xmlns:c16="http://schemas.microsoft.com/office/drawing/2014/chart" uri="{C3380CC4-5D6E-409C-BE32-E72D297353CC}">
                  <c16:uniqueId val="{00000005-4675-4C52-9D7E-F7A4D84AA805}"/>
                </c:ext>
              </c:extLst>
            </c:dLbl>
            <c:dLbl>
              <c:idx val="3"/>
              <c:delete val="1"/>
              <c:extLst>
                <c:ext xmlns:c15="http://schemas.microsoft.com/office/drawing/2012/chart" uri="{CE6537A1-D6FC-4f65-9D91-7224C49458BB}"/>
                <c:ext xmlns:c16="http://schemas.microsoft.com/office/drawing/2014/chart" uri="{C3380CC4-5D6E-409C-BE32-E72D297353CC}">
                  <c16:uniqueId val="{00000007-4675-4C52-9D7E-F7A4D84AA805}"/>
                </c:ext>
              </c:extLst>
            </c:dLbl>
            <c:dLbl>
              <c:idx val="4"/>
              <c:delete val="1"/>
              <c:extLst>
                <c:ext xmlns:c15="http://schemas.microsoft.com/office/drawing/2012/chart" uri="{CE6537A1-D6FC-4f65-9D91-7224C49458BB}"/>
                <c:ext xmlns:c16="http://schemas.microsoft.com/office/drawing/2014/chart" uri="{C3380CC4-5D6E-409C-BE32-E72D297353CC}">
                  <c16:uniqueId val="{00000009-4675-4C52-9D7E-F7A4D84AA805}"/>
                </c:ext>
              </c:extLst>
            </c:dLbl>
            <c:dLbl>
              <c:idx val="5"/>
              <c:delete val="1"/>
              <c:extLst>
                <c:ext xmlns:c15="http://schemas.microsoft.com/office/drawing/2012/chart" uri="{CE6537A1-D6FC-4f65-9D91-7224C49458BB}"/>
                <c:ext xmlns:c16="http://schemas.microsoft.com/office/drawing/2014/chart" uri="{C3380CC4-5D6E-409C-BE32-E72D297353CC}">
                  <c16:uniqueId val="{0000000B-4675-4C52-9D7E-F7A4D84AA805}"/>
                </c:ext>
              </c:extLst>
            </c:dLbl>
            <c:dLbl>
              <c:idx val="6"/>
              <c:delete val="1"/>
              <c:extLst>
                <c:ext xmlns:c15="http://schemas.microsoft.com/office/drawing/2012/chart" uri="{CE6537A1-D6FC-4f65-9D91-7224C49458BB}"/>
                <c:ext xmlns:c16="http://schemas.microsoft.com/office/drawing/2014/chart" uri="{C3380CC4-5D6E-409C-BE32-E72D297353CC}">
                  <c16:uniqueId val="{0000000D-4675-4C52-9D7E-F7A4D84AA805}"/>
                </c:ext>
              </c:extLst>
            </c:dLbl>
            <c:dLbl>
              <c:idx val="7"/>
              <c:delete val="1"/>
              <c:extLst>
                <c:ext xmlns:c15="http://schemas.microsoft.com/office/drawing/2012/chart" uri="{CE6537A1-D6FC-4f65-9D91-7224C49458BB}"/>
                <c:ext xmlns:c16="http://schemas.microsoft.com/office/drawing/2014/chart" uri="{C3380CC4-5D6E-409C-BE32-E72D297353CC}">
                  <c16:uniqueId val="{0000000F-4675-4C52-9D7E-F7A4D84AA805}"/>
                </c:ext>
              </c:extLst>
            </c:dLbl>
            <c:dLbl>
              <c:idx val="8"/>
              <c:delete val="1"/>
              <c:extLst>
                <c:ext xmlns:c15="http://schemas.microsoft.com/office/drawing/2012/chart" uri="{CE6537A1-D6FC-4f65-9D91-7224C49458BB}"/>
                <c:ext xmlns:c16="http://schemas.microsoft.com/office/drawing/2014/chart" uri="{C3380CC4-5D6E-409C-BE32-E72D297353CC}">
                  <c16:uniqueId val="{00000011-4675-4C52-9D7E-F7A4D84AA805}"/>
                </c:ext>
              </c:extLst>
            </c:dLbl>
            <c:dLbl>
              <c:idx val="9"/>
              <c:layout>
                <c:manualLayout>
                  <c:x val="-0.1709956747818441"/>
                  <c:y val="-0.10564705908858951"/>
                </c:manualLayout>
              </c:layout>
              <c:showLegendKey val="0"/>
              <c:showVal val="0"/>
              <c:showCatName val="1"/>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13-4675-4C52-9D7E-F7A4D84AA805}"/>
                </c:ext>
              </c:extLst>
            </c:dLbl>
            <c:dLbl>
              <c:idx val="10"/>
              <c:delete val="1"/>
              <c:extLst>
                <c:ext xmlns:c15="http://schemas.microsoft.com/office/drawing/2012/chart" uri="{CE6537A1-D6FC-4f65-9D91-7224C49458BB}"/>
                <c:ext xmlns:c16="http://schemas.microsoft.com/office/drawing/2014/chart" uri="{C3380CC4-5D6E-409C-BE32-E72D297353CC}">
                  <c16:uniqueId val="{00000015-4675-4C52-9D7E-F7A4D84AA805}"/>
                </c:ext>
              </c:extLst>
            </c:dLbl>
            <c:numFmt formatCode="0.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showLegendKey val="0"/>
            <c:showVal val="0"/>
            <c:showCatName val="1"/>
            <c:showSerName val="0"/>
            <c:showPercent val="1"/>
            <c:showBubbleSize val="0"/>
            <c:showLeaderLines val="1"/>
            <c:leaderLines>
              <c:spPr>
                <a:ln w="12700" cap="flat" cmpd="sng" algn="ctr">
                  <a:solidFill>
                    <a:srgbClr val="DC8C00"/>
                  </a:solidFill>
                  <a:round/>
                </a:ln>
                <a:effectLst/>
              </c:spPr>
            </c:leaderLines>
            <c:extLst>
              <c:ext xmlns:c15="http://schemas.microsoft.com/office/drawing/2012/chart" uri="{CE6537A1-D6FC-4f65-9D91-7224C49458BB}"/>
            </c:extLst>
          </c:dLbls>
          <c:cat>
            <c:strRef>
              <c:f>IGBT市占率!$A$31:$A$41</c:f>
              <c:strCache>
                <c:ptCount val="11"/>
                <c:pt idx="0">
                  <c:v>英飞凌</c:v>
                </c:pt>
                <c:pt idx="1">
                  <c:v>富士电机</c:v>
                </c:pt>
                <c:pt idx="2">
                  <c:v>安森美</c:v>
                </c:pt>
                <c:pt idx="3">
                  <c:v>东芝</c:v>
                </c:pt>
                <c:pt idx="4">
                  <c:v>三菱</c:v>
                </c:pt>
                <c:pt idx="5">
                  <c:v>意法半导体</c:v>
                </c:pt>
                <c:pt idx="6">
                  <c:v>Littlefuse</c:v>
                </c:pt>
                <c:pt idx="7">
                  <c:v>瑞萨电子</c:v>
                </c:pt>
                <c:pt idx="8">
                  <c:v>MagnaChip</c:v>
                </c:pt>
                <c:pt idx="9">
                  <c:v>士兰微</c:v>
                </c:pt>
                <c:pt idx="10">
                  <c:v>其他</c:v>
                </c:pt>
              </c:strCache>
            </c:strRef>
          </c:cat>
          <c:val>
            <c:numRef>
              <c:f>IGBT市占率!$B$31:$B$41</c:f>
              <c:numCache>
                <c:formatCode>0.0%</c:formatCode>
                <c:ptCount val="11"/>
                <c:pt idx="0">
                  <c:v>0.32500000000000001</c:v>
                </c:pt>
                <c:pt idx="1">
                  <c:v>0.11700000000000001</c:v>
                </c:pt>
                <c:pt idx="2">
                  <c:v>7.9000000000000001E-2</c:v>
                </c:pt>
                <c:pt idx="3">
                  <c:v>6.0999999999999999E-2</c:v>
                </c:pt>
                <c:pt idx="4">
                  <c:v>5.7000000000000002E-2</c:v>
                </c:pt>
                <c:pt idx="5">
                  <c:v>5.3999999999999999E-2</c:v>
                </c:pt>
                <c:pt idx="6">
                  <c:v>4.7E-2</c:v>
                </c:pt>
                <c:pt idx="7">
                  <c:v>4.4999999999999998E-2</c:v>
                </c:pt>
                <c:pt idx="8">
                  <c:v>3.6999999999999998E-2</c:v>
                </c:pt>
                <c:pt idx="9">
                  <c:v>2.1999999999999999E-2</c:v>
                </c:pt>
                <c:pt idx="10">
                  <c:v>0.15599999999999969</c:v>
                </c:pt>
              </c:numCache>
            </c:numRef>
          </c:val>
          <c:extLst>
            <c:ext xmlns:c16="http://schemas.microsoft.com/office/drawing/2014/chart" uri="{C3380CC4-5D6E-409C-BE32-E72D297353CC}">
              <c16:uniqueId val="{00000016-4675-4C52-9D7E-F7A4D84AA805}"/>
            </c:ext>
          </c:extLst>
        </c:ser>
        <c:dLbls>
          <c:showLegendKey val="0"/>
          <c:showVal val="0"/>
          <c:showCatName val="0"/>
          <c:showSerName val="0"/>
          <c:showPercent val="1"/>
          <c:showBubbleSize val="0"/>
          <c:showLeaderLines val="1"/>
        </c:dLbls>
        <c:firstSliceAng val="0"/>
        <c:holeSize val="44"/>
      </c:doughnutChart>
      <c:spPr>
        <a:noFill/>
        <a:ln>
          <a:noFill/>
        </a:ln>
        <a:effectLst/>
      </c:spPr>
    </c:plotArea>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692038495188101E-2"/>
          <c:y val="7.407407407407407E-2"/>
          <c:w val="0.86486351706036746"/>
          <c:h val="0.8416746864975212"/>
        </c:manualLayout>
      </c:layout>
      <c:lineChart>
        <c:grouping val="standard"/>
        <c:varyColors val="0"/>
        <c:ser>
          <c:idx val="0"/>
          <c:order val="0"/>
          <c:tx>
            <c:strRef>
              <c:f>Sheet5!$A$33</c:f>
              <c:strCache>
                <c:ptCount val="1"/>
                <c:pt idx="0">
                  <c:v>累计输送电量</c:v>
                </c:pt>
              </c:strCache>
            </c:strRef>
          </c:tx>
          <c:spPr>
            <a:ln w="19050" cap="rnd">
              <a:solidFill>
                <a:srgbClr val="E10000"/>
              </a:solidFill>
              <a:prstDash val="solid"/>
              <a:round/>
            </a:ln>
            <a:effectLst/>
          </c:spPr>
          <c:marker>
            <c:symbol val="diamond"/>
            <c:size val="5"/>
            <c:spPr>
              <a:solidFill>
                <a:schemeClr val="bg1"/>
              </a:solidFill>
              <a:ln w="19050">
                <a:solidFill>
                  <a:srgbClr val="E10000"/>
                </a:solidFill>
                <a:prstDash val="solid"/>
              </a:ln>
              <a:effectLst/>
            </c:spPr>
          </c:marker>
          <c:cat>
            <c:numRef>
              <c:f>Sheet5!$B$32:$L$32</c:f>
              <c:numCache>
                <c:formatCode>General</c:formatCode>
                <c:ptCount val="11"/>
                <c:pt idx="0">
                  <c:v>2008</c:v>
                </c:pt>
                <c:pt idx="1">
                  <c:v>2009</c:v>
                </c:pt>
                <c:pt idx="2">
                  <c:v>2010</c:v>
                </c:pt>
                <c:pt idx="3">
                  <c:v>2011</c:v>
                </c:pt>
                <c:pt idx="4">
                  <c:v>2012</c:v>
                </c:pt>
                <c:pt idx="5">
                  <c:v>2013</c:v>
                </c:pt>
                <c:pt idx="6">
                  <c:v>2014</c:v>
                </c:pt>
                <c:pt idx="7">
                  <c:v>2015</c:v>
                </c:pt>
                <c:pt idx="8">
                  <c:v>2016</c:v>
                </c:pt>
                <c:pt idx="9">
                  <c:v>2017</c:v>
                </c:pt>
                <c:pt idx="10">
                  <c:v>2018</c:v>
                </c:pt>
              </c:numCache>
            </c:numRef>
          </c:cat>
          <c:val>
            <c:numRef>
              <c:f>Sheet5!$B$33:$L$33</c:f>
              <c:numCache>
                <c:formatCode>General</c:formatCode>
                <c:ptCount val="11"/>
                <c:pt idx="0">
                  <c:v>0.77</c:v>
                </c:pt>
                <c:pt idx="1">
                  <c:v>177.31</c:v>
                </c:pt>
                <c:pt idx="2">
                  <c:v>475.95</c:v>
                </c:pt>
                <c:pt idx="3">
                  <c:v>666.83</c:v>
                </c:pt>
                <c:pt idx="4">
                  <c:v>1090.21</c:v>
                </c:pt>
                <c:pt idx="5">
                  <c:v>1897.85</c:v>
                </c:pt>
                <c:pt idx="6">
                  <c:v>3362.3</c:v>
                </c:pt>
                <c:pt idx="7">
                  <c:v>4967.49</c:v>
                </c:pt>
                <c:pt idx="8">
                  <c:v>6828.42</c:v>
                </c:pt>
                <c:pt idx="9">
                  <c:v>8545.77</c:v>
                </c:pt>
                <c:pt idx="10">
                  <c:v>11457.77</c:v>
                </c:pt>
              </c:numCache>
            </c:numRef>
          </c:val>
          <c:smooth val="1"/>
          <c:extLst>
            <c:ext xmlns:c16="http://schemas.microsoft.com/office/drawing/2014/chart" uri="{C3380CC4-5D6E-409C-BE32-E72D297353CC}">
              <c16:uniqueId val="{00000000-BDA9-4B10-91CD-A8D445EE2BC0}"/>
            </c:ext>
          </c:extLst>
        </c:ser>
        <c:dLbls>
          <c:showLegendKey val="0"/>
          <c:showVal val="0"/>
          <c:showCatName val="0"/>
          <c:showSerName val="0"/>
          <c:showPercent val="0"/>
          <c:showBubbleSize val="0"/>
        </c:dLbls>
        <c:marker val="1"/>
        <c:smooth val="0"/>
        <c:axId val="955983112"/>
        <c:axId val="955978192"/>
      </c:lineChart>
      <c:catAx>
        <c:axId val="955983112"/>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55978192"/>
        <c:crosses val="autoZero"/>
        <c:auto val="1"/>
        <c:lblAlgn val="ctr"/>
        <c:lblOffset val="100"/>
        <c:noMultiLvlLbl val="0"/>
      </c:catAx>
      <c:valAx>
        <c:axId val="955978192"/>
        <c:scaling>
          <c:orientation val="minMax"/>
          <c:max val="12000"/>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55983112"/>
        <c:crosses val="autoZero"/>
        <c:crossBetween val="between"/>
        <c:majorUnit val="3000"/>
      </c:valAx>
      <c:spPr>
        <a:noFill/>
        <a:ln>
          <a:noFill/>
        </a:ln>
        <a:effectLst/>
      </c:spPr>
    </c:plotArea>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671118951612903"/>
          <c:y val="6.7152097337373678E-2"/>
          <c:w val="0.83417030689964156"/>
          <c:h val="0.83967953500176895"/>
        </c:manualLayout>
      </c:layout>
      <c:lineChart>
        <c:grouping val="standard"/>
        <c:varyColors val="0"/>
        <c:ser>
          <c:idx val="0"/>
          <c:order val="0"/>
          <c:tx>
            <c:strRef>
              <c:f>Sheet5!$A$52</c:f>
              <c:strCache>
                <c:ptCount val="1"/>
                <c:pt idx="0">
                  <c:v>累计线路长度</c:v>
                </c:pt>
              </c:strCache>
            </c:strRef>
          </c:tx>
          <c:spPr>
            <a:ln w="19050" cap="rnd">
              <a:solidFill>
                <a:srgbClr val="E10000"/>
              </a:solidFill>
              <a:prstDash val="solid"/>
              <a:round/>
            </a:ln>
            <a:effectLst/>
          </c:spPr>
          <c:marker>
            <c:symbol val="diamond"/>
            <c:size val="5"/>
            <c:spPr>
              <a:solidFill>
                <a:schemeClr val="bg1"/>
              </a:solidFill>
              <a:ln w="19050">
                <a:solidFill>
                  <a:srgbClr val="E10000"/>
                </a:solidFill>
                <a:prstDash val="solid"/>
              </a:ln>
              <a:effectLst/>
            </c:spPr>
          </c:marker>
          <c:cat>
            <c:numRef>
              <c:f>Sheet5!$B$51:$L$51</c:f>
              <c:numCache>
                <c:formatCode>General</c:formatCode>
                <c:ptCount val="11"/>
                <c:pt idx="0">
                  <c:v>2008</c:v>
                </c:pt>
                <c:pt idx="1">
                  <c:v>2009</c:v>
                </c:pt>
                <c:pt idx="2">
                  <c:v>2010</c:v>
                </c:pt>
                <c:pt idx="3">
                  <c:v>2011</c:v>
                </c:pt>
                <c:pt idx="4">
                  <c:v>2012</c:v>
                </c:pt>
                <c:pt idx="5">
                  <c:v>2013</c:v>
                </c:pt>
                <c:pt idx="6">
                  <c:v>2014</c:v>
                </c:pt>
                <c:pt idx="7">
                  <c:v>2015</c:v>
                </c:pt>
                <c:pt idx="8">
                  <c:v>2016</c:v>
                </c:pt>
                <c:pt idx="9">
                  <c:v>2017</c:v>
                </c:pt>
                <c:pt idx="10">
                  <c:v>2018</c:v>
                </c:pt>
              </c:numCache>
            </c:numRef>
          </c:cat>
          <c:val>
            <c:numRef>
              <c:f>Sheet5!$B$52:$L$52</c:f>
              <c:numCache>
                <c:formatCode>General</c:formatCode>
                <c:ptCount val="11"/>
                <c:pt idx="0">
                  <c:v>640</c:v>
                </c:pt>
                <c:pt idx="1">
                  <c:v>640</c:v>
                </c:pt>
                <c:pt idx="2">
                  <c:v>2542</c:v>
                </c:pt>
                <c:pt idx="3">
                  <c:v>2542</c:v>
                </c:pt>
                <c:pt idx="4">
                  <c:v>4601</c:v>
                </c:pt>
                <c:pt idx="5">
                  <c:v>5899</c:v>
                </c:pt>
                <c:pt idx="6">
                  <c:v>10977</c:v>
                </c:pt>
                <c:pt idx="7">
                  <c:v>10977</c:v>
                </c:pt>
                <c:pt idx="8">
                  <c:v>16937</c:v>
                </c:pt>
                <c:pt idx="9">
                  <c:v>24537</c:v>
                </c:pt>
                <c:pt idx="10">
                  <c:v>27144</c:v>
                </c:pt>
              </c:numCache>
            </c:numRef>
          </c:val>
          <c:smooth val="0"/>
          <c:extLst>
            <c:ext xmlns:c16="http://schemas.microsoft.com/office/drawing/2014/chart" uri="{C3380CC4-5D6E-409C-BE32-E72D297353CC}">
              <c16:uniqueId val="{00000000-05AB-4038-9362-2F91BA2ADD91}"/>
            </c:ext>
          </c:extLst>
        </c:ser>
        <c:dLbls>
          <c:showLegendKey val="0"/>
          <c:showVal val="0"/>
          <c:showCatName val="0"/>
          <c:showSerName val="0"/>
          <c:showPercent val="0"/>
          <c:showBubbleSize val="0"/>
        </c:dLbls>
        <c:marker val="1"/>
        <c:smooth val="0"/>
        <c:axId val="965385840"/>
        <c:axId val="965384528"/>
      </c:lineChart>
      <c:catAx>
        <c:axId val="965385840"/>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65384528"/>
        <c:crosses val="autoZero"/>
        <c:auto val="1"/>
        <c:lblAlgn val="ctr"/>
        <c:lblOffset val="100"/>
        <c:noMultiLvlLbl val="0"/>
      </c:catAx>
      <c:valAx>
        <c:axId val="965384528"/>
        <c:scaling>
          <c:orientation val="minMax"/>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General" sourceLinked="1"/>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965385840"/>
        <c:crosses val="autoZero"/>
        <c:crossBetween val="between"/>
      </c:valAx>
      <c:spPr>
        <a:noFill/>
        <a:ln>
          <a:noFill/>
        </a:ln>
        <a:effectLst/>
      </c:spPr>
    </c:plotArea>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4022614367997985E-2"/>
          <c:y val="6.1830519756997646E-2"/>
          <c:w val="0.86378559319153203"/>
          <c:h val="0.84983017630328728"/>
        </c:manualLayout>
      </c:layout>
      <c:lineChart>
        <c:grouping val="standard"/>
        <c:varyColors val="0"/>
        <c:ser>
          <c:idx val="0"/>
          <c:order val="0"/>
          <c:tx>
            <c:strRef>
              <c:f>英飞凌产业链!$E$65</c:f>
              <c:strCache>
                <c:ptCount val="1"/>
                <c:pt idx="0">
                  <c:v>斯达半导比值(左)</c:v>
                </c:pt>
              </c:strCache>
            </c:strRef>
          </c:tx>
          <c:spPr>
            <a:ln w="19050" cap="rnd">
              <a:solidFill>
                <a:srgbClr val="E10000"/>
              </a:solidFill>
              <a:prstDash val="solid"/>
              <a:round/>
            </a:ln>
            <a:effectLst>
              <a:outerShdw blurRad="50800" dist="38100" dir="2700000" algn="tl" rotWithShape="0">
                <a:prstClr val="black">
                  <a:alpha val="40000"/>
                </a:prstClr>
              </a:outerShdw>
            </a:effectLst>
          </c:spPr>
          <c:marker>
            <c:symbol val="diamond"/>
            <c:size val="5"/>
            <c:spPr>
              <a:solidFill>
                <a:schemeClr val="bg1"/>
              </a:solidFill>
              <a:ln w="19050">
                <a:solidFill>
                  <a:srgbClr val="E10000"/>
                </a:solidFill>
                <a:prstDash val="solid"/>
              </a:ln>
              <a:effectLst>
                <a:outerShdw blurRad="50800" dist="38100" dir="2700000" algn="tl" rotWithShape="0">
                  <a:prstClr val="black">
                    <a:alpha val="40000"/>
                  </a:prstClr>
                </a:outerShdw>
              </a:effectLst>
            </c:spPr>
          </c:marker>
          <c:cat>
            <c:numRef>
              <c:f>英飞凌产业链!$F$64:$K$64</c:f>
              <c:numCache>
                <c:formatCode>General</c:formatCode>
                <c:ptCount val="6"/>
                <c:pt idx="0">
                  <c:v>2015</c:v>
                </c:pt>
                <c:pt idx="1">
                  <c:v>2016</c:v>
                </c:pt>
                <c:pt idx="2">
                  <c:v>2017</c:v>
                </c:pt>
                <c:pt idx="3">
                  <c:v>2018</c:v>
                </c:pt>
                <c:pt idx="4">
                  <c:v>2019</c:v>
                </c:pt>
                <c:pt idx="5">
                  <c:v>2020</c:v>
                </c:pt>
              </c:numCache>
            </c:numRef>
          </c:cat>
          <c:val>
            <c:numRef>
              <c:f>英飞凌产业链!$F$65:$K$65</c:f>
              <c:numCache>
                <c:formatCode>General</c:formatCode>
                <c:ptCount val="6"/>
                <c:pt idx="0">
                  <c:v>2.9132385938668664E-2</c:v>
                </c:pt>
                <c:pt idx="1">
                  <c:v>2.7534942820838629E-2</c:v>
                </c:pt>
                <c:pt idx="2">
                  <c:v>3.8634005763688764E-2</c:v>
                </c:pt>
                <c:pt idx="3">
                  <c:v>5.1223321186881839E-2</c:v>
                </c:pt>
                <c:pt idx="4">
                  <c:v>5.175081056044465E-2</c:v>
                </c:pt>
                <c:pt idx="5">
                  <c:v>5.9704692556634305E-2</c:v>
                </c:pt>
              </c:numCache>
            </c:numRef>
          </c:val>
          <c:smooth val="0"/>
          <c:extLst>
            <c:ext xmlns:c16="http://schemas.microsoft.com/office/drawing/2014/chart" uri="{C3380CC4-5D6E-409C-BE32-E72D297353CC}">
              <c16:uniqueId val="{00000000-E6EB-4A77-8416-661A594CE159}"/>
            </c:ext>
          </c:extLst>
        </c:ser>
        <c:dLbls>
          <c:showLegendKey val="0"/>
          <c:showVal val="0"/>
          <c:showCatName val="0"/>
          <c:showSerName val="0"/>
          <c:showPercent val="0"/>
          <c:showBubbleSize val="0"/>
        </c:dLbls>
        <c:marker val="1"/>
        <c:smooth val="0"/>
        <c:axId val="872158360"/>
        <c:axId val="872153112"/>
      </c:lineChart>
      <c:lineChart>
        <c:grouping val="standard"/>
        <c:varyColors val="0"/>
        <c:ser>
          <c:idx val="1"/>
          <c:order val="1"/>
          <c:tx>
            <c:strRef>
              <c:f>英飞凌产业链!$E$66</c:f>
              <c:strCache>
                <c:ptCount val="1"/>
                <c:pt idx="0">
                  <c:v>士兰微比值(右)</c:v>
                </c:pt>
              </c:strCache>
            </c:strRef>
          </c:tx>
          <c:spPr>
            <a:ln w="19050" cap="rnd">
              <a:solidFill>
                <a:srgbClr val="FABE78"/>
              </a:solidFill>
              <a:prstDash val="solid"/>
              <a:round/>
            </a:ln>
            <a:effectLst>
              <a:outerShdw blurRad="50800" dist="38100" dir="2700000" algn="tl" rotWithShape="0">
                <a:prstClr val="black">
                  <a:alpha val="40000"/>
                </a:prstClr>
              </a:outerShdw>
            </a:effectLst>
          </c:spPr>
          <c:marker>
            <c:symbol val="diamond"/>
            <c:size val="5"/>
            <c:spPr>
              <a:solidFill>
                <a:schemeClr val="bg1"/>
              </a:solidFill>
              <a:ln w="19050">
                <a:solidFill>
                  <a:srgbClr val="FABE78"/>
                </a:solidFill>
                <a:prstDash val="solid"/>
              </a:ln>
              <a:effectLst>
                <a:outerShdw blurRad="50800" dist="38100" dir="2700000" algn="tl" rotWithShape="0">
                  <a:prstClr val="black">
                    <a:alpha val="40000"/>
                  </a:prstClr>
                </a:outerShdw>
              </a:effectLst>
            </c:spPr>
          </c:marker>
          <c:cat>
            <c:numRef>
              <c:f>英飞凌产业链!$F$64:$K$64</c:f>
              <c:numCache>
                <c:formatCode>General</c:formatCode>
                <c:ptCount val="6"/>
                <c:pt idx="0">
                  <c:v>2015</c:v>
                </c:pt>
                <c:pt idx="1">
                  <c:v>2016</c:v>
                </c:pt>
                <c:pt idx="2">
                  <c:v>2017</c:v>
                </c:pt>
                <c:pt idx="3">
                  <c:v>2018</c:v>
                </c:pt>
                <c:pt idx="4">
                  <c:v>2019</c:v>
                </c:pt>
                <c:pt idx="5">
                  <c:v>2020</c:v>
                </c:pt>
              </c:numCache>
            </c:numRef>
          </c:cat>
          <c:val>
            <c:numRef>
              <c:f>英飞凌产业链!$F$66:$K$66</c:f>
              <c:numCache>
                <c:formatCode>General</c:formatCode>
                <c:ptCount val="6"/>
                <c:pt idx="0">
                  <c:v>0.22188481675392671</c:v>
                </c:pt>
                <c:pt idx="1">
                  <c:v>0.2175158831003812</c:v>
                </c:pt>
                <c:pt idx="2">
                  <c:v>0.24185014409221903</c:v>
                </c:pt>
                <c:pt idx="3">
                  <c:v>0.22950546590317542</c:v>
                </c:pt>
                <c:pt idx="4">
                  <c:v>0.20652153774895785</c:v>
                </c:pt>
                <c:pt idx="5">
                  <c:v>0.26538430420711973</c:v>
                </c:pt>
              </c:numCache>
            </c:numRef>
          </c:val>
          <c:smooth val="0"/>
          <c:extLst>
            <c:ext xmlns:c16="http://schemas.microsoft.com/office/drawing/2014/chart" uri="{C3380CC4-5D6E-409C-BE32-E72D297353CC}">
              <c16:uniqueId val="{00000001-E6EB-4A77-8416-661A594CE159}"/>
            </c:ext>
          </c:extLst>
        </c:ser>
        <c:dLbls>
          <c:showLegendKey val="0"/>
          <c:showVal val="0"/>
          <c:showCatName val="0"/>
          <c:showSerName val="0"/>
          <c:showPercent val="0"/>
          <c:showBubbleSize val="0"/>
        </c:dLbls>
        <c:marker val="1"/>
        <c:smooth val="0"/>
        <c:axId val="872104568"/>
        <c:axId val="872104240"/>
      </c:lineChart>
      <c:catAx>
        <c:axId val="872158360"/>
        <c:scaling>
          <c:orientation val="minMax"/>
        </c:scaling>
        <c:delete val="0"/>
        <c:axPos val="b"/>
        <c:numFmt formatCode="General" sourceLinked="1"/>
        <c:majorTickMark val="in"/>
        <c:minorTickMark val="none"/>
        <c:tickLblPos val="nextTo"/>
        <c:spPr>
          <a:noFill/>
          <a:ln w="6350"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72153112"/>
        <c:crosses val="autoZero"/>
        <c:auto val="1"/>
        <c:lblAlgn val="ctr"/>
        <c:lblOffset val="100"/>
        <c:noMultiLvlLbl val="0"/>
      </c:catAx>
      <c:valAx>
        <c:axId val="872153112"/>
        <c:scaling>
          <c:orientation val="minMax"/>
          <c:max val="7.0000000000000007E-2"/>
          <c:min val="2.0000000000000004E-2"/>
        </c:scaling>
        <c:delete val="0"/>
        <c:axPos val="l"/>
        <c:majorGridlines>
          <c:spPr>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majorGridlines>
        <c:numFmt formatCode="0%" sourceLinked="0"/>
        <c:majorTickMark val="in"/>
        <c:minorTickMark val="none"/>
        <c:tickLblPos val="nextTo"/>
        <c:spPr>
          <a:noFill/>
          <a:ln w="6350">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72158360"/>
        <c:crosses val="autoZero"/>
        <c:crossBetween val="between"/>
        <c:majorUnit val="1.0000000000000002E-2"/>
      </c:valAx>
      <c:valAx>
        <c:axId val="872104240"/>
        <c:scaling>
          <c:orientation val="minMax"/>
          <c:min val="0.2"/>
        </c:scaling>
        <c:delete val="0"/>
        <c:axPos val="r"/>
        <c:numFmt formatCode="0%" sourceLinked="0"/>
        <c:majorTickMark val="in"/>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crossAx val="872104568"/>
        <c:crosses val="max"/>
        <c:crossBetween val="between"/>
      </c:valAx>
      <c:catAx>
        <c:axId val="872104568"/>
        <c:scaling>
          <c:orientation val="minMax"/>
        </c:scaling>
        <c:delete val="1"/>
        <c:axPos val="b"/>
        <c:numFmt formatCode="General" sourceLinked="1"/>
        <c:majorTickMark val="out"/>
        <c:minorTickMark val="none"/>
        <c:tickLblPos val="nextTo"/>
        <c:crossAx val="872104240"/>
        <c:crosses val="autoZero"/>
        <c:auto val="1"/>
        <c:lblAlgn val="ctr"/>
        <c:lblOffset val="100"/>
        <c:noMultiLvlLbl val="0"/>
      </c:catAx>
      <c:spPr>
        <a:noFill/>
        <a:ln>
          <a:noFill/>
        </a:ln>
        <a:effectLst/>
      </c:spPr>
    </c:plotArea>
    <c:legend>
      <c:legendPos val="b"/>
      <c:layout>
        <c:manualLayout>
          <c:xMode val="edge"/>
          <c:yMode val="edge"/>
          <c:x val="8.4416684487690116E-2"/>
          <c:y val="9.8717678858078126E-2"/>
          <c:w val="0.25070287230345639"/>
          <c:h val="0.2236527611658430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ea"/>
              <a:sym typeface="+mn-lt"/>
            </a:defRPr>
          </a:pPr>
          <a:endParaRPr lang="zh-CN"/>
        </a:p>
      </c:txPr>
    </c:legend>
    <c:plotVisOnly val="1"/>
    <c:dispBlanksAs val="gap"/>
    <c:showDLblsOverMax val="0"/>
  </c:chart>
  <c:spPr>
    <a:noFill/>
    <a:ln w="9525" cap="flat" cmpd="sng" algn="ctr">
      <a:noFill/>
      <a:round/>
    </a:ln>
    <a:effectLst/>
    <a:extLst>
      <a:ext uri="{91240B29-F687-4F45-9708-019B960494DF}">
        <a14:hiddenLine xmlns:a14="http://schemas.microsoft.com/office/drawing/2010/main" w="9525" cap="flat" cmpd="sng" algn="ctr">
          <a:solidFill>
            <a:sysClr val="windowText" lastClr="000000">
              <a:lumMod val="15000"/>
              <a:lumOff val="85000"/>
            </a:sysClr>
          </a:solidFill>
          <a:round/>
        </a14:hiddenLine>
      </a:ext>
    </a:extLst>
  </c:spPr>
  <c:txPr>
    <a:bodyPr/>
    <a:lstStyle/>
    <a:p>
      <a:pPr>
        <a:defRPr>
          <a:solidFill>
            <a:schemeClr val="tx1"/>
          </a:solidFill>
          <a:latin typeface="+mn-lt"/>
          <a:ea typeface="+mn-ea"/>
          <a:cs typeface="+mn-ea"/>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FBC6FE-3094-46C1-9BB0-C4869FE58476}"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zh-CN" altLang="en-US"/>
        </a:p>
      </dgm:t>
    </dgm:pt>
    <dgm:pt modelId="{964A259C-5BF8-4ED2-AA10-ECF1BE7E35F2}">
      <dgm:prSet phldrT="[文本]" custT="1"/>
      <dgm:spPr>
        <a:solidFill>
          <a:srgbClr val="D74114"/>
        </a:solidFill>
        <a:ln w="19050">
          <a:solidFill>
            <a:schemeClr val="bg1"/>
          </a:solidFill>
        </a:ln>
        <a:effectLst>
          <a:outerShdw blurRad="50800" dist="38100" dir="2700000" algn="tl" rotWithShape="0">
            <a:prstClr val="black">
              <a:alpha val="40000"/>
            </a:prstClr>
          </a:outerShdw>
        </a:effectLst>
      </dgm:spPr>
      <dgm:t>
        <a:bodyPr/>
        <a:lstStyle/>
        <a:p>
          <a:r>
            <a:rPr lang="zh-CN" altLang="en-US" sz="1400" b="1" smtClean="0">
              <a:latin typeface="+mn-lt"/>
              <a:ea typeface="+mn-ea"/>
              <a:cs typeface="+mn-ea"/>
              <a:sym typeface="+mn-lt"/>
            </a:rPr>
            <a:t>产线生产</a:t>
          </a:r>
          <a:endParaRPr lang="zh-CN" altLang="en-US" sz="1400" b="1">
            <a:latin typeface="+mn-lt"/>
            <a:ea typeface="+mn-ea"/>
            <a:cs typeface="+mn-ea"/>
            <a:sym typeface="+mn-lt"/>
          </a:endParaRPr>
        </a:p>
      </dgm:t>
    </dgm:pt>
    <dgm:pt modelId="{125A7AD7-A553-4E62-8A0D-95B0EB5C5895}" type="parTrans" cxnId="{198C2EAC-E02D-460C-9382-7A6105AA1BE1}">
      <dgm:prSet/>
      <dgm:spPr/>
      <dgm:t>
        <a:bodyPr/>
        <a:lstStyle/>
        <a:p>
          <a:endParaRPr lang="zh-CN" altLang="en-US" sz="1200"/>
        </a:p>
      </dgm:t>
    </dgm:pt>
    <dgm:pt modelId="{A2F34E53-3E42-4C5B-AA0D-58D44973B93C}" type="sibTrans" cxnId="{198C2EAC-E02D-460C-9382-7A6105AA1BE1}">
      <dgm:prSet custT="1"/>
      <dgm:spPr>
        <a:solidFill>
          <a:srgbClr val="DC8C00"/>
        </a:solidFill>
      </dgm:spPr>
      <dgm:t>
        <a:bodyPr/>
        <a:lstStyle/>
        <a:p>
          <a:endParaRPr lang="zh-CN" altLang="en-US" sz="1000"/>
        </a:p>
      </dgm:t>
    </dgm:pt>
    <dgm:pt modelId="{FDE4B109-ECCE-422B-A9B1-3E1DE86C9F3B}">
      <dgm:prSet phldrT="[文本]" custT="1"/>
      <dgm:spPr>
        <a:solidFill>
          <a:srgbClr val="D74114"/>
        </a:solidFill>
        <a:ln w="19050">
          <a:solidFill>
            <a:schemeClr val="bg1"/>
          </a:solidFill>
        </a:ln>
        <a:effectLst>
          <a:outerShdw blurRad="50800" dist="38100" dir="2700000" algn="tl" rotWithShape="0">
            <a:prstClr val="black">
              <a:alpha val="40000"/>
            </a:prstClr>
          </a:outerShdw>
        </a:effectLst>
      </dgm:spPr>
      <dgm:t>
        <a:bodyPr/>
        <a:lstStyle/>
        <a:p>
          <a:r>
            <a:rPr lang="zh-CN" altLang="en-US" sz="1400" b="1" smtClean="0">
              <a:latin typeface="+mn-lt"/>
              <a:ea typeface="+mn-ea"/>
              <a:cs typeface="+mn-ea"/>
              <a:sym typeface="+mn-lt"/>
            </a:rPr>
            <a:t>少量出货</a:t>
          </a:r>
          <a:endParaRPr lang="zh-CN" altLang="en-US" sz="1400" b="1">
            <a:latin typeface="+mn-lt"/>
            <a:ea typeface="+mn-ea"/>
            <a:cs typeface="+mn-ea"/>
            <a:sym typeface="+mn-lt"/>
          </a:endParaRPr>
        </a:p>
      </dgm:t>
    </dgm:pt>
    <dgm:pt modelId="{FB2A2272-EBC6-4107-99ED-3BE7434E9928}" type="parTrans" cxnId="{8559370D-FD21-4FC7-856B-73A779CB30D3}">
      <dgm:prSet/>
      <dgm:spPr/>
      <dgm:t>
        <a:bodyPr/>
        <a:lstStyle/>
        <a:p>
          <a:endParaRPr lang="zh-CN" altLang="en-US" sz="1200"/>
        </a:p>
      </dgm:t>
    </dgm:pt>
    <dgm:pt modelId="{2FB669DD-4222-4EA2-B6F0-0957D94BC13D}" type="sibTrans" cxnId="{8559370D-FD21-4FC7-856B-73A779CB30D3}">
      <dgm:prSet custT="1"/>
      <dgm:spPr>
        <a:solidFill>
          <a:srgbClr val="DC8C00"/>
        </a:solidFill>
      </dgm:spPr>
      <dgm:t>
        <a:bodyPr/>
        <a:lstStyle/>
        <a:p>
          <a:endParaRPr lang="zh-CN" altLang="en-US" sz="1000"/>
        </a:p>
      </dgm:t>
    </dgm:pt>
    <dgm:pt modelId="{553F68AC-8877-4640-AD60-9CBD20A5CA81}">
      <dgm:prSet phldrT="[文本]" custT="1"/>
      <dgm:spPr>
        <a:solidFill>
          <a:srgbClr val="D74114"/>
        </a:solidFill>
        <a:ln w="19050">
          <a:solidFill>
            <a:schemeClr val="bg1"/>
          </a:solidFill>
        </a:ln>
        <a:effectLst>
          <a:outerShdw blurRad="50800" dist="38100" dir="2700000" algn="tl" rotWithShape="0">
            <a:prstClr val="black">
              <a:alpha val="40000"/>
            </a:prstClr>
          </a:outerShdw>
        </a:effectLst>
      </dgm:spPr>
      <dgm:t>
        <a:bodyPr/>
        <a:lstStyle/>
        <a:p>
          <a:r>
            <a:rPr lang="zh-CN" altLang="en-US" sz="1400" b="1" smtClean="0">
              <a:latin typeface="+mn-lt"/>
              <a:ea typeface="+mn-ea"/>
              <a:cs typeface="+mn-ea"/>
              <a:sym typeface="+mn-lt"/>
            </a:rPr>
            <a:t>客户反馈</a:t>
          </a:r>
          <a:endParaRPr lang="zh-CN" altLang="en-US" sz="1400" b="1">
            <a:latin typeface="+mn-lt"/>
            <a:ea typeface="+mn-ea"/>
            <a:cs typeface="+mn-ea"/>
            <a:sym typeface="+mn-lt"/>
          </a:endParaRPr>
        </a:p>
      </dgm:t>
    </dgm:pt>
    <dgm:pt modelId="{E58314C7-0198-4ED7-AC08-DB02A472804C}" type="parTrans" cxnId="{31E76109-C615-4DC1-B561-C28747030E20}">
      <dgm:prSet/>
      <dgm:spPr/>
      <dgm:t>
        <a:bodyPr/>
        <a:lstStyle/>
        <a:p>
          <a:endParaRPr lang="zh-CN" altLang="en-US" sz="1200"/>
        </a:p>
      </dgm:t>
    </dgm:pt>
    <dgm:pt modelId="{38548CDB-3C18-42C0-87AC-681DFC75C7C1}" type="sibTrans" cxnId="{31E76109-C615-4DC1-B561-C28747030E20}">
      <dgm:prSet custT="1"/>
      <dgm:spPr>
        <a:solidFill>
          <a:srgbClr val="DC8C00"/>
        </a:solidFill>
      </dgm:spPr>
      <dgm:t>
        <a:bodyPr/>
        <a:lstStyle/>
        <a:p>
          <a:endParaRPr lang="zh-CN" altLang="en-US" sz="1000"/>
        </a:p>
      </dgm:t>
    </dgm:pt>
    <dgm:pt modelId="{4D9AF2A9-43D2-44C0-82BD-651B26E148F2}">
      <dgm:prSet phldrT="[文本]" custT="1"/>
      <dgm:spPr>
        <a:solidFill>
          <a:srgbClr val="D74114"/>
        </a:solidFill>
        <a:ln w="19050">
          <a:solidFill>
            <a:schemeClr val="bg1"/>
          </a:solidFill>
        </a:ln>
        <a:effectLst>
          <a:outerShdw blurRad="50800" dist="38100" dir="2700000" algn="tl" rotWithShape="0">
            <a:prstClr val="black">
              <a:alpha val="40000"/>
            </a:prstClr>
          </a:outerShdw>
        </a:effectLst>
      </dgm:spPr>
      <dgm:t>
        <a:bodyPr/>
        <a:lstStyle/>
        <a:p>
          <a:r>
            <a:rPr lang="zh-CN" altLang="en-US" sz="1400" b="1" smtClean="0">
              <a:latin typeface="+mn-lt"/>
              <a:ea typeface="+mn-ea"/>
              <a:cs typeface="+mn-ea"/>
              <a:sym typeface="+mn-lt"/>
            </a:rPr>
            <a:t>技术改进</a:t>
          </a:r>
          <a:endParaRPr lang="zh-CN" altLang="en-US" sz="1400" b="1">
            <a:latin typeface="+mn-lt"/>
            <a:ea typeface="+mn-ea"/>
            <a:cs typeface="+mn-ea"/>
            <a:sym typeface="+mn-lt"/>
          </a:endParaRPr>
        </a:p>
      </dgm:t>
    </dgm:pt>
    <dgm:pt modelId="{C9AAAFDC-B456-46F5-958B-E60C3727C389}" type="parTrans" cxnId="{23130198-92BB-4936-A211-1949E1B32FCE}">
      <dgm:prSet/>
      <dgm:spPr/>
      <dgm:t>
        <a:bodyPr/>
        <a:lstStyle/>
        <a:p>
          <a:endParaRPr lang="zh-CN" altLang="en-US" sz="1200"/>
        </a:p>
      </dgm:t>
    </dgm:pt>
    <dgm:pt modelId="{8D1F02F0-F191-4AB1-BAF8-9CD93C75E972}" type="sibTrans" cxnId="{23130198-92BB-4936-A211-1949E1B32FCE}">
      <dgm:prSet custT="1"/>
      <dgm:spPr>
        <a:solidFill>
          <a:srgbClr val="DC8C00"/>
        </a:solidFill>
      </dgm:spPr>
      <dgm:t>
        <a:bodyPr/>
        <a:lstStyle/>
        <a:p>
          <a:endParaRPr lang="zh-CN" altLang="en-US" sz="1000"/>
        </a:p>
      </dgm:t>
    </dgm:pt>
    <dgm:pt modelId="{B7D2CA81-41B7-4167-B47B-2A6FCF538D6C}" type="pres">
      <dgm:prSet presAssocID="{6AFBC6FE-3094-46C1-9BB0-C4869FE58476}" presName="cycle" presStyleCnt="0">
        <dgm:presLayoutVars>
          <dgm:dir/>
          <dgm:resizeHandles val="exact"/>
        </dgm:presLayoutVars>
      </dgm:prSet>
      <dgm:spPr/>
      <dgm:t>
        <a:bodyPr/>
        <a:lstStyle/>
        <a:p>
          <a:endParaRPr lang="zh-CN" altLang="en-US"/>
        </a:p>
      </dgm:t>
    </dgm:pt>
    <dgm:pt modelId="{48C8E90F-2F91-49ED-A96F-ED40C6EBA476}" type="pres">
      <dgm:prSet presAssocID="{964A259C-5BF8-4ED2-AA10-ECF1BE7E35F2}" presName="node" presStyleLbl="node1" presStyleIdx="0" presStyleCnt="4" custScaleX="132967" custScaleY="63786" custRadScaleRad="77862" custRadScaleInc="-7373">
        <dgm:presLayoutVars>
          <dgm:bulletEnabled val="1"/>
        </dgm:presLayoutVars>
      </dgm:prSet>
      <dgm:spPr/>
      <dgm:t>
        <a:bodyPr/>
        <a:lstStyle/>
        <a:p>
          <a:endParaRPr lang="zh-CN" altLang="en-US"/>
        </a:p>
      </dgm:t>
    </dgm:pt>
    <dgm:pt modelId="{5EB27427-F9EC-4458-A34A-CBCFE20725A0}" type="pres">
      <dgm:prSet presAssocID="{A2F34E53-3E42-4C5B-AA0D-58D44973B93C}" presName="sibTrans" presStyleLbl="sibTrans2D1" presStyleIdx="0" presStyleCnt="4"/>
      <dgm:spPr/>
      <dgm:t>
        <a:bodyPr/>
        <a:lstStyle/>
        <a:p>
          <a:endParaRPr lang="zh-CN" altLang="en-US"/>
        </a:p>
      </dgm:t>
    </dgm:pt>
    <dgm:pt modelId="{80D18AB4-DC4B-4EDC-9416-F8CC80F0C47E}" type="pres">
      <dgm:prSet presAssocID="{A2F34E53-3E42-4C5B-AA0D-58D44973B93C}" presName="connectorText" presStyleLbl="sibTrans2D1" presStyleIdx="0" presStyleCnt="4"/>
      <dgm:spPr/>
      <dgm:t>
        <a:bodyPr/>
        <a:lstStyle/>
        <a:p>
          <a:endParaRPr lang="zh-CN" altLang="en-US"/>
        </a:p>
      </dgm:t>
    </dgm:pt>
    <dgm:pt modelId="{50F577A2-68BA-472A-AF75-AF0F82BD2DA4}" type="pres">
      <dgm:prSet presAssocID="{FDE4B109-ECCE-422B-A9B1-3E1DE86C9F3B}" presName="node" presStyleLbl="node1" presStyleIdx="1" presStyleCnt="4" custScaleX="132967" custScaleY="63786">
        <dgm:presLayoutVars>
          <dgm:bulletEnabled val="1"/>
        </dgm:presLayoutVars>
      </dgm:prSet>
      <dgm:spPr/>
      <dgm:t>
        <a:bodyPr/>
        <a:lstStyle/>
        <a:p>
          <a:endParaRPr lang="zh-CN" altLang="en-US"/>
        </a:p>
      </dgm:t>
    </dgm:pt>
    <dgm:pt modelId="{14806693-98FE-4F0F-B045-2645EFB5C19C}" type="pres">
      <dgm:prSet presAssocID="{2FB669DD-4222-4EA2-B6F0-0957D94BC13D}" presName="sibTrans" presStyleLbl="sibTrans2D1" presStyleIdx="1" presStyleCnt="4"/>
      <dgm:spPr/>
      <dgm:t>
        <a:bodyPr/>
        <a:lstStyle/>
        <a:p>
          <a:endParaRPr lang="zh-CN" altLang="en-US"/>
        </a:p>
      </dgm:t>
    </dgm:pt>
    <dgm:pt modelId="{68519873-024E-423B-A376-F3A376DF2973}" type="pres">
      <dgm:prSet presAssocID="{2FB669DD-4222-4EA2-B6F0-0957D94BC13D}" presName="connectorText" presStyleLbl="sibTrans2D1" presStyleIdx="1" presStyleCnt="4"/>
      <dgm:spPr/>
      <dgm:t>
        <a:bodyPr/>
        <a:lstStyle/>
        <a:p>
          <a:endParaRPr lang="zh-CN" altLang="en-US"/>
        </a:p>
      </dgm:t>
    </dgm:pt>
    <dgm:pt modelId="{C7EB0998-CFB1-43FC-8804-50E191BA8F5A}" type="pres">
      <dgm:prSet presAssocID="{553F68AC-8877-4640-AD60-9CBD20A5CA81}" presName="node" presStyleLbl="node1" presStyleIdx="2" presStyleCnt="4" custScaleX="132967" custScaleY="63786" custRadScaleRad="75772" custRadScaleInc="543">
        <dgm:presLayoutVars>
          <dgm:bulletEnabled val="1"/>
        </dgm:presLayoutVars>
      </dgm:prSet>
      <dgm:spPr/>
      <dgm:t>
        <a:bodyPr/>
        <a:lstStyle/>
        <a:p>
          <a:endParaRPr lang="zh-CN" altLang="en-US"/>
        </a:p>
      </dgm:t>
    </dgm:pt>
    <dgm:pt modelId="{7F07648A-5255-4DE8-AAAD-287DCF47CBC7}" type="pres">
      <dgm:prSet presAssocID="{38548CDB-3C18-42C0-87AC-681DFC75C7C1}" presName="sibTrans" presStyleLbl="sibTrans2D1" presStyleIdx="2" presStyleCnt="4"/>
      <dgm:spPr/>
      <dgm:t>
        <a:bodyPr/>
        <a:lstStyle/>
        <a:p>
          <a:endParaRPr lang="zh-CN" altLang="en-US"/>
        </a:p>
      </dgm:t>
    </dgm:pt>
    <dgm:pt modelId="{9A2A3BD3-545E-48E6-87AC-57D00004CE52}" type="pres">
      <dgm:prSet presAssocID="{38548CDB-3C18-42C0-87AC-681DFC75C7C1}" presName="connectorText" presStyleLbl="sibTrans2D1" presStyleIdx="2" presStyleCnt="4"/>
      <dgm:spPr/>
      <dgm:t>
        <a:bodyPr/>
        <a:lstStyle/>
        <a:p>
          <a:endParaRPr lang="zh-CN" altLang="en-US"/>
        </a:p>
      </dgm:t>
    </dgm:pt>
    <dgm:pt modelId="{EC856A10-7D39-44AE-9248-9EA716ACBEF6}" type="pres">
      <dgm:prSet presAssocID="{4D9AF2A9-43D2-44C0-82BD-651B26E148F2}" presName="node" presStyleLbl="node1" presStyleIdx="3" presStyleCnt="4" custScaleX="132967" custScaleY="63786">
        <dgm:presLayoutVars>
          <dgm:bulletEnabled val="1"/>
        </dgm:presLayoutVars>
      </dgm:prSet>
      <dgm:spPr/>
      <dgm:t>
        <a:bodyPr/>
        <a:lstStyle/>
        <a:p>
          <a:endParaRPr lang="zh-CN" altLang="en-US"/>
        </a:p>
      </dgm:t>
    </dgm:pt>
    <dgm:pt modelId="{99283626-F557-442C-A00A-0A6D43EBBF84}" type="pres">
      <dgm:prSet presAssocID="{8D1F02F0-F191-4AB1-BAF8-9CD93C75E972}" presName="sibTrans" presStyleLbl="sibTrans2D1" presStyleIdx="3" presStyleCnt="4"/>
      <dgm:spPr/>
      <dgm:t>
        <a:bodyPr/>
        <a:lstStyle/>
        <a:p>
          <a:endParaRPr lang="zh-CN" altLang="en-US"/>
        </a:p>
      </dgm:t>
    </dgm:pt>
    <dgm:pt modelId="{A93CEC5C-EF8B-481F-A400-C377CEBEEC1B}" type="pres">
      <dgm:prSet presAssocID="{8D1F02F0-F191-4AB1-BAF8-9CD93C75E972}" presName="connectorText" presStyleLbl="sibTrans2D1" presStyleIdx="3" presStyleCnt="4"/>
      <dgm:spPr/>
      <dgm:t>
        <a:bodyPr/>
        <a:lstStyle/>
        <a:p>
          <a:endParaRPr lang="zh-CN" altLang="en-US"/>
        </a:p>
      </dgm:t>
    </dgm:pt>
  </dgm:ptLst>
  <dgm:cxnLst>
    <dgm:cxn modelId="{4B912BC1-7D88-4469-8AA9-D7F24832D5A9}" type="presOf" srcId="{38548CDB-3C18-42C0-87AC-681DFC75C7C1}" destId="{7F07648A-5255-4DE8-AAAD-287DCF47CBC7}" srcOrd="0" destOrd="0" presId="urn:microsoft.com/office/officeart/2005/8/layout/cycle2"/>
    <dgm:cxn modelId="{31E76109-C615-4DC1-B561-C28747030E20}" srcId="{6AFBC6FE-3094-46C1-9BB0-C4869FE58476}" destId="{553F68AC-8877-4640-AD60-9CBD20A5CA81}" srcOrd="2" destOrd="0" parTransId="{E58314C7-0198-4ED7-AC08-DB02A472804C}" sibTransId="{38548CDB-3C18-42C0-87AC-681DFC75C7C1}"/>
    <dgm:cxn modelId="{34D809E0-4272-48EF-995A-0BAAD1C41BDC}" type="presOf" srcId="{553F68AC-8877-4640-AD60-9CBD20A5CA81}" destId="{C7EB0998-CFB1-43FC-8804-50E191BA8F5A}" srcOrd="0" destOrd="0" presId="urn:microsoft.com/office/officeart/2005/8/layout/cycle2"/>
    <dgm:cxn modelId="{9AEDC830-9DCB-4D55-82D7-19B78994348C}" type="presOf" srcId="{4D9AF2A9-43D2-44C0-82BD-651B26E148F2}" destId="{EC856A10-7D39-44AE-9248-9EA716ACBEF6}" srcOrd="0" destOrd="0" presId="urn:microsoft.com/office/officeart/2005/8/layout/cycle2"/>
    <dgm:cxn modelId="{F83F2891-9E59-439A-AC9B-5551B87A431C}" type="presOf" srcId="{38548CDB-3C18-42C0-87AC-681DFC75C7C1}" destId="{9A2A3BD3-545E-48E6-87AC-57D00004CE52}" srcOrd="1" destOrd="0" presId="urn:microsoft.com/office/officeart/2005/8/layout/cycle2"/>
    <dgm:cxn modelId="{198C2EAC-E02D-460C-9382-7A6105AA1BE1}" srcId="{6AFBC6FE-3094-46C1-9BB0-C4869FE58476}" destId="{964A259C-5BF8-4ED2-AA10-ECF1BE7E35F2}" srcOrd="0" destOrd="0" parTransId="{125A7AD7-A553-4E62-8A0D-95B0EB5C5895}" sibTransId="{A2F34E53-3E42-4C5B-AA0D-58D44973B93C}"/>
    <dgm:cxn modelId="{57D562B3-0F23-41A9-B1E0-A6E9A1ED629A}" type="presOf" srcId="{6AFBC6FE-3094-46C1-9BB0-C4869FE58476}" destId="{B7D2CA81-41B7-4167-B47B-2A6FCF538D6C}" srcOrd="0" destOrd="0" presId="urn:microsoft.com/office/officeart/2005/8/layout/cycle2"/>
    <dgm:cxn modelId="{9AFF93D8-8923-4B00-9BB2-C4129C5ED041}" type="presOf" srcId="{A2F34E53-3E42-4C5B-AA0D-58D44973B93C}" destId="{80D18AB4-DC4B-4EDC-9416-F8CC80F0C47E}" srcOrd="1" destOrd="0" presId="urn:microsoft.com/office/officeart/2005/8/layout/cycle2"/>
    <dgm:cxn modelId="{8559370D-FD21-4FC7-856B-73A779CB30D3}" srcId="{6AFBC6FE-3094-46C1-9BB0-C4869FE58476}" destId="{FDE4B109-ECCE-422B-A9B1-3E1DE86C9F3B}" srcOrd="1" destOrd="0" parTransId="{FB2A2272-EBC6-4107-99ED-3BE7434E9928}" sibTransId="{2FB669DD-4222-4EA2-B6F0-0957D94BC13D}"/>
    <dgm:cxn modelId="{582F530A-CE9C-42ED-A2B6-D29A3B0BCCAF}" type="presOf" srcId="{2FB669DD-4222-4EA2-B6F0-0957D94BC13D}" destId="{14806693-98FE-4F0F-B045-2645EFB5C19C}" srcOrd="0" destOrd="0" presId="urn:microsoft.com/office/officeart/2005/8/layout/cycle2"/>
    <dgm:cxn modelId="{84EDDB10-3E8E-4A62-B151-881274E8D114}" type="presOf" srcId="{964A259C-5BF8-4ED2-AA10-ECF1BE7E35F2}" destId="{48C8E90F-2F91-49ED-A96F-ED40C6EBA476}" srcOrd="0" destOrd="0" presId="urn:microsoft.com/office/officeart/2005/8/layout/cycle2"/>
    <dgm:cxn modelId="{C6B0C30A-85F1-4303-8AE8-90C7B0EB258E}" type="presOf" srcId="{A2F34E53-3E42-4C5B-AA0D-58D44973B93C}" destId="{5EB27427-F9EC-4458-A34A-CBCFE20725A0}" srcOrd="0" destOrd="0" presId="urn:microsoft.com/office/officeart/2005/8/layout/cycle2"/>
    <dgm:cxn modelId="{23130198-92BB-4936-A211-1949E1B32FCE}" srcId="{6AFBC6FE-3094-46C1-9BB0-C4869FE58476}" destId="{4D9AF2A9-43D2-44C0-82BD-651B26E148F2}" srcOrd="3" destOrd="0" parTransId="{C9AAAFDC-B456-46F5-958B-E60C3727C389}" sibTransId="{8D1F02F0-F191-4AB1-BAF8-9CD93C75E972}"/>
    <dgm:cxn modelId="{3523CEAD-20C8-4392-A173-A0A4B6679442}" type="presOf" srcId="{8D1F02F0-F191-4AB1-BAF8-9CD93C75E972}" destId="{A93CEC5C-EF8B-481F-A400-C377CEBEEC1B}" srcOrd="1" destOrd="0" presId="urn:microsoft.com/office/officeart/2005/8/layout/cycle2"/>
    <dgm:cxn modelId="{6D2A63FA-608F-4CBD-802B-10870C0CC408}" type="presOf" srcId="{FDE4B109-ECCE-422B-A9B1-3E1DE86C9F3B}" destId="{50F577A2-68BA-472A-AF75-AF0F82BD2DA4}" srcOrd="0" destOrd="0" presId="urn:microsoft.com/office/officeart/2005/8/layout/cycle2"/>
    <dgm:cxn modelId="{7B87C668-2413-40E1-84E3-4B700E206CC4}" type="presOf" srcId="{2FB669DD-4222-4EA2-B6F0-0957D94BC13D}" destId="{68519873-024E-423B-A376-F3A376DF2973}" srcOrd="1" destOrd="0" presId="urn:microsoft.com/office/officeart/2005/8/layout/cycle2"/>
    <dgm:cxn modelId="{CA9E34E2-7B94-4C31-93E3-5A2CA445A993}" type="presOf" srcId="{8D1F02F0-F191-4AB1-BAF8-9CD93C75E972}" destId="{99283626-F557-442C-A00A-0A6D43EBBF84}" srcOrd="0" destOrd="0" presId="urn:microsoft.com/office/officeart/2005/8/layout/cycle2"/>
    <dgm:cxn modelId="{9D0BF99A-8E0A-4549-8A8B-32FC4961AAE7}" type="presParOf" srcId="{B7D2CA81-41B7-4167-B47B-2A6FCF538D6C}" destId="{48C8E90F-2F91-49ED-A96F-ED40C6EBA476}" srcOrd="0" destOrd="0" presId="urn:microsoft.com/office/officeart/2005/8/layout/cycle2"/>
    <dgm:cxn modelId="{BF8CD4A2-9C76-447C-9D5D-911719D4C6C7}" type="presParOf" srcId="{B7D2CA81-41B7-4167-B47B-2A6FCF538D6C}" destId="{5EB27427-F9EC-4458-A34A-CBCFE20725A0}" srcOrd="1" destOrd="0" presId="urn:microsoft.com/office/officeart/2005/8/layout/cycle2"/>
    <dgm:cxn modelId="{BC179911-5FCA-430F-B034-652CE5AA3FDB}" type="presParOf" srcId="{5EB27427-F9EC-4458-A34A-CBCFE20725A0}" destId="{80D18AB4-DC4B-4EDC-9416-F8CC80F0C47E}" srcOrd="0" destOrd="0" presId="urn:microsoft.com/office/officeart/2005/8/layout/cycle2"/>
    <dgm:cxn modelId="{AAA92FBD-16AB-4B00-91A5-3CC318634F0F}" type="presParOf" srcId="{B7D2CA81-41B7-4167-B47B-2A6FCF538D6C}" destId="{50F577A2-68BA-472A-AF75-AF0F82BD2DA4}" srcOrd="2" destOrd="0" presId="urn:microsoft.com/office/officeart/2005/8/layout/cycle2"/>
    <dgm:cxn modelId="{BD59FA4E-7824-4593-B484-D70D2225D8F6}" type="presParOf" srcId="{B7D2CA81-41B7-4167-B47B-2A6FCF538D6C}" destId="{14806693-98FE-4F0F-B045-2645EFB5C19C}" srcOrd="3" destOrd="0" presId="urn:microsoft.com/office/officeart/2005/8/layout/cycle2"/>
    <dgm:cxn modelId="{AF0DD263-1669-4EA8-9737-D3D167B40319}" type="presParOf" srcId="{14806693-98FE-4F0F-B045-2645EFB5C19C}" destId="{68519873-024E-423B-A376-F3A376DF2973}" srcOrd="0" destOrd="0" presId="urn:microsoft.com/office/officeart/2005/8/layout/cycle2"/>
    <dgm:cxn modelId="{F3EA1C6B-92E5-4F0D-BD3D-E05AA5FD347D}" type="presParOf" srcId="{B7D2CA81-41B7-4167-B47B-2A6FCF538D6C}" destId="{C7EB0998-CFB1-43FC-8804-50E191BA8F5A}" srcOrd="4" destOrd="0" presId="urn:microsoft.com/office/officeart/2005/8/layout/cycle2"/>
    <dgm:cxn modelId="{F12E923F-D45F-49B3-9CD1-2A8F221ACB94}" type="presParOf" srcId="{B7D2CA81-41B7-4167-B47B-2A6FCF538D6C}" destId="{7F07648A-5255-4DE8-AAAD-287DCF47CBC7}" srcOrd="5" destOrd="0" presId="urn:microsoft.com/office/officeart/2005/8/layout/cycle2"/>
    <dgm:cxn modelId="{013D2B1E-DFD1-4E6A-8D71-E604CE74F52D}" type="presParOf" srcId="{7F07648A-5255-4DE8-AAAD-287DCF47CBC7}" destId="{9A2A3BD3-545E-48E6-87AC-57D00004CE52}" srcOrd="0" destOrd="0" presId="urn:microsoft.com/office/officeart/2005/8/layout/cycle2"/>
    <dgm:cxn modelId="{286319DF-4884-429B-A6A2-F7F8B542955A}" type="presParOf" srcId="{B7D2CA81-41B7-4167-B47B-2A6FCF538D6C}" destId="{EC856A10-7D39-44AE-9248-9EA716ACBEF6}" srcOrd="6" destOrd="0" presId="urn:microsoft.com/office/officeart/2005/8/layout/cycle2"/>
    <dgm:cxn modelId="{2F6DF496-8890-42B5-A8C4-046AA08D2132}" type="presParOf" srcId="{B7D2CA81-41B7-4167-B47B-2A6FCF538D6C}" destId="{99283626-F557-442C-A00A-0A6D43EBBF84}" srcOrd="7" destOrd="0" presId="urn:microsoft.com/office/officeart/2005/8/layout/cycle2"/>
    <dgm:cxn modelId="{CFED6836-D5CA-4EF2-AC5C-5075C0B84032}" type="presParOf" srcId="{99283626-F557-442C-A00A-0A6D43EBBF84}" destId="{A93CEC5C-EF8B-481F-A400-C377CEBEEC1B}" srcOrd="0" destOrd="0" presId="urn:microsoft.com/office/officeart/2005/8/layout/cycle2"/>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C8E90F-2F91-49ED-A96F-ED40C6EBA476}">
      <dsp:nvSpPr>
        <dsp:cNvPr id="0" name=""/>
        <dsp:cNvSpPr/>
      </dsp:nvSpPr>
      <dsp:spPr>
        <a:xfrm>
          <a:off x="907451" y="432299"/>
          <a:ext cx="1129637" cy="541901"/>
        </a:xfrm>
        <a:prstGeom prst="ellipse">
          <a:avLst/>
        </a:prstGeom>
        <a:solidFill>
          <a:srgbClr val="D74114"/>
        </a:solidFill>
        <a:ln w="19050" cap="flat" cmpd="sng" algn="ctr">
          <a:solidFill>
            <a:schemeClr val="bg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zh-CN" altLang="en-US" sz="1400" b="1" kern="1200" smtClean="0">
              <a:latin typeface="+mn-lt"/>
              <a:ea typeface="+mn-ea"/>
              <a:cs typeface="+mn-ea"/>
              <a:sym typeface="+mn-lt"/>
            </a:rPr>
            <a:t>产线生产</a:t>
          </a:r>
          <a:endParaRPr lang="zh-CN" altLang="en-US" sz="1400" b="1" kern="1200">
            <a:latin typeface="+mn-lt"/>
            <a:ea typeface="+mn-ea"/>
            <a:cs typeface="+mn-ea"/>
            <a:sym typeface="+mn-lt"/>
          </a:endParaRPr>
        </a:p>
      </dsp:txBody>
      <dsp:txXfrm>
        <a:off x="1072883" y="511659"/>
        <a:ext cx="798773" cy="383181"/>
      </dsp:txXfrm>
    </dsp:sp>
    <dsp:sp modelId="{5EB27427-F9EC-4458-A34A-CBCFE20725A0}">
      <dsp:nvSpPr>
        <dsp:cNvPr id="0" name=""/>
        <dsp:cNvSpPr/>
      </dsp:nvSpPr>
      <dsp:spPr>
        <a:xfrm rot="2198506">
          <a:off x="1829678" y="907131"/>
          <a:ext cx="218888" cy="286727"/>
        </a:xfrm>
        <a:prstGeom prst="rightArrow">
          <a:avLst>
            <a:gd name="adj1" fmla="val 60000"/>
            <a:gd name="adj2" fmla="val 50000"/>
          </a:avLst>
        </a:prstGeom>
        <a:solidFill>
          <a:srgbClr val="DC8C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1836166" y="944881"/>
        <a:ext cx="153222" cy="172037"/>
      </dsp:txXfrm>
    </dsp:sp>
    <dsp:sp modelId="{50F577A2-68BA-472A-AF75-AF0F82BD2DA4}">
      <dsp:nvSpPr>
        <dsp:cNvPr id="0" name=""/>
        <dsp:cNvSpPr/>
      </dsp:nvSpPr>
      <dsp:spPr>
        <a:xfrm>
          <a:off x="1851099" y="1134182"/>
          <a:ext cx="1129637" cy="541901"/>
        </a:xfrm>
        <a:prstGeom prst="ellipse">
          <a:avLst/>
        </a:prstGeom>
        <a:solidFill>
          <a:srgbClr val="D74114"/>
        </a:solidFill>
        <a:ln w="19050" cap="flat" cmpd="sng" algn="ctr">
          <a:solidFill>
            <a:schemeClr val="bg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zh-CN" altLang="en-US" sz="1400" b="1" kern="1200" smtClean="0">
              <a:latin typeface="+mn-lt"/>
              <a:ea typeface="+mn-ea"/>
              <a:cs typeface="+mn-ea"/>
              <a:sym typeface="+mn-lt"/>
            </a:rPr>
            <a:t>少量出货</a:t>
          </a:r>
          <a:endParaRPr lang="zh-CN" altLang="en-US" sz="1400" b="1" kern="1200">
            <a:latin typeface="+mn-lt"/>
            <a:ea typeface="+mn-ea"/>
            <a:cs typeface="+mn-ea"/>
            <a:sym typeface="+mn-lt"/>
          </a:endParaRPr>
        </a:p>
      </dsp:txBody>
      <dsp:txXfrm>
        <a:off x="2016531" y="1213542"/>
        <a:ext cx="798773" cy="383181"/>
      </dsp:txXfrm>
    </dsp:sp>
    <dsp:sp modelId="{14806693-98FE-4F0F-B045-2645EFB5C19C}">
      <dsp:nvSpPr>
        <dsp:cNvPr id="0" name=""/>
        <dsp:cNvSpPr/>
      </dsp:nvSpPr>
      <dsp:spPr>
        <a:xfrm rot="8576235">
          <a:off x="1867781" y="1600460"/>
          <a:ext cx="199403" cy="286727"/>
        </a:xfrm>
        <a:prstGeom prst="rightArrow">
          <a:avLst>
            <a:gd name="adj1" fmla="val 60000"/>
            <a:gd name="adj2" fmla="val 50000"/>
          </a:avLst>
        </a:prstGeom>
        <a:solidFill>
          <a:srgbClr val="DC8C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rot="10800000">
        <a:off x="1921559" y="1639778"/>
        <a:ext cx="139582" cy="172037"/>
      </dsp:txXfrm>
    </dsp:sp>
    <dsp:sp modelId="{C7EB0998-CFB1-43FC-8804-50E191BA8F5A}">
      <dsp:nvSpPr>
        <dsp:cNvPr id="0" name=""/>
        <dsp:cNvSpPr/>
      </dsp:nvSpPr>
      <dsp:spPr>
        <a:xfrm>
          <a:off x="945222" y="1818366"/>
          <a:ext cx="1129637" cy="541901"/>
        </a:xfrm>
        <a:prstGeom prst="ellipse">
          <a:avLst/>
        </a:prstGeom>
        <a:solidFill>
          <a:srgbClr val="D74114"/>
        </a:solidFill>
        <a:ln w="19050" cap="flat" cmpd="sng" algn="ctr">
          <a:solidFill>
            <a:schemeClr val="bg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zh-CN" altLang="en-US" sz="1400" b="1" kern="1200" smtClean="0">
              <a:latin typeface="+mn-lt"/>
              <a:ea typeface="+mn-ea"/>
              <a:cs typeface="+mn-ea"/>
              <a:sym typeface="+mn-lt"/>
            </a:rPr>
            <a:t>客户反馈</a:t>
          </a:r>
          <a:endParaRPr lang="zh-CN" altLang="en-US" sz="1400" b="1" kern="1200">
            <a:latin typeface="+mn-lt"/>
            <a:ea typeface="+mn-ea"/>
            <a:cs typeface="+mn-ea"/>
            <a:sym typeface="+mn-lt"/>
          </a:endParaRPr>
        </a:p>
      </dsp:txBody>
      <dsp:txXfrm>
        <a:off x="1110654" y="1897726"/>
        <a:ext cx="798773" cy="383181"/>
      </dsp:txXfrm>
    </dsp:sp>
    <dsp:sp modelId="{7F07648A-5255-4DE8-AAAD-287DCF47CBC7}">
      <dsp:nvSpPr>
        <dsp:cNvPr id="0" name=""/>
        <dsp:cNvSpPr/>
      </dsp:nvSpPr>
      <dsp:spPr>
        <a:xfrm rot="13034459">
          <a:off x="965556" y="1607250"/>
          <a:ext cx="197844" cy="286727"/>
        </a:xfrm>
        <a:prstGeom prst="rightArrow">
          <a:avLst>
            <a:gd name="adj1" fmla="val 60000"/>
            <a:gd name="adj2" fmla="val 50000"/>
          </a:avLst>
        </a:prstGeom>
        <a:solidFill>
          <a:srgbClr val="DC8C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rot="10800000">
        <a:off x="1018858" y="1682554"/>
        <a:ext cx="138491" cy="172037"/>
      </dsp:txXfrm>
    </dsp:sp>
    <dsp:sp modelId="{EC856A10-7D39-44AE-9248-9EA716ACBEF6}">
      <dsp:nvSpPr>
        <dsp:cNvPr id="0" name=""/>
        <dsp:cNvSpPr/>
      </dsp:nvSpPr>
      <dsp:spPr>
        <a:xfrm>
          <a:off x="45182" y="1134182"/>
          <a:ext cx="1129637" cy="541901"/>
        </a:xfrm>
        <a:prstGeom prst="ellipse">
          <a:avLst/>
        </a:prstGeom>
        <a:solidFill>
          <a:srgbClr val="D74114"/>
        </a:solidFill>
        <a:ln w="19050" cap="flat" cmpd="sng" algn="ctr">
          <a:solidFill>
            <a:schemeClr val="bg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zh-CN" altLang="en-US" sz="1400" b="1" kern="1200" smtClean="0">
              <a:latin typeface="+mn-lt"/>
              <a:ea typeface="+mn-ea"/>
              <a:cs typeface="+mn-ea"/>
              <a:sym typeface="+mn-lt"/>
            </a:rPr>
            <a:t>技术改进</a:t>
          </a:r>
          <a:endParaRPr lang="zh-CN" altLang="en-US" sz="1400" b="1" kern="1200">
            <a:latin typeface="+mn-lt"/>
            <a:ea typeface="+mn-ea"/>
            <a:cs typeface="+mn-ea"/>
            <a:sym typeface="+mn-lt"/>
          </a:endParaRPr>
        </a:p>
      </dsp:txBody>
      <dsp:txXfrm>
        <a:off x="210614" y="1213542"/>
        <a:ext cx="798773" cy="383181"/>
      </dsp:txXfrm>
    </dsp:sp>
    <dsp:sp modelId="{99283626-F557-442C-A00A-0A6D43EBBF84}">
      <dsp:nvSpPr>
        <dsp:cNvPr id="0" name=""/>
        <dsp:cNvSpPr/>
      </dsp:nvSpPr>
      <dsp:spPr>
        <a:xfrm rot="19251273">
          <a:off x="938147" y="914353"/>
          <a:ext cx="197313" cy="286727"/>
        </a:xfrm>
        <a:prstGeom prst="rightArrow">
          <a:avLst>
            <a:gd name="adj1" fmla="val 60000"/>
            <a:gd name="adj2" fmla="val 50000"/>
          </a:avLst>
        </a:prstGeom>
        <a:solidFill>
          <a:srgbClr val="DC8C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944790" y="990382"/>
        <a:ext cx="138119" cy="172037"/>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0.35505</cdr:x>
      <cdr:y>0.38393</cdr:y>
    </cdr:from>
    <cdr:to>
      <cdr:x>0.68723</cdr:x>
      <cdr:y>0.64909</cdr:y>
    </cdr:to>
    <cdr:sp macro="" textlink="">
      <cdr:nvSpPr>
        <cdr:cNvPr id="2" name="文本框 1"/>
        <cdr:cNvSpPr txBox="1"/>
      </cdr:nvSpPr>
      <cdr:spPr>
        <a:xfrm xmlns:a="http://schemas.openxmlformats.org/drawingml/2006/main">
          <a:off x="1218112" y="852904"/>
          <a:ext cx="1139643" cy="58905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altLang="zh-CN" sz="1200" b="1" smtClean="0">
              <a:latin typeface="微软雅黑" panose="020B0503020204020204" pitchFamily="34" charset="-122"/>
              <a:ea typeface="微软雅黑" panose="020B0503020204020204" pitchFamily="34" charset="-122"/>
            </a:rPr>
            <a:t>IGBT</a:t>
          </a:r>
          <a:r>
            <a:rPr lang="zh-CN" altLang="en-US" sz="1200" b="1" smtClean="0">
              <a:latin typeface="微软雅黑" panose="020B0503020204020204" pitchFamily="34" charset="-122"/>
              <a:ea typeface="微软雅黑" panose="020B0503020204020204" pitchFamily="34" charset="-122"/>
            </a:rPr>
            <a:t>模组</a:t>
          </a:r>
          <a:endParaRPr lang="en-US" altLang="zh-CN" sz="1200" b="1" smtClean="0">
            <a:latin typeface="微软雅黑" panose="020B0503020204020204" pitchFamily="34" charset="-122"/>
            <a:ea typeface="微软雅黑" panose="020B0503020204020204" pitchFamily="34" charset="-122"/>
          </a:endParaRPr>
        </a:p>
        <a:p xmlns:a="http://schemas.openxmlformats.org/drawingml/2006/main">
          <a:pPr algn="ctr"/>
          <a:r>
            <a:rPr lang="en-US" altLang="zh-CN" sz="1200" b="1" smtClean="0">
              <a:latin typeface="微软雅黑" panose="020B0503020204020204" pitchFamily="34" charset="-122"/>
              <a:ea typeface="微软雅黑" panose="020B0503020204020204" pitchFamily="34" charset="-122"/>
            </a:rPr>
            <a:t>33.1</a:t>
          </a:r>
          <a:r>
            <a:rPr lang="zh-CN" altLang="en-US" sz="1200" b="1">
              <a:latin typeface="微软雅黑" panose="020B0503020204020204" pitchFamily="34" charset="-122"/>
              <a:ea typeface="微软雅黑" panose="020B0503020204020204" pitchFamily="34" charset="-122"/>
            </a:rPr>
            <a:t>亿美元</a:t>
          </a:r>
        </a:p>
      </cdr:txBody>
    </cdr:sp>
  </cdr:relSizeAnchor>
</c:userShapes>
</file>

<file path=ppt/drawings/drawing2.xml><?xml version="1.0" encoding="utf-8"?>
<c:userShapes xmlns:c="http://schemas.openxmlformats.org/drawingml/2006/chart">
  <cdr:relSizeAnchor xmlns:cdr="http://schemas.openxmlformats.org/drawingml/2006/chartDrawing">
    <cdr:from>
      <cdr:x>0.3675</cdr:x>
      <cdr:y>0.34914</cdr:y>
    </cdr:from>
    <cdr:to>
      <cdr:x>0.69968</cdr:x>
      <cdr:y>0.6143</cdr:y>
    </cdr:to>
    <cdr:sp macro="" textlink="">
      <cdr:nvSpPr>
        <cdr:cNvPr id="2" name="文本框 1"/>
        <cdr:cNvSpPr txBox="1"/>
      </cdr:nvSpPr>
      <cdr:spPr>
        <a:xfrm xmlns:a="http://schemas.openxmlformats.org/drawingml/2006/main">
          <a:off x="1260806" y="628455"/>
          <a:ext cx="1139643" cy="47728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altLang="zh-CN" sz="1200" b="1" smtClean="0">
              <a:latin typeface="微软雅黑" panose="020B0503020204020204" pitchFamily="34" charset="-122"/>
              <a:ea typeface="微软雅黑" panose="020B0503020204020204" pitchFamily="34" charset="-122"/>
            </a:rPr>
            <a:t>IPM</a:t>
          </a:r>
        </a:p>
        <a:p xmlns:a="http://schemas.openxmlformats.org/drawingml/2006/main">
          <a:pPr algn="ctr"/>
          <a:r>
            <a:rPr lang="en-US" altLang="zh-CN" sz="1200" b="1" smtClean="0">
              <a:latin typeface="微软雅黑" panose="020B0503020204020204" pitchFamily="34" charset="-122"/>
              <a:ea typeface="微软雅黑" panose="020B0503020204020204" pitchFamily="34" charset="-122"/>
            </a:rPr>
            <a:t>15.9</a:t>
          </a:r>
          <a:r>
            <a:rPr lang="zh-CN" altLang="en-US" sz="1200" b="1">
              <a:latin typeface="微软雅黑" panose="020B0503020204020204" pitchFamily="34" charset="-122"/>
              <a:ea typeface="微软雅黑" panose="020B0503020204020204" pitchFamily="34" charset="-122"/>
            </a:rPr>
            <a:t>亿美元</a:t>
          </a:r>
        </a:p>
      </cdr:txBody>
    </cdr:sp>
  </cdr:relSizeAnchor>
</c:userShapes>
</file>

<file path=ppt/drawings/drawing3.xml><?xml version="1.0" encoding="utf-8"?>
<c:userShapes xmlns:c="http://schemas.openxmlformats.org/drawingml/2006/chart">
  <cdr:relSizeAnchor xmlns:cdr="http://schemas.openxmlformats.org/drawingml/2006/chartDrawing">
    <cdr:from>
      <cdr:x>0.33646</cdr:x>
      <cdr:y>0.38223</cdr:y>
    </cdr:from>
    <cdr:to>
      <cdr:x>0.66864</cdr:x>
      <cdr:y>0.64739</cdr:y>
    </cdr:to>
    <cdr:sp macro="" textlink="">
      <cdr:nvSpPr>
        <cdr:cNvPr id="2" name="文本框 1"/>
        <cdr:cNvSpPr txBox="1"/>
      </cdr:nvSpPr>
      <cdr:spPr>
        <a:xfrm xmlns:a="http://schemas.openxmlformats.org/drawingml/2006/main">
          <a:off x="1154081" y="849116"/>
          <a:ext cx="1139416" cy="58905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zh-CN" altLang="en-US" sz="1200" b="1" smtClean="0">
              <a:latin typeface="微软雅黑" panose="020B0503020204020204" pitchFamily="34" charset="-122"/>
              <a:ea typeface="微软雅黑" panose="020B0503020204020204" pitchFamily="34" charset="-122"/>
            </a:rPr>
            <a:t>分立</a:t>
          </a:r>
          <a:r>
            <a:rPr lang="en-US" altLang="zh-CN" sz="1200" b="1" smtClean="0">
              <a:latin typeface="微软雅黑" panose="020B0503020204020204" pitchFamily="34" charset="-122"/>
              <a:ea typeface="微软雅黑" panose="020B0503020204020204" pitchFamily="34" charset="-122"/>
            </a:rPr>
            <a:t>IGBT</a:t>
          </a:r>
        </a:p>
        <a:p xmlns:a="http://schemas.openxmlformats.org/drawingml/2006/main">
          <a:pPr algn="ctr"/>
          <a:r>
            <a:rPr lang="en-US" altLang="zh-CN" sz="1200" b="1" smtClean="0">
              <a:latin typeface="微软雅黑" panose="020B0503020204020204" pitchFamily="34" charset="-122"/>
              <a:ea typeface="微软雅黑" panose="020B0503020204020204" pitchFamily="34" charset="-122"/>
            </a:rPr>
            <a:t>14.4</a:t>
          </a:r>
          <a:r>
            <a:rPr lang="zh-CN" altLang="en-US" sz="1200" b="1">
              <a:latin typeface="微软雅黑" panose="020B0503020204020204" pitchFamily="34" charset="-122"/>
              <a:ea typeface="微软雅黑" panose="020B0503020204020204" pitchFamily="34" charset="-122"/>
            </a:rPr>
            <a:t>亿美元</a:t>
          </a:r>
        </a:p>
      </cdr:txBody>
    </cdr:sp>
  </cdr:relSizeAnchor>
</c:userShapes>
</file>

<file path=ppt/drawings/drawing4.xml><?xml version="1.0" encoding="utf-8"?>
<c:userShapes xmlns:c="http://schemas.openxmlformats.org/drawingml/2006/chart">
  <cdr:relSizeAnchor xmlns:cdr="http://schemas.openxmlformats.org/drawingml/2006/chartDrawing">
    <cdr:from>
      <cdr:x>0.30634</cdr:x>
      <cdr:y>0.40021</cdr:y>
    </cdr:from>
    <cdr:to>
      <cdr:x>0.53284</cdr:x>
      <cdr:y>0.59774</cdr:y>
    </cdr:to>
    <cdr:sp macro="" textlink="">
      <cdr:nvSpPr>
        <cdr:cNvPr id="2" name="文本框 1"/>
        <cdr:cNvSpPr txBox="1"/>
      </cdr:nvSpPr>
      <cdr:spPr>
        <a:xfrm xmlns:a="http://schemas.openxmlformats.org/drawingml/2006/main">
          <a:off x="1240407" y="875349"/>
          <a:ext cx="917114" cy="432048"/>
        </a:xfrm>
        <a:prstGeom xmlns:a="http://schemas.openxmlformats.org/drawingml/2006/main" prst="rect">
          <a:avLst/>
        </a:prstGeom>
        <a:effectLst xmlns:a="http://schemas.openxmlformats.org/drawingml/2006/main"/>
      </cdr:spPr>
      <cdr:txBody>
        <a:bodyPr xmlns:a="http://schemas.openxmlformats.org/drawingml/2006/main" vertOverflow="clip" wrap="square" rtlCol="0" anchor="ctr"/>
        <a:lstStyle xmlns:a="http://schemas.openxmlformats.org/drawingml/2006/main"/>
        <a:p xmlns:a="http://schemas.openxmlformats.org/drawingml/2006/main">
          <a:pPr algn="ctr"/>
          <a:r>
            <a:rPr lang="en-US" altLang="zh-CN" sz="1600" b="1" smtClean="0">
              <a:solidFill>
                <a:srgbClr val="FABE78"/>
              </a:solidFill>
              <a:latin typeface="微软雅黑" panose="020B0503020204020204" pitchFamily="34" charset="-122"/>
              <a:ea typeface="微软雅黑" panose="020B0503020204020204" pitchFamily="34" charset="-122"/>
            </a:rPr>
            <a:t>2013</a:t>
          </a:r>
          <a:endParaRPr lang="zh-CN" altLang="en-US" sz="1600" b="1">
            <a:solidFill>
              <a:srgbClr val="FABE78"/>
            </a:solidFill>
            <a:latin typeface="微软雅黑" panose="020B0503020204020204" pitchFamily="34" charset="-122"/>
            <a:ea typeface="微软雅黑" panose="020B0503020204020204" pitchFamily="34" charset="-122"/>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73CA641-67F1-4398-BB71-D18B128639CA}" type="datetimeFigureOut">
              <a:rPr lang="zh-CN" altLang="en-US" smtClean="0"/>
              <a:t>2021-10-22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661EF4-0911-4F95-94E6-6AEC74738BDA}" type="slidenum">
              <a:rPr lang="zh-CN" altLang="en-US" smtClean="0"/>
              <a:t>‹#›</a:t>
            </a:fld>
            <a:endParaRPr lang="zh-CN" altLang="en-US"/>
          </a:p>
        </p:txBody>
      </p:sp>
    </p:spTree>
    <p:extLst>
      <p:ext uri="{BB962C8B-B14F-4D97-AF65-F5344CB8AC3E}">
        <p14:creationId xmlns:p14="http://schemas.microsoft.com/office/powerpoint/2010/main" val="3540452798"/>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png>
</file>

<file path=ppt/media/image33.jpeg>
</file>

<file path=ppt/media/image34.pn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jpg>
</file>

<file path=ppt/media/image43.png>
</file>

<file path=ppt/media/image44.png>
</file>

<file path=ppt/media/image45.png>
</file>

<file path=ppt/media/image46.jpeg>
</file>

<file path=ppt/media/image47.jpe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9.png>
</file>

<file path=ppt/media/image6.png>
</file>

<file path=ppt/media/image60.png>
</file>

<file path=ppt/media/image61.png>
</file>

<file path=ppt/media/image62.png>
</file>

<file path=ppt/media/image63.jpeg>
</file>

<file path=ppt/media/image7.png>
</file>

<file path=ppt/media/image79.jpeg>
</file>

<file path=ppt/media/image8.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2021-10-22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8106852"/>
      </p:ext>
    </p:extLst>
  </p:cSld>
  <p:clrMap bg1="lt1" tx1="dk1" bg2="lt2" tx2="dk2" accent1="accent1" accent2="accent2" accent3="accent3" accent4="accent4" accent5="accent5" accent6="accent6" hlink="hlink" folHlink="folHlink"/>
  <p:notesStyle>
    <a:lvl1pPr marL="0" algn="l" defTabSz="967740" rtl="0" eaLnBrk="1" latinLnBrk="0" hangingPunct="1">
      <a:defRPr sz="1270" kern="1200">
        <a:solidFill>
          <a:schemeClr val="tx1"/>
        </a:solidFill>
        <a:latin typeface="+mn-lt"/>
        <a:ea typeface="+mn-ea"/>
        <a:cs typeface="+mn-cs"/>
      </a:defRPr>
    </a:lvl1pPr>
    <a:lvl2pPr marL="483870" algn="l" defTabSz="967740" rtl="0" eaLnBrk="1" latinLnBrk="0" hangingPunct="1">
      <a:defRPr sz="1270" kern="1200">
        <a:solidFill>
          <a:schemeClr val="tx1"/>
        </a:solidFill>
        <a:latin typeface="+mn-lt"/>
        <a:ea typeface="+mn-ea"/>
        <a:cs typeface="+mn-cs"/>
      </a:defRPr>
    </a:lvl2pPr>
    <a:lvl3pPr marL="967740" algn="l" defTabSz="967740" rtl="0" eaLnBrk="1" latinLnBrk="0" hangingPunct="1">
      <a:defRPr sz="1270" kern="1200">
        <a:solidFill>
          <a:schemeClr val="tx1"/>
        </a:solidFill>
        <a:latin typeface="+mn-lt"/>
        <a:ea typeface="+mn-ea"/>
        <a:cs typeface="+mn-cs"/>
      </a:defRPr>
    </a:lvl3pPr>
    <a:lvl4pPr marL="1451610" algn="l" defTabSz="967740" rtl="0" eaLnBrk="1" latinLnBrk="0" hangingPunct="1">
      <a:defRPr sz="1270" kern="1200">
        <a:solidFill>
          <a:schemeClr val="tx1"/>
        </a:solidFill>
        <a:latin typeface="+mn-lt"/>
        <a:ea typeface="+mn-ea"/>
        <a:cs typeface="+mn-cs"/>
      </a:defRPr>
    </a:lvl4pPr>
    <a:lvl5pPr marL="1935480" algn="l" defTabSz="967740" rtl="0" eaLnBrk="1" latinLnBrk="0" hangingPunct="1">
      <a:defRPr sz="1270" kern="1200">
        <a:solidFill>
          <a:schemeClr val="tx1"/>
        </a:solidFill>
        <a:latin typeface="+mn-lt"/>
        <a:ea typeface="+mn-ea"/>
        <a:cs typeface="+mn-cs"/>
      </a:defRPr>
    </a:lvl5pPr>
    <a:lvl6pPr marL="2419350" algn="l" defTabSz="967740" rtl="0" eaLnBrk="1" latinLnBrk="0" hangingPunct="1">
      <a:defRPr sz="1270" kern="1200">
        <a:solidFill>
          <a:schemeClr val="tx1"/>
        </a:solidFill>
        <a:latin typeface="+mn-lt"/>
        <a:ea typeface="+mn-ea"/>
        <a:cs typeface="+mn-cs"/>
      </a:defRPr>
    </a:lvl6pPr>
    <a:lvl7pPr marL="2902585" algn="l" defTabSz="967740" rtl="0" eaLnBrk="1" latinLnBrk="0" hangingPunct="1">
      <a:defRPr sz="1270" kern="1200">
        <a:solidFill>
          <a:schemeClr val="tx1"/>
        </a:solidFill>
        <a:latin typeface="+mn-lt"/>
        <a:ea typeface="+mn-ea"/>
        <a:cs typeface="+mn-cs"/>
      </a:defRPr>
    </a:lvl7pPr>
    <a:lvl8pPr marL="3386455" algn="l" defTabSz="967740" rtl="0" eaLnBrk="1" latinLnBrk="0" hangingPunct="1">
      <a:defRPr sz="1270" kern="1200">
        <a:solidFill>
          <a:schemeClr val="tx1"/>
        </a:solidFill>
        <a:latin typeface="+mn-lt"/>
        <a:ea typeface="+mn-ea"/>
        <a:cs typeface="+mn-cs"/>
      </a:defRPr>
    </a:lvl8pPr>
    <a:lvl9pPr marL="3870325" algn="l" defTabSz="967740" rtl="0" eaLnBrk="1" latinLnBrk="0" hangingPunct="1">
      <a:defRPr sz="127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539331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所以业内的情况，特别是车企这块，他们在生产上都是</a:t>
            </a:r>
            <a:r>
              <a:rPr lang="en-US" altLang="zh-CN" smtClean="0"/>
              <a:t>Just in time</a:t>
            </a:r>
            <a:r>
              <a:rPr lang="zh-CN" altLang="en-US" smtClean="0"/>
              <a:t>，就是说基本没有原材料库存，缺芯缺怕了，从他们供应链的情况来看，在芯片这块，无论是传统车还是新能源车气都要求他们的供货商能够保证产能，也就是</a:t>
            </a:r>
            <a:r>
              <a:rPr lang="en-US" altLang="zh-CN" smtClean="0"/>
              <a:t>IDM</a:t>
            </a:r>
            <a:r>
              <a:rPr lang="zh-CN" altLang="en-US" smtClean="0"/>
              <a:t>模式，既要能做模组，也要能做芯片，这就过滤掉一大批比如斯达半导、新洁能这样的企业。另外就是，从新能源车的出货量结构来看，新能源车出货量占比中，缺位的是</a:t>
            </a:r>
            <a:r>
              <a:rPr lang="en-US" altLang="zh-CN" smtClean="0"/>
              <a:t>10</a:t>
            </a:r>
            <a:r>
              <a:rPr lang="zh-CN" altLang="en-US" smtClean="0"/>
              <a:t>万</a:t>
            </a:r>
            <a:r>
              <a:rPr lang="en-US" altLang="zh-CN" smtClean="0"/>
              <a:t>-20</a:t>
            </a:r>
            <a:r>
              <a:rPr lang="zh-CN" altLang="en-US" smtClean="0"/>
              <a:t>万这样的性价比车型，也就是说这些车型在性价比上不能达到消费者的预期，新能源车未来的渗透率要往上走的话，主要看车企能不能把成本降下来，也就是做到一个全面的降本增效。这也离不开</a:t>
            </a:r>
            <a:r>
              <a:rPr lang="en-US" altLang="zh-CN" smtClean="0"/>
              <a:t>IGBT</a:t>
            </a:r>
            <a:r>
              <a:rPr lang="zh-CN" altLang="en-US" smtClean="0"/>
              <a:t>芯片的国产化，降低产品价格，这对国内的</a:t>
            </a:r>
            <a:r>
              <a:rPr lang="en-US" altLang="zh-CN" smtClean="0"/>
              <a:t>IGBT</a:t>
            </a:r>
            <a:r>
              <a:rPr lang="zh-CN" altLang="en-US" smtClean="0"/>
              <a:t>企业也是一个大的利好。</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6616930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所以业内的情况，特别是车企这块，他们在生产上都是</a:t>
            </a:r>
            <a:r>
              <a:rPr lang="en-US" altLang="zh-CN" smtClean="0"/>
              <a:t>Just in time</a:t>
            </a:r>
            <a:r>
              <a:rPr lang="zh-CN" altLang="en-US" smtClean="0"/>
              <a:t>，就是说基本没有原材料库存，缺芯缺怕了，从他们供应链的情况来看，在芯片这块，无论是传统车还是新能源车气都要求他们的供货商能够保证产能，也就是</a:t>
            </a:r>
            <a:r>
              <a:rPr lang="en-US" altLang="zh-CN" smtClean="0"/>
              <a:t>IDM</a:t>
            </a:r>
            <a:r>
              <a:rPr lang="zh-CN" altLang="en-US" smtClean="0"/>
              <a:t>模式，既要能做模组，也要能做芯片，这就过滤掉一大批比如斯达半导、新洁能这样的企业。另外就是，从新能源车的出货量结构来看，新能源车出货量占比中，缺位的是</a:t>
            </a:r>
            <a:r>
              <a:rPr lang="en-US" altLang="zh-CN" smtClean="0"/>
              <a:t>10</a:t>
            </a:r>
            <a:r>
              <a:rPr lang="zh-CN" altLang="en-US" smtClean="0"/>
              <a:t>万</a:t>
            </a:r>
            <a:r>
              <a:rPr lang="en-US" altLang="zh-CN" smtClean="0"/>
              <a:t>-20</a:t>
            </a:r>
            <a:r>
              <a:rPr lang="zh-CN" altLang="en-US" smtClean="0"/>
              <a:t>万这样的性价比车型，也就是说这些车型在性价比上不能达到消费者的预期，新能源车未来的渗透率要往上走的话，主要看车企能不能把成本降下来，也就是做到一个全面的降本增效。这也离不开</a:t>
            </a:r>
            <a:r>
              <a:rPr lang="en-US" altLang="zh-CN" smtClean="0"/>
              <a:t>IGBT</a:t>
            </a:r>
            <a:r>
              <a:rPr lang="zh-CN" altLang="en-US" smtClean="0"/>
              <a:t>芯片的国产化，降低产品价格，这对国内的</a:t>
            </a:r>
            <a:r>
              <a:rPr lang="en-US" altLang="zh-CN" smtClean="0"/>
              <a:t>IGBT</a:t>
            </a:r>
            <a:r>
              <a:rPr lang="zh-CN" altLang="en-US" smtClean="0"/>
              <a:t>企业也是一个大的利好。</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884599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67740" rtl="0" eaLnBrk="1" fontAlgn="auto" latinLnBrk="0" hangingPunct="1">
              <a:lnSpc>
                <a:spcPct val="100000"/>
              </a:lnSpc>
              <a:spcBef>
                <a:spcPts val="0"/>
              </a:spcBef>
              <a:spcAft>
                <a:spcPts val="0"/>
              </a:spcAft>
              <a:buClrTx/>
              <a:buSzTx/>
              <a:buFontTx/>
              <a:buNone/>
              <a:tabLst/>
              <a:defRPr/>
            </a:pPr>
            <a:r>
              <a:rPr lang="en-US" altLang="zh-CN" smtClean="0"/>
              <a:t>IGBT</a:t>
            </a:r>
            <a:r>
              <a:rPr lang="zh-CN" altLang="en-US" smtClean="0"/>
              <a:t>是一种功率半导体，从功能上看</a:t>
            </a:r>
            <a:r>
              <a:rPr lang="en-US" altLang="zh-CN" smtClean="0"/>
              <a:t>IGBT</a:t>
            </a:r>
            <a:r>
              <a:rPr lang="zh-CN" altLang="en-US" smtClean="0"/>
              <a:t>是一种</a:t>
            </a:r>
            <a:r>
              <a:rPr lang="zh-CN" altLang="en-US" b="0" smtClean="0"/>
              <a:t>能够承受</a:t>
            </a:r>
            <a:r>
              <a:rPr lang="zh-CN" altLang="en-US" sz="1400" b="0" smtClean="0">
                <a:solidFill>
                  <a:srgbClr val="E10000"/>
                </a:solidFill>
                <a:latin typeface="微软雅黑" panose="020B0503020204020204" pitchFamily="34" charset="-122"/>
                <a:ea typeface="微软雅黑" panose="020B0503020204020204" pitchFamily="34" charset="-122"/>
              </a:rPr>
              <a:t>高频、高压、大电流的开关器件。芯片上，目前一共有</a:t>
            </a:r>
            <a:r>
              <a:rPr lang="en-US" altLang="zh-CN" sz="1400" b="0" smtClean="0">
                <a:solidFill>
                  <a:srgbClr val="E10000"/>
                </a:solidFill>
                <a:latin typeface="微软雅黑" panose="020B0503020204020204" pitchFamily="34" charset="-122"/>
                <a:ea typeface="微软雅黑" panose="020B0503020204020204" pitchFamily="34" charset="-122"/>
              </a:rPr>
              <a:t>7</a:t>
            </a:r>
            <a:r>
              <a:rPr lang="zh-CN" altLang="en-US" sz="1400" b="0" smtClean="0">
                <a:solidFill>
                  <a:srgbClr val="E10000"/>
                </a:solidFill>
                <a:latin typeface="微软雅黑" panose="020B0503020204020204" pitchFamily="34" charset="-122"/>
                <a:ea typeface="微软雅黑" panose="020B0503020204020204" pitchFamily="34" charset="-122"/>
              </a:rPr>
              <a:t>代产品，主要销售的是第四代和第七代，分别诞生于</a:t>
            </a:r>
            <a:r>
              <a:rPr lang="en-US" altLang="zh-CN" sz="1400" b="0" smtClean="0">
                <a:solidFill>
                  <a:srgbClr val="E10000"/>
                </a:solidFill>
                <a:latin typeface="微软雅黑" panose="020B0503020204020204" pitchFamily="34" charset="-122"/>
                <a:ea typeface="微软雅黑" panose="020B0503020204020204" pitchFamily="34" charset="-122"/>
              </a:rPr>
              <a:t>08</a:t>
            </a:r>
            <a:r>
              <a:rPr lang="zh-CN" altLang="en-US" sz="1400" b="0" smtClean="0">
                <a:solidFill>
                  <a:srgbClr val="E10000"/>
                </a:solidFill>
                <a:latin typeface="微软雅黑" panose="020B0503020204020204" pitchFamily="34" charset="-122"/>
                <a:ea typeface="微软雅黑" panose="020B0503020204020204" pitchFamily="34" charset="-122"/>
              </a:rPr>
              <a:t>年和</a:t>
            </a:r>
            <a:r>
              <a:rPr lang="en-US" altLang="zh-CN" sz="1400" b="0" smtClean="0">
                <a:solidFill>
                  <a:srgbClr val="E10000"/>
                </a:solidFill>
                <a:latin typeface="微软雅黑" panose="020B0503020204020204" pitchFamily="34" charset="-122"/>
                <a:ea typeface="微软雅黑" panose="020B0503020204020204" pitchFamily="34" charset="-122"/>
              </a:rPr>
              <a:t>18</a:t>
            </a:r>
            <a:r>
              <a:rPr lang="zh-CN" altLang="en-US" sz="1400" b="0" smtClean="0">
                <a:solidFill>
                  <a:srgbClr val="E10000"/>
                </a:solidFill>
                <a:latin typeface="微软雅黑" panose="020B0503020204020204" pitchFamily="34" charset="-122"/>
                <a:ea typeface="微软雅黑" panose="020B0503020204020204" pitchFamily="34" charset="-122"/>
              </a:rPr>
              <a:t>年，在整个半导体领域技术迭代是比较慢的，这主要是因为它的性能受限于材料，制造技术迭代对其提升不大，因此技术壁垒也相对较低。</a:t>
            </a:r>
          </a:p>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743753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在结构上，</a:t>
            </a:r>
            <a:r>
              <a:rPr lang="en-US" altLang="zh-CN" smtClean="0"/>
              <a:t>IGBT</a:t>
            </a:r>
            <a:r>
              <a:rPr lang="zh-CN" altLang="en-US" smtClean="0"/>
              <a:t>是综合了两种半导体基本单元的优势，</a:t>
            </a:r>
            <a:r>
              <a:rPr lang="en-US" altLang="zh-CN" smtClean="0"/>
              <a:t>MOSFET</a:t>
            </a:r>
            <a:r>
              <a:rPr lang="zh-CN" altLang="en-US" smtClean="0"/>
              <a:t>的开关驱动功率很小，比较节能，但是不能承受比较大的功率，而</a:t>
            </a:r>
            <a:r>
              <a:rPr lang="en-US" altLang="zh-CN" smtClean="0"/>
              <a:t>BJT</a:t>
            </a:r>
            <a:r>
              <a:rPr lang="zh-CN" altLang="en-US" smtClean="0"/>
              <a:t>则恰恰相反。</a:t>
            </a:r>
            <a:r>
              <a:rPr lang="en-US" altLang="zh-CN" smtClean="0"/>
              <a:t>IGBT</a:t>
            </a:r>
            <a:r>
              <a:rPr lang="zh-CN" altLang="en-US" smtClean="0"/>
              <a:t>通过电路的组合，综合了二者的优势，使得其驱动功率比较小的同时，又能够承受高压、大电流。在应用上，</a:t>
            </a:r>
            <a:r>
              <a:rPr lang="en-US" altLang="zh-CN" smtClean="0"/>
              <a:t>IGBT</a:t>
            </a:r>
            <a:r>
              <a:rPr lang="zh-CN" altLang="en-US" smtClean="0"/>
              <a:t>一般应用在制造直流变交流的逆变器、交流变直流的整流器以及</a:t>
            </a:r>
            <a:r>
              <a:rPr lang="en-US" altLang="zh-CN" smtClean="0"/>
              <a:t>DC/DC</a:t>
            </a:r>
            <a:r>
              <a:rPr lang="zh-CN" altLang="en-US" smtClean="0"/>
              <a:t>转换器等电力系统中的必要设备。</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38385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这些器件的应用领域侍奉广泛且深入，低压的有汽车点火器、空调等等，高压的用在电网、高铁等，总的市场规模大概</a:t>
            </a:r>
            <a:r>
              <a:rPr lang="en-US" altLang="zh-CN" smtClean="0"/>
              <a:t>60</a:t>
            </a:r>
            <a:r>
              <a:rPr lang="zh-CN" altLang="en-US" smtClean="0"/>
              <a:t>亿美元，中国市场大概占</a:t>
            </a:r>
            <a:r>
              <a:rPr lang="en-US" altLang="zh-CN" smtClean="0"/>
              <a:t>160</a:t>
            </a:r>
            <a:r>
              <a:rPr lang="zh-CN" altLang="en-US" smtClean="0"/>
              <a:t>亿人民币。</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3024713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Wingdings" panose="05000000000000000000" pitchFamily="2" charset="2"/>
              <a:buNone/>
            </a:pPr>
            <a:r>
              <a:rPr lang="en-US" altLang="zh-CN" smtClean="0"/>
              <a:t>IGBT</a:t>
            </a:r>
            <a:r>
              <a:rPr lang="zh-CN" altLang="en-US" smtClean="0"/>
              <a:t>一共有三种销售模式，最基础的是单管和芯片，最普遍的是芯片封装之后的模组销售，另外就是集成了保护电路、</a:t>
            </a:r>
            <a:r>
              <a:rPr lang="en-US" altLang="zh-CN" smtClean="0"/>
              <a:t>IC</a:t>
            </a:r>
            <a:r>
              <a:rPr lang="zh-CN" altLang="en-US" smtClean="0"/>
              <a:t>控制电路等功能的智能功率模块。三种模式下，国内企业的市占率均不足</a:t>
            </a:r>
            <a:r>
              <a:rPr lang="en-US" altLang="zh-CN" smtClean="0"/>
              <a:t>3%</a:t>
            </a:r>
            <a:r>
              <a:rPr lang="zh-CN" altLang="en-US" smtClean="0"/>
              <a:t>，预计国产化率也低于</a:t>
            </a:r>
            <a:r>
              <a:rPr lang="en-US" altLang="zh-CN" smtClean="0"/>
              <a:t>10%</a:t>
            </a:r>
            <a:r>
              <a:rPr lang="zh-CN" altLang="en-US" smtClean="0"/>
              <a:t>。但是，</a:t>
            </a:r>
            <a:r>
              <a:rPr lang="zh-CN" altLang="en-US" sz="1200" b="1" smtClean="0">
                <a:latin typeface="微软雅黑" panose="020B0503020204020204" pitchFamily="34" charset="-122"/>
                <a:ea typeface="微软雅黑" panose="020B0503020204020204" pitchFamily="34" charset="-122"/>
              </a:rPr>
              <a:t>今年以来“缺芯”所导致的价格上涨、交期延长和工厂停产使得国内企业更多地切换国产供应链，此时国内的</a:t>
            </a:r>
            <a:r>
              <a:rPr lang="en-US" altLang="zh-CN" sz="1200" b="1" smtClean="0">
                <a:latin typeface="微软雅黑" panose="020B0503020204020204" pitchFamily="34" charset="-122"/>
                <a:ea typeface="微软雅黑" panose="020B0503020204020204" pitchFamily="34" charset="-122"/>
              </a:rPr>
              <a:t>IGBT</a:t>
            </a:r>
            <a:r>
              <a:rPr lang="zh-CN" altLang="en-US" sz="1200" b="1" smtClean="0">
                <a:latin typeface="微软雅黑" panose="020B0503020204020204" pitchFamily="34" charset="-122"/>
                <a:ea typeface="微软雅黑" panose="020B0503020204020204" pitchFamily="34" charset="-122"/>
              </a:rPr>
              <a:t>公司也得到了抢占市场的历史性机遇。</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1364833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67740" rtl="0" eaLnBrk="1" fontAlgn="auto" latinLnBrk="0" hangingPunct="1">
              <a:lnSpc>
                <a:spcPct val="100000"/>
              </a:lnSpc>
              <a:spcBef>
                <a:spcPts val="0"/>
              </a:spcBef>
              <a:spcAft>
                <a:spcPts val="0"/>
              </a:spcAft>
              <a:buClrTx/>
              <a:buSzTx/>
              <a:buFontTx/>
              <a:buNone/>
              <a:tabLst/>
              <a:defRPr/>
            </a:pPr>
            <a:r>
              <a:rPr lang="en-US" altLang="zh-CN" smtClean="0"/>
              <a:t>IGBT</a:t>
            </a:r>
            <a:r>
              <a:rPr lang="zh-CN" altLang="en-US" smtClean="0"/>
              <a:t>行业未来的增量主要看两个，一个是新能源车。</a:t>
            </a:r>
            <a:r>
              <a:rPr lang="zh-CN" altLang="en-US" sz="1200" smtClean="0">
                <a:latin typeface="微软雅黑" panose="020B0503020204020204" pitchFamily="34" charset="-122"/>
                <a:ea typeface="微软雅黑" panose="020B0503020204020204" pitchFamily="34" charset="-122"/>
              </a:rPr>
              <a:t>相比传统燃油车中，仅有少量</a:t>
            </a:r>
            <a:r>
              <a:rPr lang="en-US" altLang="zh-CN" sz="1200" smtClean="0">
                <a:latin typeface="微软雅黑" panose="020B0503020204020204" pitchFamily="34" charset="-122"/>
                <a:ea typeface="微软雅黑" panose="020B0503020204020204" pitchFamily="34" charset="-122"/>
              </a:rPr>
              <a:t>IGBT</a:t>
            </a:r>
            <a:r>
              <a:rPr lang="zh-CN" altLang="en-US" sz="1200" smtClean="0">
                <a:latin typeface="微软雅黑" panose="020B0503020204020204" pitchFamily="34" charset="-122"/>
                <a:ea typeface="微软雅黑" panose="020B0503020204020204" pitchFamily="34" charset="-122"/>
              </a:rPr>
              <a:t>位于发动机点火器中，价值量可能在几十到一百多不等，但电动汽车多了电池、电机、电控三大核心器件以及电空调驱动、车载充电器等电力电子器件，所需要的功率级别更高。其中，用于电驱的</a:t>
            </a:r>
            <a:r>
              <a:rPr lang="en-US" altLang="zh-CN" sz="1200" smtClean="0">
                <a:latin typeface="微软雅黑" panose="020B0503020204020204" pitchFamily="34" charset="-122"/>
                <a:ea typeface="微软雅黑" panose="020B0503020204020204" pitchFamily="34" charset="-122"/>
              </a:rPr>
              <a:t>IGBT</a:t>
            </a:r>
            <a:r>
              <a:rPr lang="zh-CN" altLang="en-US" sz="1200" smtClean="0">
                <a:latin typeface="微软雅黑" panose="020B0503020204020204" pitchFamily="34" charset="-122"/>
                <a:ea typeface="微软雅黑" panose="020B0503020204020204" pitchFamily="34" charset="-122"/>
              </a:rPr>
              <a:t>决定电动车最大输出功率和扭矩等核心指标，是影响电动汽车性能的关键设备，单车用量为</a:t>
            </a:r>
            <a:r>
              <a:rPr lang="en-US" altLang="zh-CN" sz="1200" smtClean="0">
                <a:latin typeface="微软雅黑" panose="020B0503020204020204" pitchFamily="34" charset="-122"/>
                <a:ea typeface="微软雅黑" panose="020B0503020204020204" pitchFamily="34" charset="-122"/>
              </a:rPr>
              <a:t>2-4</a:t>
            </a:r>
            <a:r>
              <a:rPr lang="zh-CN" altLang="en-US" sz="1200" smtClean="0">
                <a:latin typeface="微软雅黑" panose="020B0503020204020204" pitchFamily="34" charset="-122"/>
                <a:ea typeface="微软雅黑" panose="020B0503020204020204" pitchFamily="34" charset="-122"/>
              </a:rPr>
              <a:t>个，价值量在</a:t>
            </a:r>
            <a:r>
              <a:rPr lang="en-US" altLang="zh-CN" sz="1200" smtClean="0">
                <a:latin typeface="微软雅黑" panose="020B0503020204020204" pitchFamily="34" charset="-122"/>
                <a:ea typeface="微软雅黑" panose="020B0503020204020204" pitchFamily="34" charset="-122"/>
              </a:rPr>
              <a:t>500-6000</a:t>
            </a:r>
            <a:r>
              <a:rPr lang="zh-CN" altLang="en-US" sz="1200" smtClean="0">
                <a:latin typeface="微软雅黑" panose="020B0503020204020204" pitchFamily="34" charset="-122"/>
                <a:ea typeface="微软雅黑" panose="020B0503020204020204" pitchFamily="34" charset="-122"/>
              </a:rPr>
              <a:t>元左右。所以说，一辆新能源车相比传统车至少有</a:t>
            </a:r>
            <a:r>
              <a:rPr lang="en-US" altLang="zh-CN" sz="1200" smtClean="0">
                <a:latin typeface="微软雅黑" panose="020B0503020204020204" pitchFamily="34" charset="-122"/>
                <a:ea typeface="微软雅黑" panose="020B0503020204020204" pitchFamily="34" charset="-122"/>
              </a:rPr>
              <a:t>10-50</a:t>
            </a:r>
            <a:r>
              <a:rPr lang="zh-CN" altLang="en-US" sz="1200" smtClean="0">
                <a:latin typeface="微软雅黑" panose="020B0503020204020204" pitchFamily="34" charset="-122"/>
                <a:ea typeface="微软雅黑" panose="020B0503020204020204" pitchFamily="34" charset="-122"/>
              </a:rPr>
              <a:t>倍的一个增量。</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2758469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这一块我们根据不同的价格和价值量做了一个市场规模的预测。由于</a:t>
            </a:r>
            <a:r>
              <a:rPr lang="en-US" altLang="zh-CN" smtClean="0"/>
              <a:t>IGBT</a:t>
            </a:r>
            <a:r>
              <a:rPr lang="zh-CN" altLang="en-US" smtClean="0"/>
              <a:t>芯片很大程度上也影响新能源车的性能，所以高端车上的</a:t>
            </a:r>
            <a:r>
              <a:rPr lang="en-US" altLang="zh-CN" smtClean="0"/>
              <a:t>IGBT</a:t>
            </a:r>
            <a:r>
              <a:rPr lang="zh-CN" altLang="en-US" smtClean="0"/>
              <a:t>肯定用量更贵。如果</a:t>
            </a:r>
            <a:r>
              <a:rPr lang="en-US" altLang="zh-CN" smtClean="0"/>
              <a:t>2025</a:t>
            </a:r>
            <a:r>
              <a:rPr lang="zh-CN" altLang="en-US" smtClean="0"/>
              <a:t>年国内新能源车销量达到</a:t>
            </a:r>
            <a:r>
              <a:rPr lang="en-US" altLang="zh-CN" smtClean="0"/>
              <a:t>600</a:t>
            </a:r>
            <a:r>
              <a:rPr lang="zh-CN" altLang="en-US" smtClean="0"/>
              <a:t>万辆，我们预计将给</a:t>
            </a:r>
            <a:r>
              <a:rPr lang="en-US" altLang="zh-CN" smtClean="0"/>
              <a:t>IGBT</a:t>
            </a:r>
            <a:r>
              <a:rPr lang="zh-CN" altLang="en-US" smtClean="0"/>
              <a:t>市场带来</a:t>
            </a:r>
            <a:r>
              <a:rPr lang="en-US" altLang="zh-CN" smtClean="0"/>
              <a:t>300</a:t>
            </a:r>
            <a:r>
              <a:rPr lang="zh-CN" altLang="en-US" smtClean="0"/>
              <a:t>亿人民币左右的增量，</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2560450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另一个是碳中和驱使下，发电这块也会用到很多</a:t>
            </a:r>
            <a:r>
              <a:rPr lang="en-US" altLang="zh-CN" smtClean="0"/>
              <a:t>IGBT</a:t>
            </a:r>
            <a:r>
              <a:rPr lang="zh-CN" altLang="en-US" smtClean="0"/>
              <a:t>。因为火电、水电这种发电是非常可控的，但是光伏、风电这种，发的电在频率、电压、电流上都不是可控的，这时候就需要用到大量的</a:t>
            </a:r>
            <a:r>
              <a:rPr lang="en-US" altLang="zh-CN" smtClean="0"/>
              <a:t>IGBT</a:t>
            </a:r>
            <a:r>
              <a:rPr lang="zh-CN" altLang="en-US" smtClean="0"/>
              <a:t>来做一个调节，比如光伏需要直流变交流，风电需要交</a:t>
            </a:r>
            <a:r>
              <a:rPr lang="en-US" altLang="zh-CN" smtClean="0"/>
              <a:t>-</a:t>
            </a:r>
            <a:r>
              <a:rPr lang="zh-CN" altLang="en-US" smtClean="0"/>
              <a:t>直</a:t>
            </a:r>
            <a:r>
              <a:rPr lang="en-US" altLang="zh-CN" smtClean="0"/>
              <a:t>-</a:t>
            </a:r>
            <a:r>
              <a:rPr lang="zh-CN" altLang="en-US" smtClean="0"/>
              <a:t>交双重转换，同时还有储能电站这块的一个配套建设，所以增量也会比较大。</a:t>
            </a:r>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534036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67740" rtl="0" eaLnBrk="1" fontAlgn="auto" latinLnBrk="0" hangingPunct="1">
              <a:lnSpc>
                <a:spcPct val="100000"/>
              </a:lnSpc>
              <a:spcBef>
                <a:spcPts val="0"/>
              </a:spcBef>
              <a:spcAft>
                <a:spcPts val="0"/>
              </a:spcAft>
              <a:buClrTx/>
              <a:buSzTx/>
              <a:buFontTx/>
              <a:buNone/>
              <a:tabLst/>
              <a:defRPr/>
            </a:pPr>
            <a:r>
              <a:rPr lang="zh-CN" altLang="en-US" smtClean="0"/>
              <a:t>这样的增量情况下，供给端也会发生实打实的变化。首先是海外龙头企业的竞争力本身就有一个下滑，这是今年以来的一个大趋势。我们以英飞凌为例，</a:t>
            </a:r>
            <a:r>
              <a:rPr lang="zh-CN" altLang="en-US" sz="1200" smtClean="0">
                <a:latin typeface="微软雅黑" panose="020B0503020204020204" pitchFamily="34" charset="-122"/>
                <a:ea typeface="微软雅黑" panose="020B0503020204020204" pitchFamily="34" charset="-122"/>
              </a:rPr>
              <a:t>英飞凌是全球功率半导体龙头企业，供应链十分冗长。对于相对高端的上游芯片制造环节，英飞凌将其部署在欧洲及美国等发达地区，而相对低端的模组封装环节则更加倾向于泰国、菲律宾、马来西亚等地，在华仅有两座模组封装工厂，与此同时，英飞凌在华营收却攀升至</a:t>
            </a:r>
            <a:r>
              <a:rPr lang="en-US" altLang="zh-CN" sz="1200" smtClean="0">
                <a:latin typeface="微软雅黑" panose="020B0503020204020204" pitchFamily="34" charset="-122"/>
                <a:ea typeface="微软雅黑" panose="020B0503020204020204" pitchFamily="34" charset="-122"/>
              </a:rPr>
              <a:t>37%</a:t>
            </a:r>
            <a:r>
              <a:rPr lang="zh-CN" altLang="en-US" sz="1200" smtClean="0">
                <a:latin typeface="微软雅黑" panose="020B0503020204020204" pitchFamily="34" charset="-122"/>
                <a:ea typeface="微软雅黑" panose="020B0503020204020204" pitchFamily="34" charset="-122"/>
              </a:rPr>
              <a:t>。疫情之下，全球货运、客运均受影响，全球供应链受阻已是事实；而英飞凌的供给与市场在地域上进一步背向而驰，加重了国内下游行业“缺芯”局面，国内相关产品的交期已经推到</a:t>
            </a:r>
            <a:r>
              <a:rPr lang="en-US" altLang="zh-CN" sz="1200" smtClean="0">
                <a:latin typeface="微软雅黑" panose="020B0503020204020204" pitchFamily="34" charset="-122"/>
                <a:ea typeface="微软雅黑" panose="020B0503020204020204" pitchFamily="34" charset="-122"/>
              </a:rPr>
              <a:t>1</a:t>
            </a:r>
            <a:r>
              <a:rPr lang="zh-CN" altLang="en-US" sz="1200" smtClean="0">
                <a:latin typeface="微软雅黑" panose="020B0503020204020204" pitchFamily="34" charset="-122"/>
                <a:ea typeface="微软雅黑" panose="020B0503020204020204" pitchFamily="34" charset="-122"/>
              </a:rPr>
              <a:t>年了，这对下游公司的影响非常大，长此以往，其在华份额未来几年或将加速向下，国产替代将迎来历史性机遇。</a:t>
            </a:r>
          </a:p>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1226444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095" y="4800600"/>
            <a:ext cx="7313295"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095" y="612776"/>
            <a:ext cx="7313295"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165" indent="0">
              <a:buNone/>
              <a:defRPr sz="2000"/>
            </a:lvl5pPr>
            <a:lvl6pPr marL="2286000" indent="0">
              <a:buNone/>
              <a:defRPr sz="2000"/>
            </a:lvl6pPr>
            <a:lvl7pPr marL="2743200" indent="0">
              <a:buNone/>
              <a:defRPr sz="2000"/>
            </a:lvl7pPr>
            <a:lvl8pPr marL="3199765"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095" y="5367338"/>
            <a:ext cx="7313295"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165" indent="0">
              <a:buNone/>
              <a:defRPr sz="900"/>
            </a:lvl5pPr>
            <a:lvl6pPr marL="2286000" indent="0">
              <a:buNone/>
              <a:defRPr sz="900"/>
            </a:lvl6pPr>
            <a:lvl7pPr marL="2743200" indent="0">
              <a:buNone/>
              <a:defRPr sz="900"/>
            </a:lvl7pPr>
            <a:lvl8pPr marL="3199765"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441" y="274639"/>
            <a:ext cx="10969943"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441" y="1600200"/>
            <a:ext cx="10969943"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6898" y="274639"/>
            <a:ext cx="2742486"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441" y="274639"/>
            <a:ext cx="802431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12588" y="1066800"/>
            <a:ext cx="10969943" cy="53340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3603" y="1122363"/>
            <a:ext cx="9141619"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3603" y="3602038"/>
            <a:ext cx="9141619" cy="1655762"/>
          </a:xfrm>
        </p:spPr>
        <p:txBody>
          <a:bodyPr/>
          <a:lstStyle>
            <a:lvl1pPr marL="0" indent="0" algn="ctr">
              <a:buNone/>
              <a:defRPr sz="2400"/>
            </a:lvl1pPr>
            <a:lvl2pPr marL="457200" indent="0" algn="ctr">
              <a:buNone/>
              <a:defRPr sz="2000"/>
            </a:lvl2pPr>
            <a:lvl3pPr marL="914400" indent="0" algn="ctr">
              <a:buNone/>
              <a:defRPr sz="1800"/>
            </a:lvl3pPr>
            <a:lvl4pPr marL="1370965" indent="0" algn="ctr">
              <a:buNone/>
              <a:defRPr sz="1600"/>
            </a:lvl4pPr>
            <a:lvl5pPr marL="1828165" indent="0" algn="ctr">
              <a:buNone/>
              <a:defRPr sz="1600"/>
            </a:lvl5pPr>
            <a:lvl6pPr marL="2285365" indent="0" algn="ctr">
              <a:buNone/>
              <a:defRPr sz="1600"/>
            </a:lvl6pPr>
            <a:lvl7pPr marL="2742565" indent="0" algn="ctr">
              <a:buNone/>
              <a:defRPr sz="1600"/>
            </a:lvl7pPr>
            <a:lvl8pPr marL="3199130" indent="0" algn="ctr">
              <a:buNone/>
              <a:defRPr sz="1600"/>
            </a:lvl8pPr>
            <a:lvl9pPr marL="365633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633" y="1709739"/>
            <a:ext cx="10512862"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1633" y="4589464"/>
            <a:ext cx="10512862"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0965" indent="0">
              <a:buNone/>
              <a:defRPr sz="1600">
                <a:solidFill>
                  <a:schemeClr val="tx1">
                    <a:tint val="75000"/>
                  </a:schemeClr>
                </a:solidFill>
              </a:defRPr>
            </a:lvl4pPr>
            <a:lvl5pPr marL="1828165" indent="0">
              <a:buNone/>
              <a:defRPr sz="1600">
                <a:solidFill>
                  <a:schemeClr val="tx1">
                    <a:tint val="75000"/>
                  </a:schemeClr>
                </a:solidFill>
              </a:defRPr>
            </a:lvl5pPr>
            <a:lvl6pPr marL="2285365" indent="0">
              <a:buNone/>
              <a:defRPr sz="1600">
                <a:solidFill>
                  <a:schemeClr val="tx1">
                    <a:tint val="75000"/>
                  </a:schemeClr>
                </a:solidFill>
              </a:defRPr>
            </a:lvl6pPr>
            <a:lvl7pPr marL="2742565" indent="0">
              <a:buNone/>
              <a:defRPr sz="1600">
                <a:solidFill>
                  <a:schemeClr val="tx1">
                    <a:tint val="75000"/>
                  </a:schemeClr>
                </a:solidFill>
              </a:defRPr>
            </a:lvl7pPr>
            <a:lvl8pPr marL="3199130" indent="0">
              <a:buNone/>
              <a:defRPr sz="1600">
                <a:solidFill>
                  <a:schemeClr val="tx1">
                    <a:tint val="75000"/>
                  </a:schemeClr>
                </a:solidFill>
              </a:defRPr>
            </a:lvl8pPr>
            <a:lvl9pPr marL="3656330" indent="0">
              <a:buNone/>
              <a:defRPr sz="1600">
                <a:solidFill>
                  <a:schemeClr val="tx1">
                    <a:tint val="75000"/>
                  </a:schemeClr>
                </a:solidFill>
              </a:defRPr>
            </a:lvl9p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7982" y="1825625"/>
            <a:ext cx="5180251" cy="4351338"/>
          </a:xfrm>
        </p:spPr>
        <p:txBody>
          <a:bodyPr/>
          <a:lstStyle/>
          <a:p>
            <a:pPr lvl="0"/>
            <a:r>
              <a:rPr lang="zh-CN" altLang="en-US"/>
              <a:t>编辑母版文本样式
第二级
第三级
第四级
第五级</a:t>
            </a:r>
            <a:endParaRPr lang="en-US" dirty="0"/>
          </a:p>
        </p:txBody>
      </p:sp>
      <p:sp>
        <p:nvSpPr>
          <p:cNvPr id="4" name="Content Placeholder 3"/>
          <p:cNvSpPr>
            <a:spLocks noGrp="1"/>
          </p:cNvSpPr>
          <p:nvPr>
            <p:ph sz="half" idx="2" hasCustomPrompt="1"/>
          </p:nvPr>
        </p:nvSpPr>
        <p:spPr>
          <a:xfrm>
            <a:off x="6170592" y="1825625"/>
            <a:ext cx="5180251" cy="4351338"/>
          </a:xfrm>
        </p:spPr>
        <p:txBody>
          <a:body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569" y="365126"/>
            <a:ext cx="10512862"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9570" y="1681163"/>
            <a:ext cx="5156444" cy="823912"/>
          </a:xfr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130" indent="0">
              <a:buNone/>
              <a:defRPr sz="1600" b="1"/>
            </a:lvl8pPr>
            <a:lvl9pPr marL="3656330" indent="0">
              <a:buNone/>
              <a:defRPr sz="1600" b="1"/>
            </a:lvl9pPr>
          </a:lstStyle>
          <a:p>
            <a:pPr lvl="0"/>
            <a:r>
              <a:rPr lang="zh-CN" altLang="en-US"/>
              <a:t>编辑母版文本样式
第二级
第三级
第四级
第五级</a:t>
            </a:r>
            <a:endParaRPr lang="en-US" dirty="0"/>
          </a:p>
        </p:txBody>
      </p:sp>
      <p:sp>
        <p:nvSpPr>
          <p:cNvPr id="4" name="Content Placeholder 3"/>
          <p:cNvSpPr>
            <a:spLocks noGrp="1"/>
          </p:cNvSpPr>
          <p:nvPr>
            <p:ph sz="half" idx="2" hasCustomPrompt="1"/>
          </p:nvPr>
        </p:nvSpPr>
        <p:spPr>
          <a:xfrm>
            <a:off x="839570" y="2505075"/>
            <a:ext cx="5156444" cy="3684588"/>
          </a:xfrm>
        </p:spPr>
        <p:txBody>
          <a:bodyPr/>
          <a:lstStyle/>
          <a:p>
            <a:pPr lvl="0"/>
            <a:r>
              <a:rPr lang="zh-CN" altLang="en-US"/>
              <a:t>编辑母版文本样式
第二级
第三级
第四级
第五级</a:t>
            </a:r>
            <a:endParaRPr lang="en-US" dirty="0"/>
          </a:p>
        </p:txBody>
      </p:sp>
      <p:sp>
        <p:nvSpPr>
          <p:cNvPr id="5" name="Text Placeholder 4"/>
          <p:cNvSpPr>
            <a:spLocks noGrp="1"/>
          </p:cNvSpPr>
          <p:nvPr>
            <p:ph type="body" sz="quarter" idx="3" hasCustomPrompt="1"/>
          </p:nvPr>
        </p:nvSpPr>
        <p:spPr>
          <a:xfrm>
            <a:off x="6170593" y="1681163"/>
            <a:ext cx="5181838" cy="823912"/>
          </a:xfr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130" indent="0">
              <a:buNone/>
              <a:defRPr sz="1600" b="1"/>
            </a:lvl8pPr>
            <a:lvl9pPr marL="3656330" indent="0">
              <a:buNone/>
              <a:defRPr sz="1600" b="1"/>
            </a:lvl9pPr>
          </a:lstStyle>
          <a:p>
            <a:pPr lvl="0"/>
            <a:r>
              <a:rPr lang="zh-CN" altLang="en-US"/>
              <a:t>编辑母版文本样式
第二级
第三级
第四级
第五级</a:t>
            </a:r>
            <a:endParaRPr lang="en-US" dirty="0"/>
          </a:p>
        </p:txBody>
      </p:sp>
      <p:sp>
        <p:nvSpPr>
          <p:cNvPr id="6" name="Content Placeholder 5"/>
          <p:cNvSpPr>
            <a:spLocks noGrp="1"/>
          </p:cNvSpPr>
          <p:nvPr>
            <p:ph sz="quarter" idx="4" hasCustomPrompt="1"/>
          </p:nvPr>
        </p:nvSpPr>
        <p:spPr>
          <a:xfrm>
            <a:off x="6170593" y="2505075"/>
            <a:ext cx="5181838" cy="3684588"/>
          </a:xfrm>
        </p:spPr>
        <p:txBody>
          <a:bodyPr/>
          <a:lstStyle/>
          <a:p>
            <a:pPr lvl="0"/>
            <a:r>
              <a:rPr lang="zh-CN" altLang="en-US"/>
              <a:t>编辑母版文本样式
第二级
第三级
第四级
第五级</a:t>
            </a:r>
            <a:endParaRPr lang="en-US" dirty="0"/>
          </a:p>
        </p:txBody>
      </p:sp>
      <p:sp>
        <p:nvSpPr>
          <p:cNvPr id="7" name="Date Placeholder 6"/>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Freeform 3"/>
          <p:cNvSpPr/>
          <p:nvPr userDrawn="1"/>
        </p:nvSpPr>
        <p:spPr bwMode="ltGray">
          <a:xfrm>
            <a:off x="0" y="3657600"/>
            <a:ext cx="12188825" cy="2179638"/>
          </a:xfrm>
          <a:custGeom>
            <a:avLst/>
            <a:gdLst/>
            <a:ahLst/>
            <a:cxnLst>
              <a:cxn ang="0">
                <a:pos x="0" y="967"/>
              </a:cxn>
              <a:cxn ang="0">
                <a:pos x="3442" y="974"/>
              </a:cxn>
              <a:cxn ang="0">
                <a:pos x="5767" y="0"/>
              </a:cxn>
              <a:cxn ang="0">
                <a:pos x="5739" y="1373"/>
              </a:cxn>
              <a:cxn ang="0">
                <a:pos x="0" y="1373"/>
              </a:cxn>
              <a:cxn ang="0">
                <a:pos x="0" y="967"/>
              </a:cxn>
            </a:cxnLst>
            <a:rect l="0" t="0" r="r" b="b"/>
            <a:pathLst>
              <a:path w="5767" h="1373">
                <a:moveTo>
                  <a:pt x="0" y="967"/>
                </a:moveTo>
                <a:cubicBezTo>
                  <a:pt x="1479" y="1166"/>
                  <a:pt x="2326" y="1159"/>
                  <a:pt x="3442" y="974"/>
                </a:cubicBezTo>
                <a:cubicBezTo>
                  <a:pt x="4558" y="789"/>
                  <a:pt x="5469" y="174"/>
                  <a:pt x="5767" y="0"/>
                </a:cubicBezTo>
                <a:lnTo>
                  <a:pt x="5739" y="1373"/>
                </a:lnTo>
                <a:lnTo>
                  <a:pt x="0" y="1373"/>
                </a:lnTo>
                <a:lnTo>
                  <a:pt x="0" y="967"/>
                </a:lnTo>
                <a:close/>
              </a:path>
            </a:pathLst>
          </a:custGeom>
          <a:gradFill rotWithShape="1">
            <a:gsLst>
              <a:gs pos="0">
                <a:schemeClr val="bg2"/>
              </a:gs>
              <a:gs pos="100000">
                <a:schemeClr val="bg2">
                  <a:gamma/>
                  <a:tint val="0"/>
                  <a:invGamma/>
                </a:schemeClr>
              </a:gs>
            </a:gsLst>
            <a:lin ang="0" scaled="1"/>
          </a:gradFill>
          <a:ln w="9525">
            <a:noFill/>
            <a:round/>
          </a:ln>
          <a:effectLst/>
        </p:spPr>
        <p:txBody>
          <a:bodyPr/>
          <a:lstStyle/>
          <a:p>
            <a:pPr eaLnBrk="1" hangingPunct="1">
              <a:defRPr/>
            </a:pPr>
            <a:endParaRPr lang="zh-CN" altLang="en-US" sz="1800">
              <a:latin typeface="Arial" panose="020B0604020202020204" pitchFamily="34" charset="0"/>
            </a:endParaRPr>
          </a:p>
        </p:txBody>
      </p:sp>
      <p:pic>
        <p:nvPicPr>
          <p:cNvPr id="3" name="图片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1838" y="987426"/>
            <a:ext cx="617059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
第二级
第三级
第四级
第五级</a:t>
            </a:r>
            <a:endParaRPr lang="en-US" dirty="0"/>
          </a:p>
        </p:txBody>
      </p:sp>
      <p:sp>
        <p:nvSpPr>
          <p:cNvPr id="4" name="Text Placeholder 3"/>
          <p:cNvSpPr>
            <a:spLocks noGrp="1"/>
          </p:cNvSpPr>
          <p:nvPr>
            <p:ph type="body" sz="half" idx="2" hasCustomPrompt="1"/>
          </p:nvPr>
        </p:nvSpPr>
        <p:spPr>
          <a:xfrm>
            <a:off x="839570" y="2057400"/>
            <a:ext cx="3931213" cy="3811588"/>
          </a:xfrm>
        </p:spPr>
        <p:txBody>
          <a:bodyPr/>
          <a:lstStyle>
            <a:lvl1pPr marL="0" indent="0">
              <a:buNone/>
              <a:defRPr sz="16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1838" y="987426"/>
            <a:ext cx="6170593" cy="4873625"/>
          </a:xfrm>
        </p:spPr>
        <p:txBody>
          <a:bodyPr anchor="t"/>
          <a:lstStyle>
            <a:lvl1pPr marL="0" indent="0">
              <a:buNone/>
              <a:defRPr sz="3200"/>
            </a:lvl1pPr>
            <a:lvl2pPr marL="457200" indent="0">
              <a:buNone/>
              <a:defRPr sz="2800"/>
            </a:lvl2pPr>
            <a:lvl3pPr marL="914400" indent="0">
              <a:buNone/>
              <a:defRPr sz="2400"/>
            </a:lvl3pPr>
            <a:lvl4pPr marL="1370965" indent="0">
              <a:buNone/>
              <a:defRPr sz="2000"/>
            </a:lvl4pPr>
            <a:lvl5pPr marL="1828165" indent="0">
              <a:buNone/>
              <a:defRPr sz="2000"/>
            </a:lvl5pPr>
            <a:lvl6pPr marL="2285365" indent="0">
              <a:buNone/>
              <a:defRPr sz="2000"/>
            </a:lvl6pPr>
            <a:lvl7pPr marL="2742565" indent="0">
              <a:buNone/>
              <a:defRPr sz="2000"/>
            </a:lvl7pPr>
            <a:lvl8pPr marL="3199130" indent="0">
              <a:buNone/>
              <a:defRPr sz="2000"/>
            </a:lvl8pPr>
            <a:lvl9pPr marL="365633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839570" y="2057400"/>
            <a:ext cx="3931213" cy="3811588"/>
          </a:xfrm>
        </p:spPr>
        <p:txBody>
          <a:bodyPr/>
          <a:lstStyle>
            <a:lvl1pPr marL="0" indent="0">
              <a:buNone/>
              <a:defRPr sz="16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2628" y="365125"/>
            <a:ext cx="262821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7982" y="365125"/>
            <a:ext cx="7732286" cy="5811838"/>
          </a:xfrm>
        </p:spPr>
        <p:txBody>
          <a:bodyPr vert="eaVe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825" cy="6858246"/>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12588" y="1066800"/>
            <a:ext cx="10969943" cy="1143000"/>
          </a:xfrm>
          <a:prstGeom prst="rect">
            <a:avLst/>
          </a:prstGeom>
        </p:spPr>
        <p:txBody>
          <a:bodyPr/>
          <a:lstStyle/>
          <a:p>
            <a:r>
              <a:rPr lang="zh-CN" altLang="en-US" dirty="0"/>
              <a:t>单击此处编辑母版标题样式</a:t>
            </a:r>
          </a:p>
        </p:txBody>
      </p:sp>
      <p:sp>
        <p:nvSpPr>
          <p:cNvPr id="3" name="内容占位符 2"/>
          <p:cNvSpPr>
            <a:spLocks noGrp="1"/>
          </p:cNvSpPr>
          <p:nvPr>
            <p:ph idx="1"/>
          </p:nvPr>
        </p:nvSpPr>
        <p:spPr>
          <a:xfrm>
            <a:off x="812588" y="2438400"/>
            <a:ext cx="10969943" cy="4038600"/>
          </a:xfrm>
          <a:prstGeom prst="rect">
            <a:avLst/>
          </a:prstGeo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834" y="4406901"/>
            <a:ext cx="10360501"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2834" y="2906713"/>
            <a:ext cx="10360501"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165" indent="0">
              <a:buNone/>
              <a:defRPr sz="1400"/>
            </a:lvl5pPr>
            <a:lvl6pPr marL="2286000" indent="0">
              <a:buNone/>
              <a:defRPr sz="1400"/>
            </a:lvl6pPr>
            <a:lvl7pPr marL="2743200" indent="0">
              <a:buNone/>
              <a:defRPr sz="1400"/>
            </a:lvl7pPr>
            <a:lvl8pPr marL="3199765" indent="0">
              <a:buNone/>
              <a:defRPr sz="1400"/>
            </a:lvl8pPr>
            <a:lvl9pPr marL="3657600" indent="0">
              <a:buNone/>
              <a:defRPr sz="1400"/>
            </a:lvl9pPr>
          </a:lstStyle>
          <a:p>
            <a:pPr lvl="0"/>
            <a:r>
              <a:rPr lang="zh-CN" altLang="en-US"/>
              <a:t>单击此处编辑母版文本样式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441" y="274639"/>
            <a:ext cx="10969943" cy="11430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09441" y="1600200"/>
            <a:ext cx="5383398"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5986" y="1600200"/>
            <a:ext cx="5383398"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441" y="274639"/>
            <a:ext cx="10969943"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442" y="1535113"/>
            <a:ext cx="538551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165" indent="0">
              <a:buNone/>
              <a:defRPr sz="1600" b="1"/>
            </a:lvl5pPr>
            <a:lvl6pPr marL="2286000" indent="0">
              <a:buNone/>
              <a:defRPr sz="1600" b="1"/>
            </a:lvl6pPr>
            <a:lvl7pPr marL="2743200" indent="0">
              <a:buNone/>
              <a:defRPr sz="1600" b="1"/>
            </a:lvl7pPr>
            <a:lvl8pPr marL="3199765"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442" y="2174876"/>
            <a:ext cx="538551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1755" y="1535113"/>
            <a:ext cx="5387630"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165" indent="0">
              <a:buNone/>
              <a:defRPr sz="1600" b="1"/>
            </a:lvl5pPr>
            <a:lvl6pPr marL="2286000" indent="0">
              <a:buNone/>
              <a:defRPr sz="1600" b="1"/>
            </a:lvl6pPr>
            <a:lvl7pPr marL="2743200" indent="0">
              <a:buNone/>
              <a:defRPr sz="1600" b="1"/>
            </a:lvl7pPr>
            <a:lvl8pPr marL="3199765"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1755" y="2174876"/>
            <a:ext cx="5387630"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441" y="274639"/>
            <a:ext cx="10969943" cy="1143000"/>
          </a:xfrm>
          <a:prstGeom prst="rect">
            <a:avLst/>
          </a:prstGeom>
        </p:spPr>
        <p:txBody>
          <a:bodyPr/>
          <a:lstStyle/>
          <a:p>
            <a:r>
              <a:rPr lang="zh-CN" altLang="en-US"/>
              <a:t>单击此处编辑母版标题样式</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442" y="273050"/>
            <a:ext cx="4010040"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5492" y="273050"/>
            <a:ext cx="6813892"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442" y="1435100"/>
            <a:ext cx="4010040"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165" indent="0">
              <a:buNone/>
              <a:defRPr sz="900"/>
            </a:lvl5pPr>
            <a:lvl6pPr marL="2286000" indent="0">
              <a:buNone/>
              <a:defRPr sz="900"/>
            </a:lvl6pPr>
            <a:lvl7pPr marL="2743200" indent="0">
              <a:buNone/>
              <a:defRPr sz="900"/>
            </a:lvl7pPr>
            <a:lvl8pPr marL="3199765"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图片 1"/>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1573" y="1"/>
            <a:ext cx="122903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165"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6765"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165" indent="-228600" algn="l" rtl="0" fontAlgn="base">
        <a:spcBef>
          <a:spcPct val="20000"/>
        </a:spcBef>
        <a:spcAft>
          <a:spcPct val="0"/>
        </a:spcAft>
        <a:buChar char="»"/>
        <a:defRPr sz="2000">
          <a:solidFill>
            <a:schemeClr val="tx1"/>
          </a:solidFill>
          <a:latin typeface="+mn-lt"/>
          <a:ea typeface="+mn-ea"/>
        </a:defRPr>
      </a:lvl7pPr>
      <a:lvl8pPr marL="3428365"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图片 1"/>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1"/>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extBox 2"/>
          <p:cNvSpPr txBox="1">
            <a:spLocks noChangeArrowheads="1"/>
          </p:cNvSpPr>
          <p:nvPr userDrawn="1"/>
        </p:nvSpPr>
        <p:spPr bwMode="auto">
          <a:xfrm>
            <a:off x="9649487" y="6248401"/>
            <a:ext cx="1828324" cy="246221"/>
          </a:xfrm>
          <a:prstGeom prst="rect">
            <a:avLst/>
          </a:prstGeom>
          <a:noFill/>
          <a:ln w="9525">
            <a:noFill/>
            <a:miter lim="800000"/>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defRPr/>
            </a:pPr>
            <a:fld id="{B72B9873-C995-4856-9C4D-912F4C5599D1}" type="slidenum">
              <a:rPr lang="zh-CN" altLang="en-US" sz="1000" smtClean="0"/>
              <a:t>‹#›</a:t>
            </a:fld>
            <a:endParaRPr lang="en-US" altLang="zh-CN" sz="1000"/>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hdr="0" ftr="0" dt="0"/>
  <p:txStyles>
    <p:titleStyle>
      <a:lvl1pPr algn="l" rtl="0" eaLnBrk="0" fontAlgn="base" hangingPunct="0">
        <a:lnSpc>
          <a:spcPct val="90000"/>
        </a:lnSpc>
        <a:spcBef>
          <a:spcPct val="0"/>
        </a:spcBef>
        <a:spcAft>
          <a:spcPct val="0"/>
        </a:spcAft>
        <a:defRPr sz="2200" b="1">
          <a:solidFill>
            <a:srgbClr val="324D90"/>
          </a:solidFill>
          <a:latin typeface="+mj-lt"/>
          <a:ea typeface="+mj-ea"/>
          <a:cs typeface="+mj-cs"/>
        </a:defRPr>
      </a:lvl1pPr>
      <a:lvl2pPr algn="l" rtl="0" eaLnBrk="0" fontAlgn="base" hangingPunct="0">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2pPr>
      <a:lvl3pPr algn="l" rtl="0" eaLnBrk="0" fontAlgn="base" hangingPunct="0">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3pPr>
      <a:lvl4pPr algn="l" rtl="0" eaLnBrk="0" fontAlgn="base" hangingPunct="0">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4pPr>
      <a:lvl5pPr algn="l" rtl="0" eaLnBrk="0" fontAlgn="base" hangingPunct="0">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5pPr>
      <a:lvl6pPr marL="457200" algn="l" rtl="0" fontAlgn="base">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6pPr>
      <a:lvl7pPr marL="914400" algn="l" rtl="0" fontAlgn="base">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7pPr>
      <a:lvl8pPr marL="1371600" algn="l" rtl="0" fontAlgn="base">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8pPr>
      <a:lvl9pPr marL="1828165" algn="l" rtl="0" fontAlgn="base">
        <a:lnSpc>
          <a:spcPct val="90000"/>
        </a:lnSpc>
        <a:spcBef>
          <a:spcPct val="0"/>
        </a:spcBef>
        <a:spcAft>
          <a:spcPct val="0"/>
        </a:spcAft>
        <a:defRPr sz="2200" b="1">
          <a:solidFill>
            <a:srgbClr val="324D90"/>
          </a:solidFill>
          <a:latin typeface="Arial" panose="020B0604020202020204" pitchFamily="34" charset="0"/>
          <a:ea typeface="宋体" panose="02010600030101010101" pitchFamily="2" charset="-122"/>
        </a:defRPr>
      </a:lvl9pPr>
    </p:titleStyle>
    <p:bodyStyle>
      <a:lvl1pPr marL="316865" indent="-316865" algn="l" rtl="0" eaLnBrk="0" fontAlgn="base" hangingPunct="0">
        <a:lnSpc>
          <a:spcPct val="90000"/>
        </a:lnSpc>
        <a:spcBef>
          <a:spcPct val="0"/>
        </a:spcBef>
        <a:spcAft>
          <a:spcPct val="40000"/>
        </a:spcAft>
        <a:buClr>
          <a:srgbClr val="0074BE"/>
        </a:buClr>
        <a:buFont typeface="Wingdings" panose="05000000000000000000" pitchFamily="2" charset="2"/>
        <a:buChar char="n"/>
        <a:defRPr sz="1400">
          <a:solidFill>
            <a:srgbClr val="000000"/>
          </a:solidFill>
          <a:latin typeface="+mn-lt"/>
          <a:ea typeface="+mn-ea"/>
          <a:cs typeface="+mn-cs"/>
        </a:defRPr>
      </a:lvl1pPr>
      <a:lvl2pPr marL="728345" indent="-304800" algn="l" rtl="0" eaLnBrk="0" fontAlgn="base" hangingPunct="0">
        <a:lnSpc>
          <a:spcPct val="90000"/>
        </a:lnSpc>
        <a:spcBef>
          <a:spcPct val="0"/>
        </a:spcBef>
        <a:spcAft>
          <a:spcPct val="40000"/>
        </a:spcAft>
        <a:buClr>
          <a:srgbClr val="F7921E"/>
        </a:buClr>
        <a:buSzPct val="85000"/>
        <a:buFont typeface="Wingdings" panose="05000000000000000000" pitchFamily="2" charset="2"/>
        <a:buChar char="l"/>
        <a:defRPr sz="1400">
          <a:solidFill>
            <a:srgbClr val="000000"/>
          </a:solidFill>
          <a:latin typeface="+mn-lt"/>
          <a:ea typeface="+mn-ea"/>
        </a:defRPr>
      </a:lvl2pPr>
      <a:lvl3pPr marL="1073150" indent="-271780" algn="l" rtl="0" eaLnBrk="0" fontAlgn="base" hangingPunct="0">
        <a:lnSpc>
          <a:spcPct val="90000"/>
        </a:lnSpc>
        <a:spcBef>
          <a:spcPct val="0"/>
        </a:spcBef>
        <a:spcAft>
          <a:spcPct val="40000"/>
        </a:spcAft>
        <a:buClr>
          <a:srgbClr val="009A68"/>
        </a:buClr>
        <a:buSzPct val="85000"/>
        <a:buFont typeface="Wingdings" panose="05000000000000000000" pitchFamily="2" charset="2"/>
        <a:buChar char="n"/>
        <a:defRPr sz="1400">
          <a:solidFill>
            <a:srgbClr val="000000"/>
          </a:solidFill>
          <a:latin typeface="+mn-lt"/>
          <a:ea typeface="+mn-ea"/>
        </a:defRPr>
      </a:lvl3pPr>
      <a:lvl4pPr marL="1420495" indent="-287655" algn="l" rtl="0" eaLnBrk="0" fontAlgn="base" hangingPunct="0">
        <a:lnSpc>
          <a:spcPct val="90000"/>
        </a:lnSpc>
        <a:spcBef>
          <a:spcPct val="0"/>
        </a:spcBef>
        <a:spcAft>
          <a:spcPct val="40000"/>
        </a:spcAft>
        <a:buClr>
          <a:srgbClr val="8F3694"/>
        </a:buClr>
        <a:buSzPct val="85000"/>
        <a:buFont typeface="Wingdings" panose="05000000000000000000" pitchFamily="2" charset="2"/>
        <a:buChar char="l"/>
        <a:defRPr sz="1400">
          <a:solidFill>
            <a:srgbClr val="000000"/>
          </a:solidFill>
          <a:latin typeface="+mn-lt"/>
          <a:ea typeface="+mn-ea"/>
        </a:defRPr>
      </a:lvl4pPr>
      <a:lvl5pPr marL="1828165" indent="-224790" algn="l" rtl="0" eaLnBrk="0" fontAlgn="base" hangingPunct="0">
        <a:lnSpc>
          <a:spcPct val="90000"/>
        </a:lnSpc>
        <a:spcBef>
          <a:spcPct val="0"/>
        </a:spcBef>
        <a:spcAft>
          <a:spcPct val="40000"/>
        </a:spcAft>
        <a:buClr>
          <a:schemeClr val="bg2"/>
        </a:buClr>
        <a:buSzPct val="85000"/>
        <a:buFont typeface="Arial" panose="020B0604020202020204" pitchFamily="34" charset="0"/>
        <a:buChar char="n"/>
        <a:defRPr sz="1400">
          <a:solidFill>
            <a:srgbClr val="000000"/>
          </a:solidFill>
          <a:latin typeface="+mn-lt"/>
          <a:ea typeface="+mn-ea"/>
        </a:defRPr>
      </a:lvl5pPr>
      <a:lvl6pPr marL="2286000" indent="-224790" algn="l" rtl="0" fontAlgn="base">
        <a:lnSpc>
          <a:spcPct val="90000"/>
        </a:lnSpc>
        <a:spcBef>
          <a:spcPct val="0"/>
        </a:spcBef>
        <a:spcAft>
          <a:spcPct val="40000"/>
        </a:spcAft>
        <a:buClr>
          <a:schemeClr val="bg2"/>
        </a:buClr>
        <a:buSzPct val="85000"/>
        <a:buFont typeface="Arial" panose="020B0604020202020204" pitchFamily="34" charset="0"/>
        <a:buChar char="n"/>
        <a:defRPr sz="1400">
          <a:solidFill>
            <a:srgbClr val="000000"/>
          </a:solidFill>
          <a:latin typeface="+mn-lt"/>
          <a:ea typeface="+mn-ea"/>
        </a:defRPr>
      </a:lvl6pPr>
      <a:lvl7pPr marL="2743200" indent="-224790" algn="l" rtl="0" fontAlgn="base">
        <a:lnSpc>
          <a:spcPct val="90000"/>
        </a:lnSpc>
        <a:spcBef>
          <a:spcPct val="0"/>
        </a:spcBef>
        <a:spcAft>
          <a:spcPct val="40000"/>
        </a:spcAft>
        <a:buClr>
          <a:schemeClr val="bg2"/>
        </a:buClr>
        <a:buSzPct val="85000"/>
        <a:buFont typeface="Arial" panose="020B0604020202020204" pitchFamily="34" charset="0"/>
        <a:buChar char="n"/>
        <a:defRPr sz="1400">
          <a:solidFill>
            <a:srgbClr val="000000"/>
          </a:solidFill>
          <a:latin typeface="+mn-lt"/>
          <a:ea typeface="+mn-ea"/>
        </a:defRPr>
      </a:lvl7pPr>
      <a:lvl8pPr marL="3199765" indent="-224790" algn="l" rtl="0" fontAlgn="base">
        <a:lnSpc>
          <a:spcPct val="90000"/>
        </a:lnSpc>
        <a:spcBef>
          <a:spcPct val="0"/>
        </a:spcBef>
        <a:spcAft>
          <a:spcPct val="40000"/>
        </a:spcAft>
        <a:buClr>
          <a:schemeClr val="bg2"/>
        </a:buClr>
        <a:buSzPct val="85000"/>
        <a:buFont typeface="Arial" panose="020B0604020202020204" pitchFamily="34" charset="0"/>
        <a:buChar char="n"/>
        <a:defRPr sz="1400">
          <a:solidFill>
            <a:srgbClr val="000000"/>
          </a:solidFill>
          <a:latin typeface="+mn-lt"/>
          <a:ea typeface="+mn-ea"/>
        </a:defRPr>
      </a:lvl8pPr>
      <a:lvl9pPr marL="3657600" indent="-224790" algn="l" rtl="0" fontAlgn="base">
        <a:lnSpc>
          <a:spcPct val="90000"/>
        </a:lnSpc>
        <a:spcBef>
          <a:spcPct val="0"/>
        </a:spcBef>
        <a:spcAft>
          <a:spcPct val="40000"/>
        </a:spcAft>
        <a:buClr>
          <a:schemeClr val="bg2"/>
        </a:buClr>
        <a:buSzPct val="85000"/>
        <a:buFont typeface="Arial" panose="020B0604020202020204" pitchFamily="34" charset="0"/>
        <a:buChar char="n"/>
        <a:defRPr sz="1400">
          <a:solidFill>
            <a:srgbClr val="0000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zh-CN" altLang="en-US"/>
              <a:t>编辑母版文本样式
第二级
第三级
第四级
第五级</a:t>
            </a:r>
            <a:endParaRPr lang="en-US" dirty="0"/>
          </a:p>
        </p:txBody>
      </p:sp>
      <p:sp>
        <p:nvSpPr>
          <p:cNvPr id="4" name="Date Placeholder 3"/>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2021-10-22</a:t>
            </a:fld>
            <a:endParaRPr lang="zh-CN" altLang="en-US"/>
          </a:p>
        </p:txBody>
      </p:sp>
      <p:sp>
        <p:nvSpPr>
          <p:cNvPr id="5" name="Footer Placeholder 4"/>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65"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7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9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73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93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0965"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130" algn="l" defTabSz="914400" rtl="0" eaLnBrk="1" latinLnBrk="0" hangingPunct="1">
        <a:defRPr sz="1800" kern="1200">
          <a:solidFill>
            <a:schemeClr val="tx1"/>
          </a:solidFill>
          <a:latin typeface="+mn-lt"/>
          <a:ea typeface="+mn-ea"/>
          <a:cs typeface="+mn-cs"/>
        </a:defRPr>
      </a:lvl8pPr>
      <a:lvl9pPr marL="365633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29.png"/><Relationship Id="rId5" Type="http://schemas.openxmlformats.org/officeDocument/2006/relationships/image" Target="../media/image28.jpe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8" Type="http://schemas.openxmlformats.org/officeDocument/2006/relationships/image" Target="../media/image36.jpeg"/><Relationship Id="rId3" Type="http://schemas.openxmlformats.org/officeDocument/2006/relationships/image" Target="../media/image31.png"/><Relationship Id="rId7" Type="http://schemas.openxmlformats.org/officeDocument/2006/relationships/image" Target="../media/image35.jpeg"/><Relationship Id="rId12" Type="http://schemas.openxmlformats.org/officeDocument/2006/relationships/image" Target="../media/image38.jpeg"/><Relationship Id="rId2" Type="http://schemas.openxmlformats.org/officeDocument/2006/relationships/notesSlide" Target="../notesSlides/notesSlide4.xml"/><Relationship Id="rId1" Type="http://schemas.openxmlformats.org/officeDocument/2006/relationships/slideLayout" Target="../slideLayouts/slideLayout25.xml"/><Relationship Id="rId6" Type="http://schemas.openxmlformats.org/officeDocument/2006/relationships/image" Target="../media/image34.png"/><Relationship Id="rId11" Type="http://schemas.openxmlformats.org/officeDocument/2006/relationships/chart" Target="../charts/chart3.xml"/><Relationship Id="rId5" Type="http://schemas.openxmlformats.org/officeDocument/2006/relationships/image" Target="../media/image33.jpeg"/><Relationship Id="rId10" Type="http://schemas.openxmlformats.org/officeDocument/2006/relationships/chart" Target="../charts/chart2.xml"/><Relationship Id="rId4" Type="http://schemas.openxmlformats.org/officeDocument/2006/relationships/image" Target="../media/image32.png"/><Relationship Id="rId9" Type="http://schemas.openxmlformats.org/officeDocument/2006/relationships/image" Target="../media/image37.jpeg"/></Relationships>
</file>

<file path=ppt/slides/_rels/slide13.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chart" Target="../charts/chart4.xml"/><Relationship Id="rId7" Type="http://schemas.openxmlformats.org/officeDocument/2006/relationships/image" Target="../media/image40.jpeg"/><Relationship Id="rId2" Type="http://schemas.openxmlformats.org/officeDocument/2006/relationships/notesSlide" Target="../notesSlides/notesSlide5.xml"/><Relationship Id="rId1" Type="http://schemas.openxmlformats.org/officeDocument/2006/relationships/slideLayout" Target="../slideLayouts/slideLayout25.xml"/><Relationship Id="rId6" Type="http://schemas.openxmlformats.org/officeDocument/2006/relationships/image" Target="../media/image39.jpeg"/><Relationship Id="rId5" Type="http://schemas.openxmlformats.org/officeDocument/2006/relationships/chart" Target="../charts/chart6.xml"/><Relationship Id="rId4" Type="http://schemas.openxmlformats.org/officeDocument/2006/relationships/chart" Target="../charts/chart5.xml"/></Relationships>
</file>

<file path=ppt/slides/_rels/slide14.xml.rels><?xml version="1.0" encoding="UTF-8" standalone="yes"?>
<Relationships xmlns="http://schemas.openxmlformats.org/package/2006/relationships"><Relationship Id="rId8" Type="http://schemas.openxmlformats.org/officeDocument/2006/relationships/image" Target="../media/image47.jpeg"/><Relationship Id="rId3" Type="http://schemas.openxmlformats.org/officeDocument/2006/relationships/image" Target="../media/image42.jpg"/><Relationship Id="rId7" Type="http://schemas.openxmlformats.org/officeDocument/2006/relationships/image" Target="../media/image46.jpe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50.png"/><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image" Target="../media/image49.jpeg"/></Relationships>
</file>

<file path=ppt/slides/_rels/slide1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9.xml"/><Relationship Id="rId1" Type="http://schemas.openxmlformats.org/officeDocument/2006/relationships/slideLayout" Target="../slideLayouts/slideLayout25.xml"/><Relationship Id="rId5" Type="http://schemas.openxmlformats.org/officeDocument/2006/relationships/chart" Target="../charts/chart11.xml"/><Relationship Id="rId4" Type="http://schemas.openxmlformats.org/officeDocument/2006/relationships/chart" Target="../charts/chart10.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1.png"/><Relationship Id="rId7" Type="http://schemas.openxmlformats.org/officeDocument/2006/relationships/diagramQuickStyle" Target="../diagrams/quickStyle1.xml"/><Relationship Id="rId2" Type="http://schemas.openxmlformats.org/officeDocument/2006/relationships/notesSlide" Target="../notesSlides/notesSlide10.xml"/><Relationship Id="rId1" Type="http://schemas.openxmlformats.org/officeDocument/2006/relationships/slideLayout" Target="../slideLayouts/slideLayout25.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2.png"/><Relationship Id="rId9" Type="http://schemas.microsoft.com/office/2007/relationships/diagramDrawing" Target="../diagrams/drawing1.xml"/></Relationships>
</file>

<file path=ppt/slides/_rels/slide19.xml.rels><?xml version="1.0" encoding="UTF-8" standalone="yes"?>
<Relationships xmlns="http://schemas.openxmlformats.org/package/2006/relationships"><Relationship Id="rId8" Type="http://schemas.openxmlformats.org/officeDocument/2006/relationships/chart" Target="../charts/chart16.xml"/><Relationship Id="rId3" Type="http://schemas.openxmlformats.org/officeDocument/2006/relationships/chart" Target="../charts/chart12.xml"/><Relationship Id="rId7" Type="http://schemas.openxmlformats.org/officeDocument/2006/relationships/chart" Target="../charts/chart15.xml"/><Relationship Id="rId2" Type="http://schemas.openxmlformats.org/officeDocument/2006/relationships/notesSlide" Target="../notesSlides/notesSlide11.xml"/><Relationship Id="rId1" Type="http://schemas.openxmlformats.org/officeDocument/2006/relationships/slideLayout" Target="../slideLayouts/slideLayout25.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image" Target="../media/image53.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5.xml"/><Relationship Id="rId4" Type="http://schemas.openxmlformats.org/officeDocument/2006/relationships/image" Target="../media/image59.png"/></Relationships>
</file>

<file path=ppt/slides/_rels/slide2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2.png"/><Relationship Id="rId1" Type="http://schemas.openxmlformats.org/officeDocument/2006/relationships/slideLayout" Target="../slideLayouts/slideLayout25.xml"/><Relationship Id="rId5" Type="http://schemas.openxmlformats.org/officeDocument/2006/relationships/image" Target="../media/image65.emf"/><Relationship Id="rId4" Type="http://schemas.openxmlformats.org/officeDocument/2006/relationships/image" Target="../media/image64.emf"/></Relationships>
</file>

<file path=ppt/slides/_rels/slide26.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image" Target="../media/image66.emf"/><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emf"/><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25.xml"/><Relationship Id="rId5" Type="http://schemas.openxmlformats.org/officeDocument/2006/relationships/image" Target="../media/image76.emf"/><Relationship Id="rId4" Type="http://schemas.openxmlformats.org/officeDocument/2006/relationships/image" Target="../media/image75.emf"/></Relationships>
</file>

<file path=ppt/slides/_rels/slide31.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slideLayout" Target="../slideLayouts/slideLayout25.xml"/><Relationship Id="rId6" Type="http://schemas.openxmlformats.org/officeDocument/2006/relationships/image" Target="../media/image81.emf"/><Relationship Id="rId5" Type="http://schemas.openxmlformats.org/officeDocument/2006/relationships/image" Target="../media/image80.emf"/><Relationship Id="rId4" Type="http://schemas.openxmlformats.org/officeDocument/2006/relationships/image" Target="../media/image79.jpe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2.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7.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684696" y="2118846"/>
            <a:ext cx="6849876"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功率半导体行业汇报</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684696" y="3128817"/>
            <a:ext cx="6417828" cy="52322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功率半导体迎新能源东风，乘势而起</a:t>
            </a:r>
          </a:p>
        </p:txBody>
      </p:sp>
      <p:sp>
        <p:nvSpPr>
          <p:cNvPr id="14" name="文本框 13"/>
          <p:cNvSpPr txBox="1"/>
          <p:nvPr/>
        </p:nvSpPr>
        <p:spPr>
          <a:xfrm>
            <a:off x="684696" y="4987523"/>
            <a:ext cx="5714692" cy="307777"/>
          </a:xfrm>
          <a:prstGeom prst="rect">
            <a:avLst/>
          </a:prstGeom>
          <a:noFill/>
        </p:spPr>
        <p:txBody>
          <a:bodyPr wrap="squar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长江证券研究所电子研究小组</a:t>
            </a:r>
          </a:p>
        </p:txBody>
      </p:sp>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4503" y="633166"/>
            <a:ext cx="1676310" cy="433761"/>
          </a:xfrm>
          <a:prstGeom prst="rect">
            <a:avLst/>
          </a:prstGeom>
        </p:spPr>
      </p:pic>
      <p:sp>
        <p:nvSpPr>
          <p:cNvPr id="9" name="TextBox 9">
            <a:extLst>
              <a:ext uri="{FF2B5EF4-FFF2-40B4-BE49-F238E27FC236}">
                <a16:creationId xmlns:a16="http://schemas.microsoft.com/office/drawing/2014/main" id="{824D0A42-F122-42EF-BA6C-5F89D84F080C}"/>
              </a:ext>
            </a:extLst>
          </p:cNvPr>
          <p:cNvSpPr txBox="1">
            <a:spLocks noChangeArrowheads="1"/>
          </p:cNvSpPr>
          <p:nvPr/>
        </p:nvSpPr>
        <p:spPr bwMode="auto">
          <a:xfrm>
            <a:off x="765820" y="5373216"/>
            <a:ext cx="644366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分析师：莫文宇     </a:t>
            </a:r>
            <a:r>
              <a:rPr lang="en-US" altLang="zh-CN" sz="1200" dirty="0">
                <a:solidFill>
                  <a:schemeClr val="bg1"/>
                </a:solidFill>
                <a:latin typeface="微软雅黑" panose="020B0503020204020204" pitchFamily="34" charset="-122"/>
                <a:ea typeface="微软雅黑" panose="020B0503020204020204" pitchFamily="34" charset="-122"/>
              </a:rPr>
              <a:t>SAC</a:t>
            </a:r>
            <a:r>
              <a:rPr lang="zh-CN" altLang="en-US" sz="1200" dirty="0">
                <a:solidFill>
                  <a:schemeClr val="bg1"/>
                </a:solidFill>
                <a:latin typeface="微软雅黑" panose="020B0503020204020204" pitchFamily="34" charset="-122"/>
                <a:ea typeface="微软雅黑" panose="020B0503020204020204" pitchFamily="34" charset="-122"/>
              </a:rPr>
              <a:t>执业证书编号：</a:t>
            </a:r>
            <a:r>
              <a:rPr lang="en-US" altLang="zh-CN" sz="1200" dirty="0">
                <a:solidFill>
                  <a:schemeClr val="bg1"/>
                </a:solidFill>
                <a:latin typeface="微软雅黑" panose="020B0503020204020204" pitchFamily="34" charset="-122"/>
                <a:ea typeface="微软雅黑" panose="020B0503020204020204" pitchFamily="34" charset="-122"/>
              </a:rPr>
              <a:t>S0490514090001</a:t>
            </a:r>
          </a:p>
          <a:p>
            <a:pPr algn="l">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分析师：杨   洋     </a:t>
            </a:r>
            <a:r>
              <a:rPr lang="en-US" altLang="zh-CN" sz="1200" dirty="0">
                <a:solidFill>
                  <a:schemeClr val="bg1"/>
                </a:solidFill>
                <a:latin typeface="微软雅黑" panose="020B0503020204020204" pitchFamily="34" charset="-122"/>
                <a:ea typeface="微软雅黑" panose="020B0503020204020204" pitchFamily="34" charset="-122"/>
              </a:rPr>
              <a:t>SAC</a:t>
            </a:r>
            <a:r>
              <a:rPr lang="zh-CN" altLang="en-US" sz="1200" dirty="0">
                <a:solidFill>
                  <a:schemeClr val="bg1"/>
                </a:solidFill>
                <a:latin typeface="微软雅黑" panose="020B0503020204020204" pitchFamily="34" charset="-122"/>
                <a:ea typeface="微软雅黑" panose="020B0503020204020204" pitchFamily="34" charset="-122"/>
              </a:rPr>
              <a:t>执业证书编号：</a:t>
            </a:r>
            <a:r>
              <a:rPr lang="en-US" altLang="zh-CN" sz="1200" dirty="0">
                <a:solidFill>
                  <a:schemeClr val="bg1"/>
                </a:solidFill>
                <a:latin typeface="微软雅黑" panose="020B0503020204020204" pitchFamily="34" charset="-122"/>
                <a:ea typeface="微软雅黑" panose="020B0503020204020204" pitchFamily="34" charset="-122"/>
              </a:rPr>
              <a:t>S0490517070012</a:t>
            </a:r>
          </a:p>
          <a:p>
            <a:pPr algn="l">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分析师：谢尔曼     </a:t>
            </a:r>
            <a:r>
              <a:rPr lang="en-US" altLang="zh-CN" sz="1200" dirty="0">
                <a:solidFill>
                  <a:schemeClr val="bg1"/>
                </a:solidFill>
                <a:latin typeface="微软雅黑" panose="020B0503020204020204" pitchFamily="34" charset="-122"/>
                <a:ea typeface="微软雅黑" panose="020B0503020204020204" pitchFamily="34" charset="-122"/>
              </a:rPr>
              <a:t>SAC</a:t>
            </a:r>
            <a:r>
              <a:rPr lang="zh-CN" altLang="en-US" sz="1200" dirty="0">
                <a:solidFill>
                  <a:schemeClr val="bg1"/>
                </a:solidFill>
                <a:latin typeface="微软雅黑" panose="020B0503020204020204" pitchFamily="34" charset="-122"/>
                <a:ea typeface="微软雅黑" panose="020B0503020204020204" pitchFamily="34" charset="-122"/>
              </a:rPr>
              <a:t>执业证书编号：</a:t>
            </a:r>
            <a:r>
              <a:rPr lang="en-US" altLang="zh-CN" sz="1200" dirty="0">
                <a:solidFill>
                  <a:schemeClr val="bg1"/>
                </a:solidFill>
                <a:latin typeface="微软雅黑" panose="020B0503020204020204" pitchFamily="34" charset="-122"/>
                <a:ea typeface="微软雅黑" panose="020B0503020204020204" pitchFamily="34" charset="-122"/>
              </a:rPr>
              <a:t>S0490518070003</a:t>
            </a:r>
          </a:p>
          <a:p>
            <a:pPr algn="l" eaLnBrk="1" hangingPunct="1">
              <a:lnSpc>
                <a:spcPct val="125000"/>
              </a:lnSpc>
            </a:pPr>
            <a:r>
              <a:rPr lang="en-US" altLang="zh-CN" sz="1200" dirty="0" smtClean="0">
                <a:solidFill>
                  <a:schemeClr val="bg1"/>
                </a:solidFill>
                <a:latin typeface="微软雅黑" panose="020B0503020204020204" pitchFamily="34" charset="-122"/>
                <a:ea typeface="微软雅黑" panose="020B0503020204020204" pitchFamily="34" charset="-122"/>
              </a:rPr>
              <a:t>2021</a:t>
            </a:r>
            <a:r>
              <a:rPr lang="zh-CN" altLang="en-US" sz="1200" dirty="0" smtClean="0">
                <a:solidFill>
                  <a:schemeClr val="bg1"/>
                </a:solidFill>
                <a:latin typeface="微软雅黑" panose="020B0503020204020204" pitchFamily="34" charset="-122"/>
                <a:ea typeface="微软雅黑" panose="020B0503020204020204" pitchFamily="34" charset="-122"/>
              </a:rPr>
              <a:t>年</a:t>
            </a:r>
            <a:r>
              <a:rPr lang="en-US" altLang="zh-CN" sz="1200" dirty="0" smtClean="0">
                <a:solidFill>
                  <a:schemeClr val="bg1"/>
                </a:solidFill>
                <a:latin typeface="微软雅黑" panose="020B0503020204020204" pitchFamily="34" charset="-122"/>
                <a:ea typeface="微软雅黑" panose="020B0503020204020204" pitchFamily="34" charset="-122"/>
              </a:rPr>
              <a:t>08</a:t>
            </a:r>
            <a:r>
              <a:rPr lang="zh-CN" altLang="en-US" sz="1200" dirty="0" smtClean="0">
                <a:solidFill>
                  <a:schemeClr val="bg1"/>
                </a:solidFill>
                <a:latin typeface="微软雅黑" panose="020B0503020204020204" pitchFamily="34" charset="-122"/>
                <a:ea typeface="微软雅黑" panose="020B0503020204020204" pitchFamily="34" charset="-122"/>
              </a:rPr>
              <a:t>月</a:t>
            </a:r>
            <a:r>
              <a:rPr lang="en-US" altLang="zh-CN" sz="1200" dirty="0" smtClean="0">
                <a:solidFill>
                  <a:schemeClr val="bg1"/>
                </a:solidFill>
                <a:latin typeface="微软雅黑" panose="020B0503020204020204" pitchFamily="34" charset="-122"/>
                <a:ea typeface="微软雅黑" panose="020B0503020204020204" pitchFamily="34" charset="-122"/>
              </a:rPr>
              <a:t>03</a:t>
            </a:r>
            <a:r>
              <a:rPr lang="zh-CN" altLang="en-US" sz="1200" dirty="0" smtClean="0">
                <a:solidFill>
                  <a:schemeClr val="bg1"/>
                </a:solidFill>
                <a:latin typeface="微软雅黑" panose="020B0503020204020204" pitchFamily="34" charset="-122"/>
                <a:ea typeface="微软雅黑" panose="020B0503020204020204" pitchFamily="34" charset="-122"/>
              </a:rPr>
              <a:t>日</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33"/>
          <p:cNvSpPr/>
          <p:nvPr/>
        </p:nvSpPr>
        <p:spPr bwMode="auto">
          <a:xfrm>
            <a:off x="723956" y="6458097"/>
            <a:ext cx="1016143"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：英飞凌</a:t>
            </a:r>
            <a:endParaRPr lang="zh-CN" altLang="en-US" sz="800" dirty="0">
              <a:solidFill>
                <a:schemeClr val="bg1">
                  <a:lumMod val="50000"/>
                </a:schemeClr>
              </a:solidFill>
              <a:latin typeface="+mn-lt"/>
              <a:ea typeface="+mn-ea"/>
              <a:cs typeface="+mn-ea"/>
              <a:sym typeface="+mn-lt"/>
            </a:endParaRPr>
          </a:p>
        </p:txBody>
      </p:sp>
      <p:sp>
        <p:nvSpPr>
          <p:cNvPr id="67" name="文本框 66"/>
          <p:cNvSpPr txBox="1"/>
          <p:nvPr/>
        </p:nvSpPr>
        <p:spPr>
          <a:xfrm>
            <a:off x="1522658" y="381164"/>
            <a:ext cx="8820226" cy="553998"/>
          </a:xfrm>
          <a:prstGeom prst="rect">
            <a:avLst/>
          </a:prstGeom>
          <a:noFill/>
        </p:spPr>
        <p:txBody>
          <a:bodyPr wrap="square" rtlCol="0">
            <a:spAutoFit/>
          </a:bodyPr>
          <a:lstStyle/>
          <a:p>
            <a:r>
              <a:rPr lang="en-US" altLang="zh-CN" sz="3000" b="1" smtClean="0">
                <a:solidFill>
                  <a:srgbClr val="E10000"/>
                </a:solidFill>
                <a:cs typeface="+mn-ea"/>
                <a:sym typeface="+mn-lt"/>
              </a:rPr>
              <a:t>IGBT</a:t>
            </a:r>
            <a:r>
              <a:rPr lang="zh-CN" altLang="en-US" sz="3000" b="1" smtClean="0">
                <a:solidFill>
                  <a:srgbClr val="E10000"/>
                </a:solidFill>
                <a:cs typeface="+mn-ea"/>
                <a:sym typeface="+mn-lt"/>
              </a:rPr>
              <a:t>：可以承受高频、高压、大电流的开关器件</a:t>
            </a:r>
            <a:endParaRPr lang="zh-CN" altLang="en-US" sz="3000" b="1" dirty="0">
              <a:solidFill>
                <a:srgbClr val="E10000"/>
              </a:solidFill>
              <a:cs typeface="+mn-ea"/>
              <a:sym typeface="+mn-lt"/>
            </a:endParaRPr>
          </a:p>
        </p:txBody>
      </p:sp>
      <p:sp>
        <p:nvSpPr>
          <p:cNvPr id="87" name="矩形 86"/>
          <p:cNvSpPr/>
          <p:nvPr/>
        </p:nvSpPr>
        <p:spPr>
          <a:xfrm>
            <a:off x="549796" y="1124744"/>
            <a:ext cx="11161240" cy="276999"/>
          </a:xfrm>
          <a:prstGeom prst="rect">
            <a:avLst/>
          </a:prstGeom>
        </p:spPr>
        <p:txBody>
          <a:bodyPr wrap="square">
            <a:spAutoFit/>
          </a:bodyPr>
          <a:lstStyle/>
          <a:p>
            <a:pPr algn="just">
              <a:spcAft>
                <a:spcPts val="600"/>
              </a:spcAft>
            </a:pPr>
            <a:endParaRPr lang="zh-CN" altLang="zh-CN" sz="1200" b="1" kern="100">
              <a:effectLst/>
              <a:cs typeface="+mn-ea"/>
              <a:sym typeface="+mn-lt"/>
            </a:endParaRPr>
          </a:p>
        </p:txBody>
      </p:sp>
      <p:grpSp>
        <p:nvGrpSpPr>
          <p:cNvPr id="42" name="组合 41"/>
          <p:cNvGrpSpPr/>
          <p:nvPr/>
        </p:nvGrpSpPr>
        <p:grpSpPr>
          <a:xfrm>
            <a:off x="351527" y="2204221"/>
            <a:ext cx="6457553" cy="3902266"/>
            <a:chOff x="5380729" y="1976147"/>
            <a:chExt cx="6457553" cy="3902266"/>
          </a:xfrm>
        </p:grpSpPr>
        <p:grpSp>
          <p:nvGrpSpPr>
            <p:cNvPr id="34" name="组合 33"/>
            <p:cNvGrpSpPr/>
            <p:nvPr/>
          </p:nvGrpSpPr>
          <p:grpSpPr>
            <a:xfrm>
              <a:off x="5380729" y="1976147"/>
              <a:ext cx="6457553" cy="3902266"/>
              <a:chOff x="390953" y="1333502"/>
              <a:chExt cx="6457553" cy="3902266"/>
            </a:xfrm>
          </p:grpSpPr>
          <p:pic>
            <p:nvPicPr>
              <p:cNvPr id="6" name="图片 5"/>
              <p:cNvPicPr>
                <a:picLocks noChangeAspect="1"/>
              </p:cNvPicPr>
              <p:nvPr/>
            </p:nvPicPr>
            <p:blipFill>
              <a:blip r:embed="rId3">
                <a:clrChange>
                  <a:clrFrom>
                    <a:srgbClr val="E2E8F7"/>
                  </a:clrFrom>
                  <a:clrTo>
                    <a:srgbClr val="E2E8F7">
                      <a:alpha val="0"/>
                    </a:srgbClr>
                  </a:clrTo>
                </a:clrChange>
              </a:blip>
              <a:stretch>
                <a:fillRect/>
              </a:stretch>
            </p:blipFill>
            <p:spPr>
              <a:xfrm>
                <a:off x="390954" y="1728949"/>
                <a:ext cx="952793" cy="2346696"/>
              </a:xfrm>
              <a:prstGeom prst="rect">
                <a:avLst/>
              </a:prstGeom>
            </p:spPr>
          </p:pic>
          <p:pic>
            <p:nvPicPr>
              <p:cNvPr id="7" name="图片 6"/>
              <p:cNvPicPr>
                <a:picLocks noChangeAspect="1"/>
              </p:cNvPicPr>
              <p:nvPr/>
            </p:nvPicPr>
            <p:blipFill>
              <a:blip r:embed="rId4">
                <a:clrChange>
                  <a:clrFrom>
                    <a:srgbClr val="E2E7F7"/>
                  </a:clrFrom>
                  <a:clrTo>
                    <a:srgbClr val="E2E7F7">
                      <a:alpha val="0"/>
                    </a:srgbClr>
                  </a:clrTo>
                </a:clrChange>
              </a:blip>
              <a:stretch>
                <a:fillRect/>
              </a:stretch>
            </p:blipFill>
            <p:spPr>
              <a:xfrm>
                <a:off x="1343747" y="1725154"/>
                <a:ext cx="851031" cy="1418385"/>
              </a:xfrm>
              <a:prstGeom prst="rect">
                <a:avLst/>
              </a:prstGeom>
            </p:spPr>
          </p:pic>
          <p:pic>
            <p:nvPicPr>
              <p:cNvPr id="9" name="图片 8"/>
              <p:cNvPicPr>
                <a:picLocks noChangeAspect="1"/>
              </p:cNvPicPr>
              <p:nvPr/>
            </p:nvPicPr>
            <p:blipFill>
              <a:blip r:embed="rId5">
                <a:clrChange>
                  <a:clrFrom>
                    <a:srgbClr val="E2E8F8"/>
                  </a:clrFrom>
                  <a:clrTo>
                    <a:srgbClr val="E2E8F8">
                      <a:alpha val="0"/>
                    </a:srgbClr>
                  </a:clrTo>
                </a:clrChange>
              </a:blip>
              <a:stretch>
                <a:fillRect/>
              </a:stretch>
            </p:blipFill>
            <p:spPr>
              <a:xfrm>
                <a:off x="2644480" y="1772920"/>
                <a:ext cx="930499" cy="936104"/>
              </a:xfrm>
              <a:prstGeom prst="rect">
                <a:avLst/>
              </a:prstGeom>
            </p:spPr>
          </p:pic>
          <p:pic>
            <p:nvPicPr>
              <p:cNvPr id="23" name="图片 22"/>
              <p:cNvPicPr>
                <a:picLocks noChangeAspect="1"/>
              </p:cNvPicPr>
              <p:nvPr/>
            </p:nvPicPr>
            <p:blipFill>
              <a:blip r:embed="rId6">
                <a:clrChange>
                  <a:clrFrom>
                    <a:srgbClr val="E4E7F8"/>
                  </a:clrFrom>
                  <a:clrTo>
                    <a:srgbClr val="E4E7F8">
                      <a:alpha val="0"/>
                    </a:srgbClr>
                  </a:clrTo>
                </a:clrChange>
              </a:blip>
              <a:stretch>
                <a:fillRect/>
              </a:stretch>
            </p:blipFill>
            <p:spPr>
              <a:xfrm>
                <a:off x="3615884" y="1778650"/>
                <a:ext cx="906406" cy="881611"/>
              </a:xfrm>
              <a:prstGeom prst="rect">
                <a:avLst/>
              </a:prstGeom>
            </p:spPr>
          </p:pic>
          <p:sp>
            <p:nvSpPr>
              <p:cNvPr id="24" name="矩形 23"/>
              <p:cNvSpPr/>
              <p:nvPr/>
            </p:nvSpPr>
            <p:spPr>
              <a:xfrm>
                <a:off x="390953" y="1333787"/>
                <a:ext cx="1819387" cy="246658"/>
              </a:xfrm>
              <a:prstGeom prst="rect">
                <a:avLst/>
              </a:prstGeom>
              <a:solidFill>
                <a:srgbClr val="FA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cs typeface="+mn-ea"/>
                    <a:sym typeface="+mn-lt"/>
                  </a:rPr>
                  <a:t>IGBT 1/2</a:t>
                </a:r>
                <a:endParaRPr lang="zh-CN" altLang="en-US" sz="1400" b="1">
                  <a:cs typeface="+mn-ea"/>
                  <a:sym typeface="+mn-lt"/>
                </a:endParaRPr>
              </a:p>
            </p:txBody>
          </p:sp>
          <p:sp>
            <p:nvSpPr>
              <p:cNvPr id="36" name="矩形 35"/>
              <p:cNvSpPr/>
              <p:nvPr/>
            </p:nvSpPr>
            <p:spPr>
              <a:xfrm>
                <a:off x="2710036" y="1334216"/>
                <a:ext cx="1819387" cy="246658"/>
              </a:xfrm>
              <a:prstGeom prst="rect">
                <a:avLst/>
              </a:prstGeom>
              <a:solidFill>
                <a:srgbClr val="FA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cs typeface="+mn-ea"/>
                    <a:sym typeface="+mn-lt"/>
                  </a:rPr>
                  <a:t>IGBT 3/4</a:t>
                </a:r>
                <a:endParaRPr lang="zh-CN" altLang="en-US" sz="1400" b="1">
                  <a:cs typeface="+mn-ea"/>
                  <a:sym typeface="+mn-lt"/>
                </a:endParaRPr>
              </a:p>
            </p:txBody>
          </p:sp>
          <p:pic>
            <p:nvPicPr>
              <p:cNvPr id="25" name="图片 24"/>
              <p:cNvPicPr>
                <a:picLocks noChangeAspect="1"/>
              </p:cNvPicPr>
              <p:nvPr/>
            </p:nvPicPr>
            <p:blipFill>
              <a:blip r:embed="rId7">
                <a:clrChange>
                  <a:clrFrom>
                    <a:srgbClr val="DCE5F0"/>
                  </a:clrFrom>
                  <a:clrTo>
                    <a:srgbClr val="DCE5F0">
                      <a:alpha val="0"/>
                    </a:srgbClr>
                  </a:clrTo>
                </a:clrChange>
              </a:blip>
              <a:stretch>
                <a:fillRect/>
              </a:stretch>
            </p:blipFill>
            <p:spPr>
              <a:xfrm>
                <a:off x="1497781" y="4097528"/>
                <a:ext cx="977672" cy="1083786"/>
              </a:xfrm>
              <a:prstGeom prst="rect">
                <a:avLst/>
              </a:prstGeom>
            </p:spPr>
          </p:pic>
          <p:pic>
            <p:nvPicPr>
              <p:cNvPr id="26" name="图片 25"/>
              <p:cNvPicPr>
                <a:picLocks noChangeAspect="1"/>
              </p:cNvPicPr>
              <p:nvPr/>
            </p:nvPicPr>
            <p:blipFill>
              <a:blip r:embed="rId8">
                <a:clrChange>
                  <a:clrFrom>
                    <a:srgbClr val="EAE7E7"/>
                  </a:clrFrom>
                  <a:clrTo>
                    <a:srgbClr val="EAE7E7">
                      <a:alpha val="0"/>
                    </a:srgbClr>
                  </a:clrTo>
                </a:clrChange>
              </a:blip>
              <a:stretch>
                <a:fillRect/>
              </a:stretch>
            </p:blipFill>
            <p:spPr>
              <a:xfrm>
                <a:off x="2495701" y="4058290"/>
                <a:ext cx="943504" cy="1177478"/>
              </a:xfrm>
              <a:prstGeom prst="rect">
                <a:avLst/>
              </a:prstGeom>
            </p:spPr>
          </p:pic>
          <p:sp>
            <p:nvSpPr>
              <p:cNvPr id="39" name="矩形 38"/>
              <p:cNvSpPr/>
              <p:nvPr/>
            </p:nvSpPr>
            <p:spPr>
              <a:xfrm>
                <a:off x="1617227" y="3618506"/>
                <a:ext cx="1819387" cy="246658"/>
              </a:xfrm>
              <a:prstGeom prst="rect">
                <a:avLst/>
              </a:prstGeom>
              <a:solidFill>
                <a:srgbClr val="FA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cs typeface="+mn-ea"/>
                    <a:sym typeface="+mn-lt"/>
                  </a:rPr>
                  <a:t>IGBT 5/6</a:t>
                </a:r>
                <a:endParaRPr lang="zh-CN" altLang="en-US" sz="1400" b="1">
                  <a:cs typeface="+mn-ea"/>
                  <a:sym typeface="+mn-lt"/>
                </a:endParaRPr>
              </a:p>
            </p:txBody>
          </p:sp>
          <p:cxnSp>
            <p:nvCxnSpPr>
              <p:cNvPr id="28" name="直接箭头连接符 27"/>
              <p:cNvCxnSpPr/>
              <p:nvPr/>
            </p:nvCxnSpPr>
            <p:spPr>
              <a:xfrm flipH="1">
                <a:off x="2644480" y="2780928"/>
                <a:ext cx="792134" cy="720080"/>
              </a:xfrm>
              <a:prstGeom prst="straightConnector1">
                <a:avLst/>
              </a:prstGeom>
              <a:ln w="28575">
                <a:solidFill>
                  <a:srgbClr val="E30613"/>
                </a:solidFill>
                <a:tailEnd type="triangle"/>
              </a:ln>
            </p:spPr>
            <p:style>
              <a:lnRef idx="1">
                <a:schemeClr val="accent1"/>
              </a:lnRef>
              <a:fillRef idx="0">
                <a:schemeClr val="accent1"/>
              </a:fillRef>
              <a:effectRef idx="0">
                <a:schemeClr val="accent1"/>
              </a:effectRef>
              <a:fontRef idx="minor">
                <a:schemeClr val="tx1"/>
              </a:fontRef>
            </p:style>
          </p:cxnSp>
          <p:pic>
            <p:nvPicPr>
              <p:cNvPr id="29" name="图片 28"/>
              <p:cNvPicPr>
                <a:picLocks noChangeAspect="1"/>
              </p:cNvPicPr>
              <p:nvPr/>
            </p:nvPicPr>
            <p:blipFill>
              <a:blip r:embed="rId9">
                <a:clrChange>
                  <a:clrFrom>
                    <a:srgbClr val="E9E6E6"/>
                  </a:clrFrom>
                  <a:clrTo>
                    <a:srgbClr val="E9E6E6">
                      <a:alpha val="0"/>
                    </a:srgbClr>
                  </a:clrTo>
                </a:clrChange>
              </a:blip>
              <a:stretch>
                <a:fillRect/>
              </a:stretch>
            </p:blipFill>
            <p:spPr>
              <a:xfrm>
                <a:off x="4043752" y="3961441"/>
                <a:ext cx="1094814" cy="1274327"/>
              </a:xfrm>
              <a:prstGeom prst="rect">
                <a:avLst/>
              </a:prstGeom>
            </p:spPr>
          </p:pic>
          <p:sp>
            <p:nvSpPr>
              <p:cNvPr id="43" name="矩形 42"/>
              <p:cNvSpPr/>
              <p:nvPr/>
            </p:nvSpPr>
            <p:spPr>
              <a:xfrm>
                <a:off x="3710094" y="3618506"/>
                <a:ext cx="1819387" cy="246658"/>
              </a:xfrm>
              <a:prstGeom prst="rect">
                <a:avLst/>
              </a:prstGeom>
              <a:solidFill>
                <a:srgbClr val="FA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cs typeface="+mn-ea"/>
                    <a:sym typeface="+mn-lt"/>
                  </a:rPr>
                  <a:t>IGBT 5</a:t>
                </a:r>
                <a:r>
                  <a:rPr lang="zh-CN" altLang="en-US" sz="1400" b="1" smtClean="0">
                    <a:cs typeface="+mn-ea"/>
                    <a:sym typeface="+mn-lt"/>
                  </a:rPr>
                  <a:t>单管</a:t>
                </a:r>
                <a:endParaRPr lang="zh-CN" altLang="en-US" sz="1400" b="1">
                  <a:cs typeface="+mn-ea"/>
                  <a:sym typeface="+mn-lt"/>
                </a:endParaRPr>
              </a:p>
            </p:txBody>
          </p:sp>
          <p:cxnSp>
            <p:nvCxnSpPr>
              <p:cNvPr id="44" name="直接箭头连接符 43"/>
              <p:cNvCxnSpPr/>
              <p:nvPr/>
            </p:nvCxnSpPr>
            <p:spPr>
              <a:xfrm>
                <a:off x="3615884" y="2778646"/>
                <a:ext cx="750336" cy="722362"/>
              </a:xfrm>
              <a:prstGeom prst="straightConnector1">
                <a:avLst/>
              </a:prstGeom>
              <a:ln w="28575">
                <a:solidFill>
                  <a:srgbClr val="E30613"/>
                </a:solidFill>
                <a:tailEnd type="triangle"/>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5029119" y="1333502"/>
                <a:ext cx="1819387" cy="246658"/>
              </a:xfrm>
              <a:prstGeom prst="rect">
                <a:avLst/>
              </a:prstGeom>
              <a:solidFill>
                <a:srgbClr val="FA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cs typeface="+mn-ea"/>
                    <a:sym typeface="+mn-lt"/>
                  </a:rPr>
                  <a:t>IGBT 7</a:t>
                </a:r>
                <a:endParaRPr lang="zh-CN" altLang="en-US" sz="1400" b="1">
                  <a:cs typeface="+mn-ea"/>
                  <a:sym typeface="+mn-lt"/>
                </a:endParaRPr>
              </a:p>
            </p:txBody>
          </p:sp>
          <p:pic>
            <p:nvPicPr>
              <p:cNvPr id="33" name="图片 32"/>
              <p:cNvPicPr>
                <a:picLocks noChangeAspect="1"/>
              </p:cNvPicPr>
              <p:nvPr/>
            </p:nvPicPr>
            <p:blipFill>
              <a:blip r:embed="rId10"/>
              <a:stretch>
                <a:fillRect/>
              </a:stretch>
            </p:blipFill>
            <p:spPr>
              <a:xfrm>
                <a:off x="5138566" y="1610501"/>
                <a:ext cx="1555074" cy="1673839"/>
              </a:xfrm>
              <a:prstGeom prst="rect">
                <a:avLst/>
              </a:prstGeom>
            </p:spPr>
          </p:pic>
        </p:grpSp>
        <p:sp>
          <p:nvSpPr>
            <p:cNvPr id="37" name="矩形 36"/>
            <p:cNvSpPr/>
            <p:nvPr/>
          </p:nvSpPr>
          <p:spPr>
            <a:xfrm rot="19028627">
              <a:off x="7662731" y="3563718"/>
              <a:ext cx="492443" cy="276999"/>
            </a:xfrm>
            <a:prstGeom prst="rect">
              <a:avLst/>
            </a:prstGeom>
          </p:spPr>
          <p:txBody>
            <a:bodyPr wrap="none">
              <a:spAutoFit/>
            </a:bodyPr>
            <a:lstStyle/>
            <a:p>
              <a:r>
                <a:rPr lang="zh-CN" altLang="en-US" sz="1200" b="1" smtClean="0">
                  <a:solidFill>
                    <a:srgbClr val="E30613"/>
                  </a:solidFill>
                  <a:cs typeface="+mn-ea"/>
                  <a:sym typeface="+mn-lt"/>
                </a:rPr>
                <a:t>升级</a:t>
              </a:r>
              <a:endParaRPr lang="zh-CN" altLang="en-US" sz="1200">
                <a:solidFill>
                  <a:srgbClr val="E30613"/>
                </a:solidFill>
                <a:cs typeface="+mn-ea"/>
                <a:sym typeface="+mn-lt"/>
              </a:endParaRPr>
            </a:p>
          </p:txBody>
        </p:sp>
        <p:sp>
          <p:nvSpPr>
            <p:cNvPr id="53" name="矩形 52"/>
            <p:cNvSpPr/>
            <p:nvPr/>
          </p:nvSpPr>
          <p:spPr>
            <a:xfrm rot="2549733">
              <a:off x="8834667" y="3563169"/>
              <a:ext cx="492443" cy="276999"/>
            </a:xfrm>
            <a:prstGeom prst="rect">
              <a:avLst/>
            </a:prstGeom>
          </p:spPr>
          <p:txBody>
            <a:bodyPr wrap="none">
              <a:spAutoFit/>
            </a:bodyPr>
            <a:lstStyle/>
            <a:p>
              <a:r>
                <a:rPr lang="zh-CN" altLang="en-US" sz="1200" b="1" smtClean="0">
                  <a:solidFill>
                    <a:srgbClr val="E30613"/>
                  </a:solidFill>
                  <a:cs typeface="+mn-ea"/>
                  <a:sym typeface="+mn-lt"/>
                </a:rPr>
                <a:t>单管</a:t>
              </a:r>
              <a:endParaRPr lang="zh-CN" altLang="en-US" sz="1200">
                <a:solidFill>
                  <a:srgbClr val="E30613"/>
                </a:solidFill>
                <a:cs typeface="+mn-ea"/>
                <a:sym typeface="+mn-lt"/>
              </a:endParaRPr>
            </a:p>
          </p:txBody>
        </p:sp>
      </p:grpSp>
      <p:sp>
        <p:nvSpPr>
          <p:cNvPr id="40" name="矩形 39"/>
          <p:cNvSpPr/>
          <p:nvPr/>
        </p:nvSpPr>
        <p:spPr>
          <a:xfrm>
            <a:off x="117748" y="1070498"/>
            <a:ext cx="11881319" cy="523220"/>
          </a:xfrm>
          <a:prstGeom prst="rect">
            <a:avLst/>
          </a:prstGeom>
        </p:spPr>
        <p:txBody>
          <a:bodyPr wrap="square">
            <a:spAutoFit/>
          </a:bodyPr>
          <a:lstStyle/>
          <a:p>
            <a:pPr marL="342900" indent="-342900">
              <a:buFont typeface="Wingdings" panose="05000000000000000000" pitchFamily="2" charset="2"/>
              <a:buChar char="Ø"/>
            </a:pPr>
            <a:r>
              <a:rPr lang="en-US" altLang="zh-CN" sz="1400">
                <a:cs typeface="+mn-ea"/>
                <a:sym typeface="+mn-lt"/>
              </a:rPr>
              <a:t>IGBT</a:t>
            </a:r>
            <a:r>
              <a:rPr lang="zh-CN" altLang="en-US" sz="1400">
                <a:cs typeface="+mn-ea"/>
                <a:sym typeface="+mn-lt"/>
              </a:rPr>
              <a:t>是现代电力电子器件中的主导型器件，被誉为电力电子行业里的“</a:t>
            </a:r>
            <a:r>
              <a:rPr lang="en-US" altLang="zh-CN" sz="1400">
                <a:cs typeface="+mn-ea"/>
                <a:sym typeface="+mn-lt"/>
              </a:rPr>
              <a:t>CPU</a:t>
            </a:r>
            <a:r>
              <a:rPr lang="en-US" altLang="zh-CN" sz="1400" smtClean="0">
                <a:cs typeface="+mn-ea"/>
                <a:sym typeface="+mn-lt"/>
              </a:rPr>
              <a:t>”</a:t>
            </a:r>
            <a:r>
              <a:rPr lang="zh-CN" altLang="en-US" sz="1400" smtClean="0">
                <a:cs typeface="+mn-ea"/>
                <a:sym typeface="+mn-lt"/>
              </a:rPr>
              <a:t>，既有</a:t>
            </a:r>
            <a:r>
              <a:rPr lang="en-US" altLang="zh-CN" sz="1400">
                <a:cs typeface="+mn-ea"/>
                <a:sym typeface="+mn-lt"/>
              </a:rPr>
              <a:t>MOSFET</a:t>
            </a:r>
            <a:r>
              <a:rPr lang="zh-CN" altLang="en-US" sz="1400">
                <a:cs typeface="+mn-ea"/>
                <a:sym typeface="+mn-lt"/>
              </a:rPr>
              <a:t>的开关速度高、输入阻抗高、控制功率小、驱动电路简单、开关损耗小的优点，又有</a:t>
            </a:r>
            <a:r>
              <a:rPr lang="en-US" altLang="zh-CN" sz="1400">
                <a:cs typeface="+mn-ea"/>
                <a:sym typeface="+mn-lt"/>
              </a:rPr>
              <a:t>BJT </a:t>
            </a:r>
            <a:r>
              <a:rPr lang="zh-CN" altLang="en-US" sz="1400">
                <a:cs typeface="+mn-ea"/>
                <a:sym typeface="+mn-lt"/>
              </a:rPr>
              <a:t>导通电压低、通态电流大、损耗小的优点，是电力电子领域较为理想的</a:t>
            </a:r>
            <a:r>
              <a:rPr lang="zh-CN" altLang="en-US" sz="1400" b="1">
                <a:cs typeface="+mn-ea"/>
                <a:sym typeface="+mn-lt"/>
              </a:rPr>
              <a:t>开关器件</a:t>
            </a:r>
            <a:r>
              <a:rPr lang="zh-CN" altLang="en-US" sz="1400" smtClean="0">
                <a:cs typeface="+mn-ea"/>
                <a:sym typeface="+mn-lt"/>
              </a:rPr>
              <a:t>。</a:t>
            </a:r>
            <a:endParaRPr lang="zh-CN" altLang="en-US" sz="1400" b="1" smtClean="0">
              <a:cs typeface="+mn-ea"/>
              <a:sym typeface="+mn-lt"/>
            </a:endParaRPr>
          </a:p>
        </p:txBody>
      </p:sp>
      <p:graphicFrame>
        <p:nvGraphicFramePr>
          <p:cNvPr id="4" name="表格 3"/>
          <p:cNvGraphicFramePr>
            <a:graphicFrameLocks noGrp="1"/>
          </p:cNvGraphicFramePr>
          <p:nvPr>
            <p:extLst/>
          </p:nvPr>
        </p:nvGraphicFramePr>
        <p:xfrm>
          <a:off x="6935059" y="2421267"/>
          <a:ext cx="5003514" cy="3948718"/>
        </p:xfrm>
        <a:graphic>
          <a:graphicData uri="http://schemas.openxmlformats.org/drawingml/2006/table">
            <a:tbl>
              <a:tblPr>
                <a:effectLst>
                  <a:outerShdw blurRad="50800" dist="38100" dir="2700000" algn="tl" rotWithShape="0">
                    <a:prstClr val="black">
                      <a:alpha val="40000"/>
                    </a:prstClr>
                  </a:outerShdw>
                </a:effectLst>
              </a:tblPr>
              <a:tblGrid>
                <a:gridCol w="473749">
                  <a:extLst>
                    <a:ext uri="{9D8B030D-6E8A-4147-A177-3AD203B41FA5}">
                      <a16:colId xmlns:a16="http://schemas.microsoft.com/office/drawing/2014/main" val="1709012139"/>
                    </a:ext>
                  </a:extLst>
                </a:gridCol>
                <a:gridCol w="1005249">
                  <a:extLst>
                    <a:ext uri="{9D8B030D-6E8A-4147-A177-3AD203B41FA5}">
                      <a16:colId xmlns:a16="http://schemas.microsoft.com/office/drawing/2014/main" val="2390144330"/>
                    </a:ext>
                  </a:extLst>
                </a:gridCol>
                <a:gridCol w="670783">
                  <a:extLst>
                    <a:ext uri="{9D8B030D-6E8A-4147-A177-3AD203B41FA5}">
                      <a16:colId xmlns:a16="http://schemas.microsoft.com/office/drawing/2014/main" val="836139603"/>
                    </a:ext>
                  </a:extLst>
                </a:gridCol>
                <a:gridCol w="670783">
                  <a:extLst>
                    <a:ext uri="{9D8B030D-6E8A-4147-A177-3AD203B41FA5}">
                      <a16:colId xmlns:a16="http://schemas.microsoft.com/office/drawing/2014/main" val="414886518"/>
                    </a:ext>
                  </a:extLst>
                </a:gridCol>
                <a:gridCol w="670783">
                  <a:extLst>
                    <a:ext uri="{9D8B030D-6E8A-4147-A177-3AD203B41FA5}">
                      <a16:colId xmlns:a16="http://schemas.microsoft.com/office/drawing/2014/main" val="4293977185"/>
                    </a:ext>
                  </a:extLst>
                </a:gridCol>
                <a:gridCol w="1512167">
                  <a:extLst>
                    <a:ext uri="{9D8B030D-6E8A-4147-A177-3AD203B41FA5}">
                      <a16:colId xmlns:a16="http://schemas.microsoft.com/office/drawing/2014/main" val="4249468099"/>
                    </a:ext>
                  </a:extLst>
                </a:gridCol>
              </a:tblGrid>
              <a:tr h="263658">
                <a:tc>
                  <a:txBody>
                    <a:bodyPr/>
                    <a:lstStyle/>
                    <a:p>
                      <a:pPr algn="ctr"/>
                      <a:r>
                        <a:rPr lang="zh-CN" altLang="en-US" sz="1000" b="1" i="0">
                          <a:solidFill>
                            <a:schemeClr val="bg1"/>
                          </a:solidFill>
                          <a:effectLst/>
                          <a:latin typeface="+mn-lt"/>
                          <a:ea typeface="+mn-ea"/>
                          <a:cs typeface="+mn-ea"/>
                          <a:sym typeface="+mn-lt"/>
                        </a:rPr>
                        <a:t>类别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tc>
                  <a:txBody>
                    <a:bodyPr/>
                    <a:lstStyle/>
                    <a:p>
                      <a:pPr algn="ctr"/>
                      <a:r>
                        <a:rPr lang="zh-CN" altLang="en-US" sz="1000" b="1" i="0">
                          <a:solidFill>
                            <a:schemeClr val="bg1"/>
                          </a:solidFill>
                          <a:effectLst/>
                          <a:latin typeface="+mn-lt"/>
                          <a:ea typeface="+mn-ea"/>
                          <a:cs typeface="+mn-ea"/>
                          <a:sym typeface="+mn-lt"/>
                        </a:rPr>
                        <a:t>结构特征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tc>
                  <a:txBody>
                    <a:bodyPr/>
                    <a:lstStyle/>
                    <a:p>
                      <a:pPr algn="ctr"/>
                      <a:r>
                        <a:rPr lang="zh-CN" altLang="en-US" sz="1000" b="1" i="0">
                          <a:solidFill>
                            <a:schemeClr val="bg1"/>
                          </a:solidFill>
                          <a:effectLst/>
                          <a:latin typeface="+mn-lt"/>
                          <a:ea typeface="+mn-ea"/>
                          <a:cs typeface="+mn-ea"/>
                          <a:sym typeface="+mn-lt"/>
                        </a:rPr>
                        <a:t>工作结温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tc>
                  <a:txBody>
                    <a:bodyPr/>
                    <a:lstStyle/>
                    <a:p>
                      <a:pPr algn="ctr"/>
                      <a:r>
                        <a:rPr lang="zh-CN" altLang="en-US" sz="1000" b="1" i="0">
                          <a:solidFill>
                            <a:schemeClr val="bg1"/>
                          </a:solidFill>
                          <a:effectLst/>
                          <a:latin typeface="+mn-lt"/>
                          <a:ea typeface="+mn-ea"/>
                          <a:cs typeface="+mn-ea"/>
                          <a:sym typeface="+mn-lt"/>
                        </a:rPr>
                        <a:t>短路能力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tc>
                  <a:txBody>
                    <a:bodyPr/>
                    <a:lstStyle/>
                    <a:p>
                      <a:pPr algn="ctr"/>
                      <a:r>
                        <a:rPr lang="zh-CN" altLang="en-US" sz="1000" b="1" i="0">
                          <a:solidFill>
                            <a:schemeClr val="bg1"/>
                          </a:solidFill>
                          <a:effectLst/>
                          <a:latin typeface="+mn-lt"/>
                          <a:ea typeface="+mn-ea"/>
                          <a:cs typeface="+mn-ea"/>
                          <a:sym typeface="+mn-lt"/>
                        </a:rPr>
                        <a:t>封装形式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tc>
                  <a:txBody>
                    <a:bodyPr/>
                    <a:lstStyle/>
                    <a:p>
                      <a:pPr algn="ctr"/>
                      <a:r>
                        <a:rPr lang="zh-CN" altLang="en-US" sz="1000" b="1" i="0">
                          <a:solidFill>
                            <a:schemeClr val="bg1"/>
                          </a:solidFill>
                          <a:effectLst/>
                          <a:latin typeface="+mn-lt"/>
                          <a:ea typeface="+mn-ea"/>
                          <a:cs typeface="+mn-ea"/>
                          <a:sym typeface="+mn-lt"/>
                        </a:rPr>
                        <a:t>特点 </a:t>
                      </a:r>
                      <a:endParaRPr lang="zh-CN" altLang="en-US" sz="2000" b="1">
                        <a:solidFill>
                          <a:schemeClr val="bg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30613"/>
                    </a:solidFill>
                  </a:tcPr>
                </a:tc>
                <a:extLst>
                  <a:ext uri="{0D108BD9-81ED-4DB2-BD59-A6C34878D82A}">
                    <a16:rowId xmlns:a16="http://schemas.microsoft.com/office/drawing/2014/main" val="716452624"/>
                  </a:ext>
                </a:extLst>
              </a:tr>
              <a:tr h="209498">
                <a:tc>
                  <a:txBody>
                    <a:bodyPr/>
                    <a:lstStyle/>
                    <a:p>
                      <a:pPr algn="ctr"/>
                      <a:r>
                        <a:rPr lang="en-US" sz="900" b="0" i="0">
                          <a:solidFill>
                            <a:schemeClr val="tx1"/>
                          </a:solidFill>
                          <a:effectLst/>
                          <a:latin typeface="+mn-lt"/>
                          <a:ea typeface="+mn-ea"/>
                          <a:cs typeface="+mn-ea"/>
                          <a:sym typeface="+mn-lt"/>
                        </a:rPr>
                        <a:t>IGBT1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平面栅</a:t>
                      </a:r>
                      <a:r>
                        <a:rPr lang="en-US" altLang="zh-CN" sz="900" b="0" i="0">
                          <a:solidFill>
                            <a:schemeClr val="tx1"/>
                          </a:solidFill>
                          <a:effectLst/>
                          <a:latin typeface="+mn-lt"/>
                          <a:ea typeface="+mn-ea"/>
                          <a:cs typeface="+mn-ea"/>
                          <a:sym typeface="+mn-lt"/>
                        </a:rPr>
                        <a:t>+</a:t>
                      </a:r>
                      <a:r>
                        <a:rPr lang="en-US" sz="900" b="0" i="0">
                          <a:solidFill>
                            <a:schemeClr val="tx1"/>
                          </a:solidFill>
                          <a:effectLst/>
                          <a:latin typeface="+mn-lt"/>
                          <a:ea typeface="+mn-ea"/>
                          <a:cs typeface="+mn-ea"/>
                          <a:sym typeface="+mn-lt"/>
                        </a:rPr>
                        <a:t>PT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工艺复杂</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成本高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8473088"/>
                  </a:ext>
                </a:extLst>
              </a:tr>
              <a:tr h="496509">
                <a:tc>
                  <a:txBody>
                    <a:bodyPr/>
                    <a:lstStyle/>
                    <a:p>
                      <a:pPr algn="ctr"/>
                      <a:r>
                        <a:rPr lang="en-US" sz="900" b="0" i="0">
                          <a:solidFill>
                            <a:schemeClr val="tx1"/>
                          </a:solidFill>
                          <a:effectLst/>
                          <a:latin typeface="+mn-lt"/>
                          <a:ea typeface="+mn-ea"/>
                          <a:cs typeface="+mn-ea"/>
                          <a:sym typeface="+mn-lt"/>
                        </a:rPr>
                        <a:t>IGBT2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平面栅</a:t>
                      </a:r>
                      <a:r>
                        <a:rPr lang="en-US" altLang="zh-CN" sz="900" b="0" i="0">
                          <a:solidFill>
                            <a:schemeClr val="tx1"/>
                          </a:solidFill>
                          <a:effectLst/>
                          <a:latin typeface="+mn-lt"/>
                          <a:ea typeface="+mn-ea"/>
                          <a:cs typeface="+mn-ea"/>
                          <a:sym typeface="+mn-lt"/>
                        </a:rPr>
                        <a:t>+</a:t>
                      </a:r>
                      <a:r>
                        <a:rPr lang="en-US" sz="900" b="0" i="0">
                          <a:solidFill>
                            <a:schemeClr val="tx1"/>
                          </a:solidFill>
                          <a:effectLst/>
                          <a:latin typeface="+mn-lt"/>
                          <a:ea typeface="+mn-ea"/>
                          <a:cs typeface="+mn-ea"/>
                          <a:sym typeface="+mn-lt"/>
                        </a:rPr>
                        <a:t>NPT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125</a:t>
                      </a:r>
                      <a:r>
                        <a:rPr lang="zh-CN" altLang="en-US"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10us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模块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低饱和压降</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正</a:t>
                      </a:r>
                      <a:r>
                        <a:rPr lang="zh-CN" altLang="en-US" sz="900" b="0" i="0" smtClean="0">
                          <a:solidFill>
                            <a:schemeClr val="tx1"/>
                          </a:solidFill>
                          <a:effectLst/>
                          <a:latin typeface="+mn-lt"/>
                          <a:ea typeface="+mn-ea"/>
                          <a:cs typeface="+mn-ea"/>
                          <a:sym typeface="+mn-lt"/>
                        </a:rPr>
                        <a:t>温度系</a:t>
                      </a:r>
                      <a:br>
                        <a:rPr lang="zh-CN" altLang="en-US" sz="900" b="0" i="0" smtClean="0">
                          <a:solidFill>
                            <a:schemeClr val="tx1"/>
                          </a:solidFill>
                          <a:effectLst/>
                          <a:latin typeface="+mn-lt"/>
                          <a:ea typeface="+mn-ea"/>
                          <a:cs typeface="+mn-ea"/>
                          <a:sym typeface="+mn-lt"/>
                        </a:rPr>
                      </a:br>
                      <a:r>
                        <a:rPr lang="zh-CN" altLang="en-US" sz="900" b="0" i="0" smtClean="0">
                          <a:solidFill>
                            <a:schemeClr val="tx1"/>
                          </a:solidFill>
                          <a:effectLst/>
                          <a:latin typeface="+mn-lt"/>
                          <a:ea typeface="+mn-ea"/>
                          <a:cs typeface="+mn-ea"/>
                          <a:sym typeface="+mn-lt"/>
                        </a:rPr>
                        <a:t>数</a:t>
                      </a:r>
                      <a:r>
                        <a:rPr lang="en-US" altLang="zh-CN" sz="900" b="0" i="0">
                          <a:solidFill>
                            <a:schemeClr val="tx1"/>
                          </a:solidFill>
                          <a:effectLst/>
                          <a:latin typeface="+mn-lt"/>
                          <a:ea typeface="+mn-ea"/>
                          <a:cs typeface="+mn-ea"/>
                          <a:sym typeface="+mn-lt"/>
                        </a:rPr>
                        <a:t>,125</a:t>
                      </a:r>
                      <a:r>
                        <a:rPr lang="zh-CN" altLang="en-US" sz="900" b="0" i="0">
                          <a:solidFill>
                            <a:schemeClr val="tx1"/>
                          </a:solidFill>
                          <a:effectLst/>
                          <a:latin typeface="+mn-lt"/>
                          <a:ea typeface="+mn-ea"/>
                          <a:cs typeface="+mn-ea"/>
                          <a:sym typeface="+mn-lt"/>
                        </a:rPr>
                        <a:t>℃工作结温</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高鲁棒性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84977422"/>
                  </a:ext>
                </a:extLst>
              </a:tr>
              <a:tr h="496509">
                <a:tc>
                  <a:txBody>
                    <a:bodyPr/>
                    <a:lstStyle/>
                    <a:p>
                      <a:pPr algn="ctr"/>
                      <a:r>
                        <a:rPr lang="en-US" sz="900" b="0" i="0">
                          <a:solidFill>
                            <a:schemeClr val="tx1"/>
                          </a:solidFill>
                          <a:effectLst/>
                          <a:latin typeface="+mn-lt"/>
                          <a:ea typeface="+mn-ea"/>
                          <a:cs typeface="+mn-ea"/>
                          <a:sym typeface="+mn-lt"/>
                        </a:rPr>
                        <a:t>IGBT3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沟槽栅</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125℃</a:t>
                      </a:r>
                      <a:br>
                        <a:rPr lang="en-US" sz="900" b="0" i="0">
                          <a:solidFill>
                            <a:schemeClr val="tx1"/>
                          </a:solidFill>
                          <a:effectLst/>
                          <a:latin typeface="+mn-lt"/>
                          <a:ea typeface="+mn-ea"/>
                          <a:cs typeface="+mn-ea"/>
                          <a:sym typeface="+mn-lt"/>
                        </a:rPr>
                      </a:br>
                      <a:r>
                        <a:rPr lang="en-US" sz="900" b="0" i="0">
                          <a:solidFill>
                            <a:schemeClr val="tx1"/>
                          </a:solidFill>
                          <a:effectLst/>
                          <a:latin typeface="+mn-lt"/>
                          <a:ea typeface="+mn-ea"/>
                          <a:cs typeface="+mn-ea"/>
                          <a:sym typeface="+mn-lt"/>
                        </a:rPr>
                        <a:t>/600V</a:t>
                      </a:r>
                      <a:br>
                        <a:rPr lang="en-US" sz="900" b="0" i="0">
                          <a:solidFill>
                            <a:schemeClr val="tx1"/>
                          </a:solidFill>
                          <a:effectLst/>
                          <a:latin typeface="+mn-lt"/>
                          <a:ea typeface="+mn-ea"/>
                          <a:cs typeface="+mn-ea"/>
                          <a:sym typeface="+mn-lt"/>
                        </a:rPr>
                      </a:br>
                      <a:r>
                        <a:rPr lang="en-US" sz="900" b="0" i="0">
                          <a:solidFill>
                            <a:schemeClr val="tx1"/>
                          </a:solidFill>
                          <a:effectLst/>
                          <a:latin typeface="+mn-lt"/>
                          <a:ea typeface="+mn-ea"/>
                          <a:cs typeface="+mn-ea"/>
                          <a:sym typeface="+mn-lt"/>
                        </a:rPr>
                        <a:t>150℃</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10us/</a:t>
                      </a:r>
                      <a:br>
                        <a:rPr lang="en-US" sz="900" b="0" i="0">
                          <a:solidFill>
                            <a:schemeClr val="tx1"/>
                          </a:solidFill>
                          <a:effectLst/>
                          <a:latin typeface="+mn-lt"/>
                          <a:ea typeface="+mn-ea"/>
                          <a:cs typeface="+mn-ea"/>
                          <a:sym typeface="+mn-lt"/>
                        </a:rPr>
                      </a:br>
                      <a:r>
                        <a:rPr lang="en-US" sz="900" b="0" i="0">
                          <a:solidFill>
                            <a:schemeClr val="tx1"/>
                          </a:solidFill>
                          <a:effectLst/>
                          <a:latin typeface="+mn-lt"/>
                          <a:ea typeface="+mn-ea"/>
                          <a:cs typeface="+mn-ea"/>
                          <a:sym typeface="+mn-lt"/>
                        </a:rPr>
                        <a:t>600V 6us</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模块</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低导通压降</a:t>
                      </a:r>
                      <a:r>
                        <a:rPr lang="en-US" altLang="zh-CN" sz="900" b="0" i="0">
                          <a:solidFill>
                            <a:schemeClr val="tx1"/>
                          </a:solidFill>
                          <a:effectLst/>
                          <a:latin typeface="+mn-lt"/>
                          <a:ea typeface="+mn-ea"/>
                          <a:cs typeface="+mn-ea"/>
                          <a:sym typeface="+mn-lt"/>
                        </a:rPr>
                        <a:t>,125</a:t>
                      </a:r>
                      <a:r>
                        <a:rPr lang="zh-CN" altLang="en-US" sz="900" b="0" i="0">
                          <a:solidFill>
                            <a:schemeClr val="tx1"/>
                          </a:solidFill>
                          <a:effectLst/>
                          <a:latin typeface="+mn-lt"/>
                          <a:ea typeface="+mn-ea"/>
                          <a:cs typeface="+mn-ea"/>
                          <a:sym typeface="+mn-lt"/>
                        </a:rPr>
                        <a:t>℃工作结温</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 </a:t>
                      </a:r>
                      <a:r>
                        <a:rPr lang="en-US" altLang="zh-CN" sz="900" b="0" i="0">
                          <a:solidFill>
                            <a:schemeClr val="tx1"/>
                          </a:solidFill>
                          <a:effectLst/>
                          <a:latin typeface="+mn-lt"/>
                          <a:ea typeface="+mn-ea"/>
                          <a:cs typeface="+mn-ea"/>
                          <a:sym typeface="+mn-lt"/>
                        </a:rPr>
                        <a:t>600V </a:t>
                      </a:r>
                      <a:r>
                        <a:rPr lang="zh-CN" altLang="en-US" sz="900" b="0" i="0">
                          <a:solidFill>
                            <a:schemeClr val="tx1"/>
                          </a:solidFill>
                          <a:effectLst/>
                          <a:latin typeface="+mn-lt"/>
                          <a:ea typeface="+mn-ea"/>
                          <a:cs typeface="+mn-ea"/>
                          <a:sym typeface="+mn-lt"/>
                        </a:rPr>
                        <a:t>器件为 </a:t>
                      </a:r>
                      <a:r>
                        <a:rPr lang="en-US" altLang="zh-CN" sz="900" b="0" i="0">
                          <a:solidFill>
                            <a:schemeClr val="tx1"/>
                          </a:solidFill>
                          <a:effectLst/>
                          <a:latin typeface="+mn-lt"/>
                          <a:ea typeface="+mn-ea"/>
                          <a:cs typeface="+mn-ea"/>
                          <a:sym typeface="+mn-lt"/>
                        </a:rPr>
                        <a:t>150</a:t>
                      </a:r>
                      <a:r>
                        <a:rPr lang="zh-CN" altLang="en-US" sz="900" b="0" i="0">
                          <a:solidFill>
                            <a:schemeClr val="tx1"/>
                          </a:solidFill>
                          <a:effectLst/>
                          <a:latin typeface="+mn-lt"/>
                          <a:ea typeface="+mn-ea"/>
                          <a:cs typeface="+mn-ea"/>
                          <a:sym typeface="+mn-lt"/>
                        </a:rPr>
                        <a:t>℃） </a:t>
                      </a:r>
                      <a:r>
                        <a:rPr lang="en-US" altLang="zh-CN" sz="900" b="0" i="0">
                          <a:solidFill>
                            <a:schemeClr val="tx1"/>
                          </a:solidFill>
                          <a:effectLst/>
                          <a:latin typeface="+mn-lt"/>
                          <a:ea typeface="+mn-ea"/>
                          <a:cs typeface="+mn-ea"/>
                          <a:sym typeface="+mn-lt"/>
                        </a:rPr>
                        <a:t>,</a:t>
                      </a:r>
                      <a:r>
                        <a:rPr lang="zh-CN" altLang="en-US" sz="900" b="0" i="0" smtClean="0">
                          <a:solidFill>
                            <a:schemeClr val="tx1"/>
                          </a:solidFill>
                          <a:effectLst/>
                          <a:latin typeface="+mn-lt"/>
                          <a:ea typeface="+mn-ea"/>
                          <a:cs typeface="+mn-ea"/>
                          <a:sym typeface="+mn-lt"/>
                        </a:rPr>
                        <a:t>开关</a:t>
                      </a:r>
                      <a:r>
                        <a:rPr lang="zh-CN" altLang="en-US" sz="900" b="0" i="0">
                          <a:solidFill>
                            <a:schemeClr val="tx1"/>
                          </a:solidFill>
                          <a:effectLst/>
                          <a:latin typeface="+mn-lt"/>
                          <a:ea typeface="+mn-ea"/>
                          <a:cs typeface="+mn-ea"/>
                          <a:sym typeface="+mn-lt"/>
                        </a:rPr>
                        <a:t>性能优化</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6218435"/>
                  </a:ext>
                </a:extLst>
              </a:tr>
              <a:tr h="353003">
                <a:tc>
                  <a:txBody>
                    <a:bodyPr/>
                    <a:lstStyle/>
                    <a:p>
                      <a:pPr algn="ctr"/>
                      <a:r>
                        <a:rPr lang="en-US" sz="900" b="0" i="0">
                          <a:solidFill>
                            <a:schemeClr val="tx1"/>
                          </a:solidFill>
                          <a:effectLst/>
                          <a:latin typeface="+mn-lt"/>
                          <a:ea typeface="+mn-ea"/>
                          <a:cs typeface="+mn-ea"/>
                          <a:sym typeface="+mn-lt"/>
                        </a:rPr>
                        <a:t>IGBT4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沟槽栅</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150</a:t>
                      </a:r>
                      <a:r>
                        <a:rPr lang="zh-CN" altLang="en-US"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10us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模块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高开关频率</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优化开关软</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度</a:t>
                      </a:r>
                      <a:r>
                        <a:rPr lang="en-US" altLang="zh-CN" sz="900" b="0" i="0">
                          <a:solidFill>
                            <a:schemeClr val="tx1"/>
                          </a:solidFill>
                          <a:effectLst/>
                          <a:latin typeface="+mn-lt"/>
                          <a:ea typeface="+mn-ea"/>
                          <a:cs typeface="+mn-ea"/>
                          <a:sym typeface="+mn-lt"/>
                        </a:rPr>
                        <a:t>,150</a:t>
                      </a:r>
                      <a:r>
                        <a:rPr lang="zh-CN" altLang="en-US" sz="900" b="0" i="0">
                          <a:solidFill>
                            <a:schemeClr val="tx1"/>
                          </a:solidFill>
                          <a:effectLst/>
                          <a:latin typeface="+mn-lt"/>
                          <a:ea typeface="+mn-ea"/>
                          <a:cs typeface="+mn-ea"/>
                          <a:sym typeface="+mn-lt"/>
                        </a:rPr>
                        <a:t>℃工作结温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7344137"/>
                  </a:ext>
                </a:extLst>
              </a:tr>
              <a:tr h="496509">
                <a:tc>
                  <a:txBody>
                    <a:bodyPr/>
                    <a:lstStyle/>
                    <a:p>
                      <a:pPr algn="ctr"/>
                      <a:r>
                        <a:rPr lang="en-US" sz="900" b="0" i="0">
                          <a:solidFill>
                            <a:schemeClr val="tx1"/>
                          </a:solidFill>
                          <a:effectLst/>
                          <a:latin typeface="+mn-lt"/>
                          <a:ea typeface="+mn-ea"/>
                          <a:cs typeface="+mn-ea"/>
                          <a:sym typeface="+mn-lt"/>
                        </a:rPr>
                        <a:t>IGBT5</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沟槽栅</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a:t>
                      </a:r>
                      <a:r>
                        <a:rPr lang="en-US" altLang="zh-CN" sz="900" b="0" i="0">
                          <a:solidFill>
                            <a:schemeClr val="tx1"/>
                          </a:solidFill>
                          <a:effectLst/>
                          <a:latin typeface="+mn-lt"/>
                          <a:ea typeface="+mn-ea"/>
                          <a:cs typeface="+mn-ea"/>
                          <a:sym typeface="+mn-lt"/>
                        </a:rPr>
                        <a:t>+</a:t>
                      </a:r>
                      <a:br>
                        <a:rPr lang="en-US" altLang="zh-CN"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表面覆铜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10us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模块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 </a:t>
                      </a:r>
                      <a:r>
                        <a:rPr lang="zh-CN" altLang="en-US" sz="900" b="0" i="0">
                          <a:solidFill>
                            <a:schemeClr val="tx1"/>
                          </a:solidFill>
                          <a:effectLst/>
                          <a:latin typeface="+mn-lt"/>
                          <a:ea typeface="+mn-ea"/>
                          <a:cs typeface="+mn-ea"/>
                          <a:sym typeface="+mn-lt"/>
                        </a:rPr>
                        <a:t>压</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输出电流能力提升 ℃工作结温</a:t>
                      </a:r>
                      <a:r>
                        <a:rPr lang="en-US" altLang="zh-CN" sz="900" b="0" i="0">
                          <a:solidFill>
                            <a:schemeClr val="tx1"/>
                          </a:solidFill>
                          <a:effectLst/>
                          <a:latin typeface="+mn-lt"/>
                          <a:ea typeface="+mn-ea"/>
                          <a:cs typeface="+mn-ea"/>
                          <a:sym typeface="+mn-lt"/>
                        </a:rPr>
                        <a:t>,1.5V </a:t>
                      </a:r>
                      <a:r>
                        <a:rPr lang="zh-CN" altLang="en-US" sz="900" b="0" i="0">
                          <a:solidFill>
                            <a:schemeClr val="tx1"/>
                          </a:solidFill>
                          <a:effectLst/>
                          <a:latin typeface="+mn-lt"/>
                          <a:ea typeface="+mn-ea"/>
                          <a:cs typeface="+mn-ea"/>
                          <a:sym typeface="+mn-lt"/>
                        </a:rPr>
                        <a:t>饱和电 </a:t>
                      </a:r>
                      <a:r>
                        <a:rPr lang="en-US" altLang="zh-CN" sz="900" b="0" i="0">
                          <a:solidFill>
                            <a:schemeClr val="tx1"/>
                          </a:solidFill>
                          <a:effectLst/>
                          <a:latin typeface="+mn-lt"/>
                          <a:ea typeface="+mn-ea"/>
                          <a:cs typeface="+mn-ea"/>
                          <a:sym typeface="+mn-lt"/>
                        </a:rPr>
                        <a:t>30%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37136802"/>
                  </a:ext>
                </a:extLst>
              </a:tr>
              <a:tr h="640014">
                <a:tc>
                  <a:txBody>
                    <a:bodyPr/>
                    <a:lstStyle/>
                    <a:p>
                      <a:pPr algn="ctr"/>
                      <a:r>
                        <a:rPr lang="en-US" sz="900" b="0" i="0">
                          <a:solidFill>
                            <a:schemeClr val="tx1"/>
                          </a:solidFill>
                          <a:effectLst/>
                          <a:latin typeface="+mn-lt"/>
                          <a:ea typeface="+mn-ea"/>
                          <a:cs typeface="+mn-ea"/>
                          <a:sym typeface="+mn-lt"/>
                        </a:rPr>
                        <a:t>TRENCH</a:t>
                      </a:r>
                      <a:br>
                        <a:rPr lang="en-US" sz="900" b="0" i="0">
                          <a:solidFill>
                            <a:schemeClr val="tx1"/>
                          </a:solidFill>
                          <a:effectLst/>
                          <a:latin typeface="+mn-lt"/>
                          <a:ea typeface="+mn-ea"/>
                          <a:cs typeface="+mn-ea"/>
                          <a:sym typeface="+mn-lt"/>
                        </a:rPr>
                      </a:br>
                      <a:r>
                        <a:rPr lang="en-US" sz="900" b="0" i="0">
                          <a:solidFill>
                            <a:schemeClr val="tx1"/>
                          </a:solidFill>
                          <a:effectLst/>
                          <a:latin typeface="+mn-lt"/>
                          <a:ea typeface="+mn-ea"/>
                          <a:cs typeface="+mn-ea"/>
                          <a:sym typeface="+mn-lt"/>
                        </a:rPr>
                        <a:t>STOP 5</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微沟槽</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无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单管</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 </a:t>
                      </a:r>
                      <a:r>
                        <a:rPr lang="en-US" altLang="zh-CN" sz="900" b="0" i="0">
                          <a:solidFill>
                            <a:schemeClr val="tx1"/>
                          </a:solidFill>
                          <a:effectLst/>
                          <a:latin typeface="+mn-lt"/>
                          <a:ea typeface="+mn-ea"/>
                          <a:cs typeface="+mn-ea"/>
                          <a:sym typeface="+mn-lt"/>
                        </a:rPr>
                        <a:t>650</a:t>
                      </a:r>
                      <a:r>
                        <a:rPr lang="en-US" sz="900" b="0" i="0">
                          <a:solidFill>
                            <a:schemeClr val="tx1"/>
                          </a:solidFill>
                          <a:effectLst/>
                          <a:latin typeface="+mn-lt"/>
                          <a:ea typeface="+mn-ea"/>
                          <a:cs typeface="+mn-ea"/>
                          <a:sym typeface="+mn-lt"/>
                        </a:rPr>
                        <a:t>V）</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℃最大工作结温</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高开关</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频率</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无短路能力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53289259"/>
                  </a:ext>
                </a:extLst>
              </a:tr>
              <a:tr h="496509">
                <a:tc>
                  <a:txBody>
                    <a:bodyPr/>
                    <a:lstStyle/>
                    <a:p>
                      <a:pPr algn="ctr"/>
                      <a:r>
                        <a:rPr lang="en-US" sz="900" b="0" i="0">
                          <a:solidFill>
                            <a:schemeClr val="tx1"/>
                          </a:solidFill>
                          <a:effectLst/>
                          <a:latin typeface="+mn-lt"/>
                          <a:ea typeface="+mn-ea"/>
                          <a:cs typeface="+mn-ea"/>
                          <a:sym typeface="+mn-lt"/>
                        </a:rPr>
                        <a:t>IGBT6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沟槽栅</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3us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单管</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 </a:t>
                      </a:r>
                      <a:r>
                        <a:rPr lang="en-US" altLang="zh-CN" sz="900" b="0" i="0">
                          <a:solidFill>
                            <a:schemeClr val="tx1"/>
                          </a:solidFill>
                          <a:effectLst/>
                          <a:latin typeface="+mn-lt"/>
                          <a:ea typeface="+mn-ea"/>
                          <a:cs typeface="+mn-ea"/>
                          <a:sym typeface="+mn-lt"/>
                        </a:rPr>
                        <a:t>1200</a:t>
                      </a:r>
                      <a:r>
                        <a:rPr lang="en-US" sz="900" b="0" i="0">
                          <a:solidFill>
                            <a:schemeClr val="tx1"/>
                          </a:solidFill>
                          <a:effectLst/>
                          <a:latin typeface="+mn-lt"/>
                          <a:ea typeface="+mn-ea"/>
                          <a:cs typeface="+mn-ea"/>
                          <a:sym typeface="+mn-lt"/>
                        </a:rPr>
                        <a:t>V）</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℃最大工作结温</a:t>
                      </a:r>
                      <a:r>
                        <a:rPr lang="en-US" altLang="zh-CN" sz="900" b="0" i="0">
                          <a:solidFill>
                            <a:schemeClr val="tx1"/>
                          </a:solidFill>
                          <a:effectLst/>
                          <a:latin typeface="+mn-lt"/>
                          <a:ea typeface="+mn-ea"/>
                          <a:cs typeface="+mn-ea"/>
                          <a:sym typeface="+mn-lt"/>
                        </a:rPr>
                        <a:t>,</a:t>
                      </a:r>
                      <a:r>
                        <a:rPr lang="en-US" sz="900" b="0" i="0">
                          <a:solidFill>
                            <a:schemeClr val="tx1"/>
                          </a:solidFill>
                          <a:effectLst/>
                          <a:latin typeface="+mn-lt"/>
                          <a:ea typeface="+mn-ea"/>
                          <a:cs typeface="+mn-ea"/>
                          <a:sym typeface="+mn-lt"/>
                        </a:rPr>
                        <a:t>Rg </a:t>
                      </a:r>
                      <a:r>
                        <a:rPr lang="zh-CN" altLang="en-US" sz="900" b="0" i="0">
                          <a:solidFill>
                            <a:schemeClr val="tx1"/>
                          </a:solidFill>
                          <a:effectLst/>
                          <a:latin typeface="+mn-lt"/>
                          <a:ea typeface="+mn-ea"/>
                          <a:cs typeface="+mn-ea"/>
                          <a:sym typeface="+mn-lt"/>
                        </a:rPr>
                        <a:t>可</a:t>
                      </a:r>
                      <a:br>
                        <a:rPr lang="zh-CN" altLang="en-US" sz="900" b="0" i="0">
                          <a:solidFill>
                            <a:schemeClr val="tx1"/>
                          </a:solidFill>
                          <a:effectLst/>
                          <a:latin typeface="+mn-lt"/>
                          <a:ea typeface="+mn-ea"/>
                          <a:cs typeface="+mn-ea"/>
                          <a:sym typeface="+mn-lt"/>
                        </a:rPr>
                      </a:br>
                      <a:r>
                        <a:rPr lang="zh-CN" altLang="en-US" sz="900" b="0" i="0">
                          <a:solidFill>
                            <a:schemeClr val="tx1"/>
                          </a:solidFill>
                          <a:effectLst/>
                          <a:latin typeface="+mn-lt"/>
                          <a:ea typeface="+mn-ea"/>
                          <a:cs typeface="+mn-ea"/>
                          <a:sym typeface="+mn-lt"/>
                        </a:rPr>
                        <a:t>控</a:t>
                      </a:r>
                      <a:r>
                        <a:rPr lang="en-US" altLang="zh-CN" sz="900" b="0" i="0">
                          <a:solidFill>
                            <a:schemeClr val="tx1"/>
                          </a:solidFill>
                          <a:effectLst/>
                          <a:latin typeface="+mn-lt"/>
                          <a:ea typeface="+mn-ea"/>
                          <a:cs typeface="+mn-ea"/>
                          <a:sym typeface="+mn-lt"/>
                        </a:rPr>
                        <a:t>,3</a:t>
                      </a:r>
                      <a:r>
                        <a:rPr lang="en-US" sz="900" b="0" i="0">
                          <a:solidFill>
                            <a:schemeClr val="tx1"/>
                          </a:solidFill>
                          <a:effectLst/>
                          <a:latin typeface="+mn-lt"/>
                          <a:ea typeface="+mn-ea"/>
                          <a:cs typeface="+mn-ea"/>
                          <a:sym typeface="+mn-lt"/>
                        </a:rPr>
                        <a:t>us </a:t>
                      </a:r>
                      <a:r>
                        <a:rPr lang="zh-CN" altLang="en-US" sz="900" b="0" i="0">
                          <a:solidFill>
                            <a:schemeClr val="tx1"/>
                          </a:solidFill>
                          <a:effectLst/>
                          <a:latin typeface="+mn-lt"/>
                          <a:ea typeface="+mn-ea"/>
                          <a:cs typeface="+mn-ea"/>
                          <a:sym typeface="+mn-lt"/>
                        </a:rPr>
                        <a:t>短路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85711944"/>
                  </a:ext>
                </a:extLst>
              </a:tr>
              <a:tr h="496509">
                <a:tc>
                  <a:txBody>
                    <a:bodyPr/>
                    <a:lstStyle/>
                    <a:p>
                      <a:pPr algn="ctr"/>
                      <a:r>
                        <a:rPr lang="en-US" sz="900" b="0" i="0">
                          <a:solidFill>
                            <a:schemeClr val="tx1"/>
                          </a:solidFill>
                          <a:effectLst/>
                          <a:latin typeface="+mn-lt"/>
                          <a:ea typeface="+mn-ea"/>
                          <a:cs typeface="+mn-ea"/>
                          <a:sym typeface="+mn-lt"/>
                        </a:rPr>
                        <a:t>IGBT7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微沟槽</a:t>
                      </a:r>
                      <a:r>
                        <a:rPr lang="en-US" altLang="zh-CN" sz="900" b="0" i="0">
                          <a:solidFill>
                            <a:schemeClr val="tx1"/>
                          </a:solidFill>
                          <a:effectLst/>
                          <a:latin typeface="+mn-lt"/>
                          <a:ea typeface="+mn-ea"/>
                          <a:cs typeface="+mn-ea"/>
                          <a:sym typeface="+mn-lt"/>
                        </a:rPr>
                        <a:t>+</a:t>
                      </a:r>
                      <a:r>
                        <a:rPr lang="zh-CN" altLang="en-US" sz="900" b="0" i="0">
                          <a:solidFill>
                            <a:schemeClr val="tx1"/>
                          </a:solidFill>
                          <a:effectLst/>
                          <a:latin typeface="+mn-lt"/>
                          <a:ea typeface="+mn-ea"/>
                          <a:cs typeface="+mn-ea"/>
                          <a:sym typeface="+mn-lt"/>
                        </a:rPr>
                        <a:t>场截止 </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过载</a:t>
                      </a:r>
                      <a:br>
                        <a:rPr lang="zh-CN" altLang="en-US" sz="900" b="0" i="0">
                          <a:solidFill>
                            <a:schemeClr val="tx1"/>
                          </a:solidFill>
                          <a:effectLst/>
                          <a:latin typeface="+mn-lt"/>
                          <a:ea typeface="+mn-ea"/>
                          <a:cs typeface="+mn-ea"/>
                          <a:sym typeface="+mn-lt"/>
                        </a:rPr>
                      </a:b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900" b="0" i="0">
                          <a:solidFill>
                            <a:schemeClr val="tx1"/>
                          </a:solidFill>
                          <a:effectLst/>
                          <a:latin typeface="+mn-lt"/>
                          <a:ea typeface="+mn-ea"/>
                          <a:cs typeface="+mn-ea"/>
                          <a:sym typeface="+mn-lt"/>
                        </a:rPr>
                        <a:t>8us </a:t>
                      </a:r>
                      <a:endParaRPr 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模块</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sz="900" b="0" i="0">
                          <a:solidFill>
                            <a:schemeClr val="tx1"/>
                          </a:solidFill>
                          <a:effectLst/>
                          <a:latin typeface="+mn-lt"/>
                          <a:ea typeface="+mn-ea"/>
                          <a:cs typeface="+mn-ea"/>
                          <a:sym typeface="+mn-lt"/>
                        </a:rPr>
                        <a:t>饱和压降相比 </a:t>
                      </a:r>
                      <a:r>
                        <a:rPr lang="en-US" altLang="zh-CN" sz="900" b="0" i="0">
                          <a:solidFill>
                            <a:schemeClr val="tx1"/>
                          </a:solidFill>
                          <a:effectLst/>
                          <a:latin typeface="+mn-lt"/>
                          <a:ea typeface="+mn-ea"/>
                          <a:cs typeface="+mn-ea"/>
                          <a:sym typeface="+mn-lt"/>
                        </a:rPr>
                        <a:t>IGBT4 </a:t>
                      </a:r>
                      <a:r>
                        <a:rPr lang="zh-CN" altLang="en-US" sz="900" b="0" i="0">
                          <a:solidFill>
                            <a:schemeClr val="tx1"/>
                          </a:solidFill>
                          <a:effectLst/>
                          <a:latin typeface="+mn-lt"/>
                          <a:ea typeface="+mn-ea"/>
                          <a:cs typeface="+mn-ea"/>
                          <a:sym typeface="+mn-lt"/>
                        </a:rPr>
                        <a:t>降低</a:t>
                      </a:r>
                      <a:br>
                        <a:rPr lang="zh-CN" altLang="en-US" sz="900" b="0" i="0">
                          <a:solidFill>
                            <a:schemeClr val="tx1"/>
                          </a:solidFill>
                          <a:effectLst/>
                          <a:latin typeface="+mn-lt"/>
                          <a:ea typeface="+mn-ea"/>
                          <a:cs typeface="+mn-ea"/>
                          <a:sym typeface="+mn-lt"/>
                        </a:rPr>
                      </a:br>
                      <a:r>
                        <a:rPr lang="en-US" altLang="zh-CN" sz="900" b="0" i="0">
                          <a:solidFill>
                            <a:schemeClr val="tx1"/>
                          </a:solidFill>
                          <a:effectLst/>
                          <a:latin typeface="+mn-lt"/>
                          <a:ea typeface="+mn-ea"/>
                          <a:cs typeface="+mn-ea"/>
                          <a:sym typeface="+mn-lt"/>
                        </a:rPr>
                        <a:t>20%,</a:t>
                      </a:r>
                      <a:r>
                        <a:rPr lang="zh-CN" altLang="en-US" sz="900" b="0" i="0">
                          <a:solidFill>
                            <a:schemeClr val="tx1"/>
                          </a:solidFill>
                          <a:effectLst/>
                          <a:latin typeface="+mn-lt"/>
                          <a:ea typeface="+mn-ea"/>
                          <a:cs typeface="+mn-ea"/>
                          <a:sym typeface="+mn-lt"/>
                        </a:rPr>
                        <a:t>可实现最高 </a:t>
                      </a:r>
                      <a:r>
                        <a:rPr lang="en-US" altLang="zh-CN" sz="900" b="0" i="0">
                          <a:solidFill>
                            <a:schemeClr val="tx1"/>
                          </a:solidFill>
                          <a:effectLst/>
                          <a:latin typeface="+mn-lt"/>
                          <a:ea typeface="+mn-ea"/>
                          <a:cs typeface="+mn-ea"/>
                          <a:sym typeface="+mn-lt"/>
                        </a:rPr>
                        <a:t>175</a:t>
                      </a:r>
                      <a:r>
                        <a:rPr lang="zh-CN" altLang="en-US" sz="900" b="0" i="0">
                          <a:solidFill>
                            <a:schemeClr val="tx1"/>
                          </a:solidFill>
                          <a:effectLst/>
                          <a:latin typeface="+mn-lt"/>
                          <a:ea typeface="+mn-ea"/>
                          <a:cs typeface="+mn-ea"/>
                          <a:sym typeface="+mn-lt"/>
                        </a:rPr>
                        <a:t>℃的</a:t>
                      </a:r>
                      <a:r>
                        <a:rPr lang="zh-CN" altLang="en-US" sz="900" b="0" i="0" smtClean="0">
                          <a:solidFill>
                            <a:schemeClr val="tx1"/>
                          </a:solidFill>
                          <a:effectLst/>
                          <a:latin typeface="+mn-lt"/>
                          <a:ea typeface="+mn-ea"/>
                          <a:cs typeface="+mn-ea"/>
                          <a:sym typeface="+mn-lt"/>
                        </a:rPr>
                        <a:t>暂态</a:t>
                      </a:r>
                      <a:r>
                        <a:rPr lang="zh-CN" altLang="en-US" sz="900" b="0" i="0">
                          <a:solidFill>
                            <a:schemeClr val="tx1"/>
                          </a:solidFill>
                          <a:effectLst/>
                          <a:latin typeface="+mn-lt"/>
                          <a:ea typeface="+mn-ea"/>
                          <a:cs typeface="+mn-ea"/>
                          <a:sym typeface="+mn-lt"/>
                        </a:rPr>
                        <a:t>工作结温</a:t>
                      </a:r>
                      <a:endParaRPr lang="zh-CN" altLang="en-US" sz="1800">
                        <a:solidFill>
                          <a:schemeClr val="tx1"/>
                        </a:solidFill>
                        <a:effectLst/>
                        <a:latin typeface="+mn-lt"/>
                        <a:ea typeface="+mn-ea"/>
                        <a:cs typeface="+mn-ea"/>
                        <a:sym typeface="+mn-lt"/>
                      </a:endParaRPr>
                    </a:p>
                  </a:txBody>
                  <a:tcPr marL="63075" marR="63075" marT="31537" marB="31537"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3732491"/>
                  </a:ext>
                </a:extLst>
              </a:tr>
            </a:tbl>
          </a:graphicData>
        </a:graphic>
      </p:graphicFrame>
      <p:sp>
        <p:nvSpPr>
          <p:cNvPr id="5" name="Rectangle 1"/>
          <p:cNvSpPr>
            <a:spLocks noChangeArrowheads="1"/>
          </p:cNvSpPr>
          <p:nvPr/>
        </p:nvSpPr>
        <p:spPr bwMode="auto">
          <a:xfrm>
            <a:off x="30594" y="2759163"/>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smtClean="0">
                <a:ln>
                  <a:noFill/>
                </a:ln>
                <a:solidFill>
                  <a:schemeClr val="tx1"/>
                </a:solidFill>
                <a:effectLst/>
                <a:cs typeface="+mn-ea"/>
                <a:sym typeface="+mn-lt"/>
              </a:rPr>
              <a:t/>
            </a:r>
            <a:br>
              <a:rPr kumimoji="0" lang="zh-CN" altLang="zh-CN" sz="1800" b="0" i="0" u="none" strike="noStrike" cap="none" normalizeH="0" baseline="0" smtClean="0">
                <a:ln>
                  <a:noFill/>
                </a:ln>
                <a:solidFill>
                  <a:schemeClr val="tx1"/>
                </a:solidFill>
                <a:effectLst/>
                <a:cs typeface="+mn-ea"/>
                <a:sym typeface="+mn-lt"/>
              </a:rPr>
            </a:br>
            <a:endParaRPr kumimoji="0" lang="zh-CN" altLang="zh-CN" sz="1800" b="0" i="0" u="none" strike="noStrike" cap="none" normalizeH="0" baseline="0" smtClean="0">
              <a:ln>
                <a:noFill/>
              </a:ln>
              <a:solidFill>
                <a:schemeClr val="tx1"/>
              </a:solidFill>
              <a:effectLst/>
              <a:cs typeface="+mn-ea"/>
              <a:sym typeface="+mn-lt"/>
            </a:endParaRPr>
          </a:p>
        </p:txBody>
      </p:sp>
      <p:sp>
        <p:nvSpPr>
          <p:cNvPr id="55" name="矩形 54"/>
          <p:cNvSpPr/>
          <p:nvPr/>
        </p:nvSpPr>
        <p:spPr>
          <a:xfrm>
            <a:off x="7042664" y="2113492"/>
            <a:ext cx="4799242" cy="307777"/>
          </a:xfrm>
          <a:prstGeom prst="rect">
            <a:avLst/>
          </a:prstGeom>
        </p:spPr>
        <p:txBody>
          <a:bodyPr wrap="square">
            <a:spAutoFit/>
          </a:bodyPr>
          <a:lstStyle/>
          <a:p>
            <a:pPr algn="ctr"/>
            <a:r>
              <a:rPr lang="zh-CN" altLang="en-US" sz="1400" b="1" dirty="0" smtClean="0">
                <a:solidFill>
                  <a:srgbClr val="E30613"/>
                </a:solidFill>
                <a:cs typeface="+mn-ea"/>
                <a:sym typeface="+mn-lt"/>
              </a:rPr>
              <a:t>表：</a:t>
            </a:r>
            <a:r>
              <a:rPr lang="en-US" altLang="zh-CN" sz="1400" b="1" dirty="0" smtClean="0">
                <a:solidFill>
                  <a:srgbClr val="E30613"/>
                </a:solidFill>
                <a:cs typeface="+mn-ea"/>
                <a:sym typeface="+mn-lt"/>
              </a:rPr>
              <a:t>7</a:t>
            </a:r>
            <a:r>
              <a:rPr lang="zh-CN" altLang="en-US" sz="1400" b="1" dirty="0" smtClean="0">
                <a:solidFill>
                  <a:srgbClr val="E30613"/>
                </a:solidFill>
                <a:cs typeface="+mn-ea"/>
                <a:sym typeface="+mn-lt"/>
              </a:rPr>
              <a:t>代</a:t>
            </a:r>
            <a:r>
              <a:rPr lang="en-US" altLang="zh-CN" sz="1400" b="1" dirty="0" smtClean="0">
                <a:solidFill>
                  <a:srgbClr val="E30613"/>
                </a:solidFill>
                <a:cs typeface="+mn-ea"/>
                <a:sym typeface="+mn-lt"/>
              </a:rPr>
              <a:t>IGBT</a:t>
            </a:r>
            <a:r>
              <a:rPr lang="zh-CN" altLang="en-US" sz="1400" b="1" dirty="0" smtClean="0">
                <a:solidFill>
                  <a:srgbClr val="E30613"/>
                </a:solidFill>
                <a:cs typeface="+mn-ea"/>
                <a:sym typeface="+mn-lt"/>
              </a:rPr>
              <a:t>芯片技术指标</a:t>
            </a:r>
            <a:endParaRPr lang="zh-CN" altLang="en-US" sz="1400" b="1" dirty="0">
              <a:solidFill>
                <a:srgbClr val="E30613"/>
              </a:solidFill>
              <a:cs typeface="+mn-ea"/>
              <a:sym typeface="+mn-lt"/>
            </a:endParaRPr>
          </a:p>
        </p:txBody>
      </p:sp>
      <p:sp>
        <p:nvSpPr>
          <p:cNvPr id="30" name="文本框 29"/>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02</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681109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33"/>
          <p:cNvSpPr/>
          <p:nvPr/>
        </p:nvSpPr>
        <p:spPr bwMode="auto">
          <a:xfrm>
            <a:off x="723956" y="6458097"/>
            <a:ext cx="183688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：英飞凌，长江证券研究所</a:t>
            </a:r>
            <a:endParaRPr lang="zh-CN" altLang="en-US" sz="800" dirty="0">
              <a:solidFill>
                <a:schemeClr val="bg1">
                  <a:lumMod val="50000"/>
                </a:schemeClr>
              </a:solidFill>
              <a:latin typeface="+mn-lt"/>
              <a:ea typeface="+mn-ea"/>
              <a:cs typeface="+mn-ea"/>
              <a:sym typeface="+mn-lt"/>
            </a:endParaRPr>
          </a:p>
        </p:txBody>
      </p:sp>
      <p:sp>
        <p:nvSpPr>
          <p:cNvPr id="67" name="文本框 66"/>
          <p:cNvSpPr txBox="1"/>
          <p:nvPr/>
        </p:nvSpPr>
        <p:spPr>
          <a:xfrm>
            <a:off x="1522658" y="381164"/>
            <a:ext cx="8820226" cy="553998"/>
          </a:xfrm>
          <a:prstGeom prst="rect">
            <a:avLst/>
          </a:prstGeom>
          <a:noFill/>
        </p:spPr>
        <p:txBody>
          <a:bodyPr wrap="square" rtlCol="0">
            <a:spAutoFit/>
          </a:bodyPr>
          <a:lstStyle/>
          <a:p>
            <a:r>
              <a:rPr lang="en-US" altLang="zh-CN" sz="3000" b="1" smtClean="0">
                <a:solidFill>
                  <a:srgbClr val="E10000"/>
                </a:solidFill>
                <a:cs typeface="+mn-ea"/>
                <a:sym typeface="+mn-lt"/>
              </a:rPr>
              <a:t>IGBT</a:t>
            </a:r>
            <a:r>
              <a:rPr lang="zh-CN" altLang="en-US" sz="3000" b="1" smtClean="0">
                <a:solidFill>
                  <a:srgbClr val="E10000"/>
                </a:solidFill>
                <a:cs typeface="+mn-ea"/>
                <a:sym typeface="+mn-lt"/>
              </a:rPr>
              <a:t>：集</a:t>
            </a:r>
            <a:r>
              <a:rPr lang="en-US" altLang="zh-CN" sz="3000" b="1" smtClean="0">
                <a:solidFill>
                  <a:srgbClr val="E10000"/>
                </a:solidFill>
                <a:cs typeface="+mn-ea"/>
                <a:sym typeface="+mn-lt"/>
              </a:rPr>
              <a:t>BJT</a:t>
            </a:r>
            <a:r>
              <a:rPr lang="zh-CN" altLang="en-US" sz="3000" b="1" smtClean="0">
                <a:solidFill>
                  <a:srgbClr val="E10000"/>
                </a:solidFill>
                <a:cs typeface="+mn-ea"/>
                <a:sym typeface="+mn-lt"/>
              </a:rPr>
              <a:t>与</a:t>
            </a:r>
            <a:r>
              <a:rPr lang="en-US" altLang="zh-CN" sz="3000" b="1" smtClean="0">
                <a:solidFill>
                  <a:srgbClr val="E10000"/>
                </a:solidFill>
                <a:cs typeface="+mn-ea"/>
                <a:sym typeface="+mn-lt"/>
              </a:rPr>
              <a:t>MOSFET</a:t>
            </a:r>
            <a:r>
              <a:rPr lang="zh-CN" altLang="en-US" sz="3000" b="1">
                <a:solidFill>
                  <a:srgbClr val="E10000"/>
                </a:solidFill>
                <a:cs typeface="+mn-ea"/>
                <a:sym typeface="+mn-lt"/>
              </a:rPr>
              <a:t>于</a:t>
            </a:r>
            <a:r>
              <a:rPr lang="zh-CN" altLang="en-US" sz="3000" b="1" smtClean="0">
                <a:solidFill>
                  <a:srgbClr val="E10000"/>
                </a:solidFill>
                <a:cs typeface="+mn-ea"/>
                <a:sym typeface="+mn-lt"/>
              </a:rPr>
              <a:t>一体的新型芯片</a:t>
            </a:r>
            <a:endParaRPr lang="zh-CN" altLang="en-US" sz="3000" b="1" dirty="0">
              <a:solidFill>
                <a:srgbClr val="E10000"/>
              </a:solidFill>
              <a:cs typeface="+mn-ea"/>
              <a:sym typeface="+mn-lt"/>
            </a:endParaRPr>
          </a:p>
        </p:txBody>
      </p:sp>
      <p:sp>
        <p:nvSpPr>
          <p:cNvPr id="31" name="矩形 30"/>
          <p:cNvSpPr/>
          <p:nvPr/>
        </p:nvSpPr>
        <p:spPr>
          <a:xfrm>
            <a:off x="558751" y="1203964"/>
            <a:ext cx="2971847" cy="307777"/>
          </a:xfrm>
          <a:prstGeom prst="rect">
            <a:avLst/>
          </a:prstGeom>
        </p:spPr>
        <p:txBody>
          <a:bodyPr wrap="square">
            <a:spAutoFit/>
          </a:bodyPr>
          <a:lstStyle/>
          <a:p>
            <a:pPr algn="ctr"/>
            <a:r>
              <a:rPr lang="en-US" altLang="zh-CN" sz="1400" b="1" smtClean="0">
                <a:solidFill>
                  <a:srgbClr val="E30613"/>
                </a:solidFill>
                <a:cs typeface="+mn-ea"/>
                <a:sym typeface="+mn-lt"/>
              </a:rPr>
              <a:t>MOSFET</a:t>
            </a:r>
            <a:endParaRPr lang="zh-CN" altLang="en-US" sz="1400" b="1">
              <a:solidFill>
                <a:srgbClr val="E30613"/>
              </a:solidFill>
              <a:cs typeface="+mn-ea"/>
              <a:sym typeface="+mn-lt"/>
            </a:endParaRPr>
          </a:p>
        </p:txBody>
      </p:sp>
      <p:pic>
        <p:nvPicPr>
          <p:cNvPr id="5" name="图片 4"/>
          <p:cNvPicPr>
            <a:picLocks noChangeAspect="1"/>
          </p:cNvPicPr>
          <p:nvPr/>
        </p:nvPicPr>
        <p:blipFill>
          <a:blip r:embed="rId3">
            <a:clrChange>
              <a:clrFrom>
                <a:srgbClr val="D8D8D8"/>
              </a:clrFrom>
              <a:clrTo>
                <a:srgbClr val="D8D8D8">
                  <a:alpha val="0"/>
                </a:srgbClr>
              </a:clrTo>
            </a:clrChange>
          </a:blip>
          <a:stretch>
            <a:fillRect/>
          </a:stretch>
        </p:blipFill>
        <p:spPr>
          <a:xfrm>
            <a:off x="3877250" y="1512592"/>
            <a:ext cx="2365060" cy="1329115"/>
          </a:xfrm>
          <a:prstGeom prst="rect">
            <a:avLst/>
          </a:prstGeom>
        </p:spPr>
      </p:pic>
      <p:pic>
        <p:nvPicPr>
          <p:cNvPr id="6" name="图片 5"/>
          <p:cNvPicPr>
            <a:picLocks noChangeAspect="1"/>
          </p:cNvPicPr>
          <p:nvPr/>
        </p:nvPicPr>
        <p:blipFill rotWithShape="1">
          <a:blip r:embed="rId4">
            <a:clrChange>
              <a:clrFrom>
                <a:srgbClr val="FFFFFF"/>
              </a:clrFrom>
              <a:clrTo>
                <a:srgbClr val="FFFFFF">
                  <a:alpha val="0"/>
                </a:srgbClr>
              </a:clrTo>
            </a:clrChange>
          </a:blip>
          <a:srcRect l="21953" t="21700" r="6095" b="11028"/>
          <a:stretch/>
        </p:blipFill>
        <p:spPr>
          <a:xfrm>
            <a:off x="613778" y="1503053"/>
            <a:ext cx="2545155" cy="1337285"/>
          </a:xfrm>
          <a:prstGeom prst="rect">
            <a:avLst/>
          </a:prstGeom>
        </p:spPr>
      </p:pic>
      <p:sp>
        <p:nvSpPr>
          <p:cNvPr id="14" name="矩形 13"/>
          <p:cNvSpPr/>
          <p:nvPr/>
        </p:nvSpPr>
        <p:spPr>
          <a:xfrm>
            <a:off x="3675592" y="1189466"/>
            <a:ext cx="2758915" cy="307777"/>
          </a:xfrm>
          <a:prstGeom prst="rect">
            <a:avLst/>
          </a:prstGeom>
        </p:spPr>
        <p:txBody>
          <a:bodyPr wrap="square">
            <a:spAutoFit/>
          </a:bodyPr>
          <a:lstStyle/>
          <a:p>
            <a:pPr algn="ctr"/>
            <a:r>
              <a:rPr lang="en-US" altLang="zh-CN" sz="1400" b="1" smtClean="0">
                <a:solidFill>
                  <a:srgbClr val="E30613"/>
                </a:solidFill>
                <a:cs typeface="+mn-ea"/>
                <a:sym typeface="+mn-lt"/>
              </a:rPr>
              <a:t>BJT</a:t>
            </a:r>
            <a:endParaRPr lang="zh-CN" altLang="en-US" sz="1400" b="1">
              <a:solidFill>
                <a:srgbClr val="E30613"/>
              </a:solidFill>
              <a:cs typeface="+mn-ea"/>
              <a:sym typeface="+mn-lt"/>
            </a:endParaRPr>
          </a:p>
        </p:txBody>
      </p:sp>
      <p:sp>
        <p:nvSpPr>
          <p:cNvPr id="18" name="流程图: 可选过程 17">
            <a:extLst>
              <a:ext uri="{FF2B5EF4-FFF2-40B4-BE49-F238E27FC236}">
                <a16:creationId xmlns:a16="http://schemas.microsoft.com/office/drawing/2014/main" id="{82E51A0C-5876-46B3-ABC5-944FB32FFEDB}"/>
              </a:ext>
            </a:extLst>
          </p:cNvPr>
          <p:cNvSpPr/>
          <p:nvPr/>
        </p:nvSpPr>
        <p:spPr>
          <a:xfrm>
            <a:off x="3877250" y="2977222"/>
            <a:ext cx="2272201" cy="288032"/>
          </a:xfrm>
          <a:prstGeom prst="flowChartAlternateProcess">
            <a:avLst/>
          </a:prstGeom>
          <a:solidFill>
            <a:srgbClr val="785546"/>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bg1"/>
                </a:solidFill>
                <a:cs typeface="+mn-ea"/>
                <a:sym typeface="+mn-lt"/>
              </a:rPr>
              <a:t>驱动功率大</a:t>
            </a:r>
            <a:endParaRPr lang="zh-CN" altLang="en-US" sz="1400" b="1" dirty="0">
              <a:solidFill>
                <a:schemeClr val="bg1"/>
              </a:solidFill>
              <a:cs typeface="+mn-ea"/>
              <a:sym typeface="+mn-lt"/>
            </a:endParaRPr>
          </a:p>
        </p:txBody>
      </p:sp>
      <p:sp>
        <p:nvSpPr>
          <p:cNvPr id="19" name="流程图: 可选过程 18">
            <a:extLst>
              <a:ext uri="{FF2B5EF4-FFF2-40B4-BE49-F238E27FC236}">
                <a16:creationId xmlns:a16="http://schemas.microsoft.com/office/drawing/2014/main" id="{82E51A0C-5876-46B3-ABC5-944FB32FFEDB}"/>
              </a:ext>
            </a:extLst>
          </p:cNvPr>
          <p:cNvSpPr/>
          <p:nvPr/>
        </p:nvSpPr>
        <p:spPr>
          <a:xfrm>
            <a:off x="3877250" y="3368465"/>
            <a:ext cx="2272201" cy="288032"/>
          </a:xfrm>
          <a:prstGeom prst="flowChartAlternateProcess">
            <a:avLst/>
          </a:prstGeom>
          <a:solidFill>
            <a:srgbClr val="D74114"/>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chemeClr val="bg1"/>
                </a:solidFill>
                <a:cs typeface="+mn-ea"/>
                <a:sym typeface="+mn-lt"/>
              </a:rPr>
              <a:t>可以</a:t>
            </a:r>
            <a:r>
              <a:rPr lang="zh-CN" altLang="en-US" sz="1400" b="1" smtClean="0">
                <a:solidFill>
                  <a:schemeClr val="bg1"/>
                </a:solidFill>
                <a:cs typeface="+mn-ea"/>
                <a:sym typeface="+mn-lt"/>
              </a:rPr>
              <a:t>承受高压、大电流</a:t>
            </a:r>
            <a:endParaRPr lang="zh-CN" altLang="en-US" sz="1400" b="1" dirty="0">
              <a:solidFill>
                <a:schemeClr val="bg1"/>
              </a:solidFill>
              <a:cs typeface="+mn-ea"/>
              <a:sym typeface="+mn-lt"/>
            </a:endParaRPr>
          </a:p>
        </p:txBody>
      </p:sp>
      <p:sp>
        <p:nvSpPr>
          <p:cNvPr id="20" name="流程图: 可选过程 19">
            <a:extLst>
              <a:ext uri="{FF2B5EF4-FFF2-40B4-BE49-F238E27FC236}">
                <a16:creationId xmlns:a16="http://schemas.microsoft.com/office/drawing/2014/main" id="{82E51A0C-5876-46B3-ABC5-944FB32FFEDB}"/>
              </a:ext>
            </a:extLst>
          </p:cNvPr>
          <p:cNvSpPr/>
          <p:nvPr/>
        </p:nvSpPr>
        <p:spPr>
          <a:xfrm>
            <a:off x="787864" y="2977222"/>
            <a:ext cx="2272201" cy="288032"/>
          </a:xfrm>
          <a:prstGeom prst="flowChartAlternateProcess">
            <a:avLst/>
          </a:prstGeom>
          <a:solidFill>
            <a:srgbClr val="E10000"/>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bg1"/>
                </a:solidFill>
                <a:cs typeface="+mn-ea"/>
                <a:sym typeface="+mn-lt"/>
              </a:rPr>
              <a:t>驱动功率小</a:t>
            </a:r>
            <a:endParaRPr lang="zh-CN" altLang="en-US" sz="1400" b="1" dirty="0">
              <a:solidFill>
                <a:schemeClr val="bg1"/>
              </a:solidFill>
              <a:cs typeface="+mn-ea"/>
              <a:sym typeface="+mn-lt"/>
            </a:endParaRPr>
          </a:p>
        </p:txBody>
      </p:sp>
      <p:sp>
        <p:nvSpPr>
          <p:cNvPr id="21" name="流程图: 可选过程 20">
            <a:extLst>
              <a:ext uri="{FF2B5EF4-FFF2-40B4-BE49-F238E27FC236}">
                <a16:creationId xmlns:a16="http://schemas.microsoft.com/office/drawing/2014/main" id="{82E51A0C-5876-46B3-ABC5-944FB32FFEDB}"/>
              </a:ext>
            </a:extLst>
          </p:cNvPr>
          <p:cNvSpPr/>
          <p:nvPr/>
        </p:nvSpPr>
        <p:spPr>
          <a:xfrm>
            <a:off x="787864" y="3368465"/>
            <a:ext cx="2272201" cy="288032"/>
          </a:xfrm>
          <a:prstGeom prst="flowChartAlternateProcess">
            <a:avLst/>
          </a:prstGeom>
          <a:solidFill>
            <a:srgbClr val="785546"/>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bg1"/>
                </a:solidFill>
                <a:cs typeface="+mn-ea"/>
                <a:sym typeface="+mn-lt"/>
              </a:rPr>
              <a:t>不能承受高压、大电流</a:t>
            </a:r>
            <a:endParaRPr lang="zh-CN" altLang="en-US" sz="1400" b="1" dirty="0">
              <a:solidFill>
                <a:schemeClr val="bg1"/>
              </a:solidFill>
              <a:cs typeface="+mn-ea"/>
              <a:sym typeface="+mn-lt"/>
            </a:endParaRPr>
          </a:p>
        </p:txBody>
      </p:sp>
      <p:grpSp>
        <p:nvGrpSpPr>
          <p:cNvPr id="75" name="组合 74"/>
          <p:cNvGrpSpPr/>
          <p:nvPr/>
        </p:nvGrpSpPr>
        <p:grpSpPr>
          <a:xfrm>
            <a:off x="2652065" y="4226610"/>
            <a:ext cx="2047101" cy="1928084"/>
            <a:chOff x="846936" y="4071378"/>
            <a:chExt cx="2047101" cy="1928084"/>
          </a:xfrm>
        </p:grpSpPr>
        <p:grpSp>
          <p:nvGrpSpPr>
            <p:cNvPr id="71" name="组合 70"/>
            <p:cNvGrpSpPr/>
            <p:nvPr/>
          </p:nvGrpSpPr>
          <p:grpSpPr>
            <a:xfrm>
              <a:off x="1297092" y="4290777"/>
              <a:ext cx="993440" cy="1478243"/>
              <a:chOff x="1170575" y="4574559"/>
              <a:chExt cx="993440" cy="1478243"/>
            </a:xfrm>
          </p:grpSpPr>
          <p:cxnSp>
            <p:nvCxnSpPr>
              <p:cNvPr id="38" name="肘形连接符 37"/>
              <p:cNvCxnSpPr/>
              <p:nvPr/>
            </p:nvCxnSpPr>
            <p:spPr>
              <a:xfrm rot="5400000">
                <a:off x="1133883" y="5213467"/>
                <a:ext cx="388800" cy="224697"/>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509341" y="5136903"/>
                <a:ext cx="0" cy="1036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1509341" y="5279306"/>
                <a:ext cx="0" cy="1036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1509341" y="5421708"/>
                <a:ext cx="0" cy="1036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肘形连接符 26"/>
              <p:cNvCxnSpPr/>
              <p:nvPr/>
            </p:nvCxnSpPr>
            <p:spPr>
              <a:xfrm rot="10800000">
                <a:off x="1509343" y="5331144"/>
                <a:ext cx="631813" cy="456663"/>
              </a:xfrm>
              <a:prstGeom prst="bentConnector3">
                <a:avLst>
                  <a:gd name="adj1" fmla="val 7713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1515523" y="5473546"/>
                <a:ext cx="131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990721" y="4826123"/>
                <a:ext cx="0" cy="38848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a:off x="1986424" y="5014930"/>
                <a:ext cx="8595" cy="10866"/>
              </a:xfrm>
              <a:prstGeom prst="ellipse">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46" name="肘形连接符 45"/>
              <p:cNvCxnSpPr>
                <a:stCxn id="43" idx="2"/>
              </p:cNvCxnSpPr>
              <p:nvPr/>
            </p:nvCxnSpPr>
            <p:spPr>
              <a:xfrm rot="10800000" flipV="1">
                <a:off x="1509341" y="5020364"/>
                <a:ext cx="477083" cy="173189"/>
              </a:xfrm>
              <a:prstGeom prst="bentConnector3">
                <a:avLst>
                  <a:gd name="adj1" fmla="val 71927"/>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p:nvPr/>
            </p:nvCxnSpPr>
            <p:spPr>
              <a:xfrm flipH="1">
                <a:off x="1986424" y="4847172"/>
                <a:ext cx="157502" cy="1229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2141156" y="4581128"/>
                <a:ext cx="2770" cy="2660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1986424" y="5102188"/>
                <a:ext cx="157502" cy="126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2141156" y="5228612"/>
                <a:ext cx="2770" cy="7926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2118296" y="4574559"/>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椭圆 71"/>
              <p:cNvSpPr/>
              <p:nvPr/>
            </p:nvSpPr>
            <p:spPr>
              <a:xfrm>
                <a:off x="2118295" y="6007083"/>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椭圆 72"/>
              <p:cNvSpPr/>
              <p:nvPr/>
            </p:nvSpPr>
            <p:spPr>
              <a:xfrm>
                <a:off x="1170575" y="5497356"/>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4" name="文本框 73"/>
            <p:cNvSpPr txBox="1"/>
            <p:nvPr/>
          </p:nvSpPr>
          <p:spPr>
            <a:xfrm>
              <a:off x="1618445" y="4071378"/>
              <a:ext cx="1252733" cy="215444"/>
            </a:xfrm>
            <a:prstGeom prst="rect">
              <a:avLst/>
            </a:prstGeom>
            <a:noFill/>
            <a:ln w="28575">
              <a:noFill/>
            </a:ln>
          </p:spPr>
          <p:txBody>
            <a:bodyPr wrap="square" rtlCol="0">
              <a:spAutoFit/>
            </a:bodyPr>
            <a:lstStyle/>
            <a:p>
              <a:pPr algn="ctr"/>
              <a:r>
                <a:rPr lang="zh-CN" altLang="en-US" sz="800" b="1" smtClean="0">
                  <a:cs typeface="+mn-ea"/>
                  <a:sym typeface="+mn-lt"/>
                </a:rPr>
                <a:t>集电极</a:t>
              </a:r>
              <a:r>
                <a:rPr lang="en-US" altLang="zh-CN" sz="800" b="1" smtClean="0">
                  <a:cs typeface="+mn-ea"/>
                  <a:sym typeface="+mn-lt"/>
                </a:rPr>
                <a:t>(Collector)</a:t>
              </a:r>
              <a:endParaRPr lang="zh-CN" altLang="en-US" sz="800" b="1">
                <a:cs typeface="+mn-ea"/>
                <a:sym typeface="+mn-lt"/>
              </a:endParaRPr>
            </a:p>
          </p:txBody>
        </p:sp>
        <p:sp>
          <p:nvSpPr>
            <p:cNvPr id="76" name="文本框 75"/>
            <p:cNvSpPr txBox="1"/>
            <p:nvPr/>
          </p:nvSpPr>
          <p:spPr>
            <a:xfrm>
              <a:off x="1641304" y="5784018"/>
              <a:ext cx="1252733" cy="215444"/>
            </a:xfrm>
            <a:prstGeom prst="rect">
              <a:avLst/>
            </a:prstGeom>
            <a:noFill/>
            <a:ln w="28575">
              <a:noFill/>
            </a:ln>
          </p:spPr>
          <p:txBody>
            <a:bodyPr wrap="square" rtlCol="0">
              <a:spAutoFit/>
            </a:bodyPr>
            <a:lstStyle/>
            <a:p>
              <a:pPr algn="ctr"/>
              <a:r>
                <a:rPr lang="zh-CN" altLang="en-US" sz="800" b="1" smtClean="0">
                  <a:cs typeface="+mn-ea"/>
                  <a:sym typeface="+mn-lt"/>
                </a:rPr>
                <a:t>发射集</a:t>
              </a:r>
              <a:r>
                <a:rPr lang="en-US" altLang="zh-CN" sz="800" b="1" smtClean="0">
                  <a:cs typeface="+mn-ea"/>
                  <a:sym typeface="+mn-lt"/>
                </a:rPr>
                <a:t>(Emitter)</a:t>
              </a:r>
              <a:endParaRPr lang="zh-CN" altLang="en-US" sz="800" b="1">
                <a:cs typeface="+mn-ea"/>
                <a:sym typeface="+mn-lt"/>
              </a:endParaRPr>
            </a:p>
          </p:txBody>
        </p:sp>
        <p:sp>
          <p:nvSpPr>
            <p:cNvPr id="77" name="文本框 76"/>
            <p:cNvSpPr txBox="1"/>
            <p:nvPr/>
          </p:nvSpPr>
          <p:spPr>
            <a:xfrm>
              <a:off x="846936" y="5303881"/>
              <a:ext cx="939538" cy="215444"/>
            </a:xfrm>
            <a:prstGeom prst="rect">
              <a:avLst/>
            </a:prstGeom>
            <a:noFill/>
            <a:ln w="28575">
              <a:noFill/>
            </a:ln>
          </p:spPr>
          <p:txBody>
            <a:bodyPr wrap="square" rtlCol="0">
              <a:spAutoFit/>
            </a:bodyPr>
            <a:lstStyle/>
            <a:p>
              <a:pPr algn="ctr"/>
              <a:r>
                <a:rPr lang="zh-CN" altLang="en-US" sz="800" b="1" smtClean="0">
                  <a:cs typeface="+mn-ea"/>
                  <a:sym typeface="+mn-lt"/>
                </a:rPr>
                <a:t>栅极</a:t>
              </a:r>
              <a:r>
                <a:rPr lang="en-US" altLang="zh-CN" sz="800" b="1" smtClean="0">
                  <a:cs typeface="+mn-ea"/>
                  <a:sym typeface="+mn-lt"/>
                </a:rPr>
                <a:t>(Gate)</a:t>
              </a:r>
              <a:endParaRPr lang="zh-CN" altLang="en-US" sz="800" b="1">
                <a:cs typeface="+mn-ea"/>
                <a:sym typeface="+mn-lt"/>
              </a:endParaRPr>
            </a:p>
          </p:txBody>
        </p:sp>
      </p:grpSp>
      <p:sp>
        <p:nvSpPr>
          <p:cNvPr id="78" name="椭圆 77"/>
          <p:cNvSpPr/>
          <p:nvPr/>
        </p:nvSpPr>
        <p:spPr>
          <a:xfrm>
            <a:off x="3250718" y="4818642"/>
            <a:ext cx="414607" cy="714421"/>
          </a:xfrm>
          <a:prstGeom prst="ellipse">
            <a:avLst/>
          </a:prstGeom>
          <a:noFill/>
          <a:ln w="19050">
            <a:solidFill>
              <a:srgbClr val="D7411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p:cNvSpPr/>
          <p:nvPr/>
        </p:nvSpPr>
        <p:spPr>
          <a:xfrm>
            <a:off x="3797122" y="4515039"/>
            <a:ext cx="414607" cy="714421"/>
          </a:xfrm>
          <a:prstGeom prst="ellipse">
            <a:avLst/>
          </a:prstGeom>
          <a:noFill/>
          <a:ln w="19050">
            <a:solidFill>
              <a:srgbClr val="D7411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87" name="肘形连接符 86"/>
          <p:cNvCxnSpPr>
            <a:stCxn id="20" idx="3"/>
            <a:endCxn id="78" idx="0"/>
          </p:cNvCxnSpPr>
          <p:nvPr/>
        </p:nvCxnSpPr>
        <p:spPr>
          <a:xfrm>
            <a:off x="3060065" y="3121238"/>
            <a:ext cx="397957" cy="1697404"/>
          </a:xfrm>
          <a:prstGeom prst="bentConnector2">
            <a:avLst/>
          </a:prstGeom>
          <a:ln w="12700">
            <a:solidFill>
              <a:srgbClr val="D74114"/>
            </a:solidFill>
            <a:tailEnd type="triangle"/>
          </a:ln>
        </p:spPr>
        <p:style>
          <a:lnRef idx="1">
            <a:schemeClr val="accent1"/>
          </a:lnRef>
          <a:fillRef idx="0">
            <a:schemeClr val="accent1"/>
          </a:fillRef>
          <a:effectRef idx="0">
            <a:schemeClr val="accent1"/>
          </a:effectRef>
          <a:fontRef idx="minor">
            <a:schemeClr val="tx1"/>
          </a:fontRef>
        </p:style>
      </p:cxnSp>
      <p:sp>
        <p:nvSpPr>
          <p:cNvPr id="89" name="矩形 88"/>
          <p:cNvSpPr/>
          <p:nvPr/>
        </p:nvSpPr>
        <p:spPr>
          <a:xfrm>
            <a:off x="2228993" y="6161287"/>
            <a:ext cx="2971847" cy="307777"/>
          </a:xfrm>
          <a:prstGeom prst="rect">
            <a:avLst/>
          </a:prstGeom>
        </p:spPr>
        <p:txBody>
          <a:bodyPr wrap="square">
            <a:spAutoFit/>
          </a:bodyPr>
          <a:lstStyle/>
          <a:p>
            <a:pPr algn="ctr"/>
            <a:r>
              <a:rPr lang="en-US" altLang="zh-CN" sz="1400" b="1" smtClean="0">
                <a:solidFill>
                  <a:srgbClr val="E30613"/>
                </a:solidFill>
                <a:cs typeface="+mn-ea"/>
                <a:sym typeface="+mn-lt"/>
              </a:rPr>
              <a:t>IGBT</a:t>
            </a:r>
            <a:r>
              <a:rPr lang="zh-CN" altLang="en-US" sz="1400" b="1" smtClean="0">
                <a:solidFill>
                  <a:srgbClr val="E30613"/>
                </a:solidFill>
                <a:cs typeface="+mn-ea"/>
                <a:sym typeface="+mn-lt"/>
              </a:rPr>
              <a:t>等效电路</a:t>
            </a:r>
            <a:endParaRPr lang="zh-CN" altLang="en-US" sz="1400" b="1">
              <a:solidFill>
                <a:srgbClr val="E30613"/>
              </a:solidFill>
              <a:cs typeface="+mn-ea"/>
              <a:sym typeface="+mn-lt"/>
            </a:endParaRPr>
          </a:p>
        </p:txBody>
      </p:sp>
      <p:cxnSp>
        <p:nvCxnSpPr>
          <p:cNvPr id="90" name="直接箭头连接符 89"/>
          <p:cNvCxnSpPr>
            <a:stCxn id="19" idx="2"/>
            <a:endCxn id="80" idx="7"/>
          </p:cNvCxnSpPr>
          <p:nvPr/>
        </p:nvCxnSpPr>
        <p:spPr>
          <a:xfrm flipH="1">
            <a:off x="4151011" y="3656497"/>
            <a:ext cx="862340" cy="963167"/>
          </a:xfrm>
          <a:prstGeom prst="straightConnector1">
            <a:avLst/>
          </a:prstGeom>
          <a:ln w="12700">
            <a:solidFill>
              <a:srgbClr val="D74114"/>
            </a:solidFill>
            <a:tailEnd type="triangle"/>
          </a:ln>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5050214" y="4468868"/>
            <a:ext cx="863675" cy="1492891"/>
            <a:chOff x="4737011" y="4234505"/>
            <a:chExt cx="863675" cy="1492891"/>
          </a:xfrm>
        </p:grpSpPr>
        <p:cxnSp>
          <p:nvCxnSpPr>
            <p:cNvPr id="92" name="直接连接符 91"/>
            <p:cNvCxnSpPr/>
            <p:nvPr/>
          </p:nvCxnSpPr>
          <p:spPr>
            <a:xfrm>
              <a:off x="5206989" y="4669129"/>
              <a:ext cx="0" cy="56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5341431" y="4669129"/>
              <a:ext cx="0" cy="56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a:endCxn id="96" idx="0"/>
            </p:cNvCxnSpPr>
            <p:nvPr/>
          </p:nvCxnSpPr>
          <p:spPr>
            <a:xfrm flipH="1">
              <a:off x="5577827" y="5227429"/>
              <a:ext cx="2772" cy="45424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6" name="椭圆 95"/>
            <p:cNvSpPr/>
            <p:nvPr/>
          </p:nvSpPr>
          <p:spPr>
            <a:xfrm>
              <a:off x="5554967" y="5681677"/>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2" name="直接箭头连接符 101"/>
            <p:cNvCxnSpPr/>
            <p:nvPr/>
          </p:nvCxnSpPr>
          <p:spPr>
            <a:xfrm>
              <a:off x="5341431" y="5001343"/>
              <a:ext cx="253902" cy="24500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5340290" y="4669129"/>
              <a:ext cx="222834" cy="21390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V="1">
              <a:off x="5558582" y="4264897"/>
              <a:ext cx="4542" cy="42159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椭圆 109"/>
            <p:cNvSpPr/>
            <p:nvPr/>
          </p:nvSpPr>
          <p:spPr>
            <a:xfrm>
              <a:off x="5540264" y="4234505"/>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16" name="直接连接符 115"/>
            <p:cNvCxnSpPr/>
            <p:nvPr/>
          </p:nvCxnSpPr>
          <p:spPr>
            <a:xfrm>
              <a:off x="4780265" y="4950062"/>
              <a:ext cx="41920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4737011" y="4927202"/>
              <a:ext cx="45719" cy="45719"/>
            </a:xfrm>
            <a:prstGeom prst="ellipse">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24" name="文本框 123"/>
          <p:cNvSpPr txBox="1"/>
          <p:nvPr/>
        </p:nvSpPr>
        <p:spPr>
          <a:xfrm>
            <a:off x="5272819" y="4226610"/>
            <a:ext cx="1252733" cy="215444"/>
          </a:xfrm>
          <a:prstGeom prst="rect">
            <a:avLst/>
          </a:prstGeom>
          <a:noFill/>
          <a:ln w="28575">
            <a:noFill/>
          </a:ln>
        </p:spPr>
        <p:txBody>
          <a:bodyPr wrap="square" rtlCol="0">
            <a:spAutoFit/>
          </a:bodyPr>
          <a:lstStyle/>
          <a:p>
            <a:pPr algn="ctr"/>
            <a:r>
              <a:rPr lang="zh-CN" altLang="en-US" sz="800" b="1" smtClean="0">
                <a:cs typeface="+mn-ea"/>
                <a:sym typeface="+mn-lt"/>
              </a:rPr>
              <a:t>集电极</a:t>
            </a:r>
            <a:r>
              <a:rPr lang="en-US" altLang="zh-CN" sz="800" b="1" smtClean="0">
                <a:cs typeface="+mn-ea"/>
                <a:sym typeface="+mn-lt"/>
              </a:rPr>
              <a:t>(Collector)</a:t>
            </a:r>
            <a:endParaRPr lang="zh-CN" altLang="en-US" sz="800" b="1">
              <a:cs typeface="+mn-ea"/>
              <a:sym typeface="+mn-lt"/>
            </a:endParaRPr>
          </a:p>
        </p:txBody>
      </p:sp>
      <p:sp>
        <p:nvSpPr>
          <p:cNvPr id="125" name="文本框 124"/>
          <p:cNvSpPr txBox="1"/>
          <p:nvPr/>
        </p:nvSpPr>
        <p:spPr>
          <a:xfrm>
            <a:off x="4563512" y="5230774"/>
            <a:ext cx="939538" cy="215444"/>
          </a:xfrm>
          <a:prstGeom prst="rect">
            <a:avLst/>
          </a:prstGeom>
          <a:noFill/>
          <a:ln w="28575">
            <a:noFill/>
          </a:ln>
        </p:spPr>
        <p:txBody>
          <a:bodyPr wrap="square" rtlCol="0">
            <a:spAutoFit/>
          </a:bodyPr>
          <a:lstStyle/>
          <a:p>
            <a:pPr algn="ctr"/>
            <a:r>
              <a:rPr lang="zh-CN" altLang="en-US" sz="800" b="1" smtClean="0">
                <a:cs typeface="+mn-ea"/>
                <a:sym typeface="+mn-lt"/>
              </a:rPr>
              <a:t>栅极</a:t>
            </a:r>
            <a:r>
              <a:rPr lang="en-US" altLang="zh-CN" sz="800" b="1" smtClean="0">
                <a:cs typeface="+mn-ea"/>
                <a:sym typeface="+mn-lt"/>
              </a:rPr>
              <a:t>(Gate)</a:t>
            </a:r>
            <a:endParaRPr lang="zh-CN" altLang="en-US" sz="800" b="1">
              <a:cs typeface="+mn-ea"/>
              <a:sym typeface="+mn-lt"/>
            </a:endParaRPr>
          </a:p>
        </p:txBody>
      </p:sp>
      <p:sp>
        <p:nvSpPr>
          <p:cNvPr id="127" name="文本框 126"/>
          <p:cNvSpPr txBox="1"/>
          <p:nvPr/>
        </p:nvSpPr>
        <p:spPr>
          <a:xfrm>
            <a:off x="5249959" y="5953688"/>
            <a:ext cx="1252733" cy="215444"/>
          </a:xfrm>
          <a:prstGeom prst="rect">
            <a:avLst/>
          </a:prstGeom>
          <a:noFill/>
          <a:ln w="28575">
            <a:noFill/>
          </a:ln>
        </p:spPr>
        <p:txBody>
          <a:bodyPr wrap="square" rtlCol="0">
            <a:spAutoFit/>
          </a:bodyPr>
          <a:lstStyle/>
          <a:p>
            <a:pPr algn="ctr"/>
            <a:r>
              <a:rPr lang="zh-CN" altLang="en-US" sz="800" b="1" smtClean="0">
                <a:cs typeface="+mn-ea"/>
                <a:sym typeface="+mn-lt"/>
              </a:rPr>
              <a:t>发射集</a:t>
            </a:r>
            <a:r>
              <a:rPr lang="en-US" altLang="zh-CN" sz="800" b="1" smtClean="0">
                <a:cs typeface="+mn-ea"/>
                <a:sym typeface="+mn-lt"/>
              </a:rPr>
              <a:t>(Emitter)</a:t>
            </a:r>
            <a:endParaRPr lang="zh-CN" altLang="en-US" sz="800" b="1">
              <a:cs typeface="+mn-ea"/>
              <a:sym typeface="+mn-lt"/>
            </a:endParaRPr>
          </a:p>
        </p:txBody>
      </p:sp>
      <p:sp>
        <p:nvSpPr>
          <p:cNvPr id="128" name="矩形 127"/>
          <p:cNvSpPr/>
          <p:nvPr/>
        </p:nvSpPr>
        <p:spPr>
          <a:xfrm>
            <a:off x="4724454" y="6170043"/>
            <a:ext cx="2114620" cy="307777"/>
          </a:xfrm>
          <a:prstGeom prst="rect">
            <a:avLst/>
          </a:prstGeom>
        </p:spPr>
        <p:txBody>
          <a:bodyPr wrap="square">
            <a:spAutoFit/>
          </a:bodyPr>
          <a:lstStyle/>
          <a:p>
            <a:pPr algn="ctr"/>
            <a:r>
              <a:rPr lang="en-US" altLang="zh-CN" sz="1400" b="1" smtClean="0">
                <a:solidFill>
                  <a:srgbClr val="E30613"/>
                </a:solidFill>
                <a:cs typeface="+mn-ea"/>
                <a:sym typeface="+mn-lt"/>
              </a:rPr>
              <a:t>IGBT</a:t>
            </a:r>
            <a:r>
              <a:rPr lang="zh-CN" altLang="en-US" sz="1400" b="1" smtClean="0">
                <a:solidFill>
                  <a:srgbClr val="E30613"/>
                </a:solidFill>
                <a:cs typeface="+mn-ea"/>
                <a:sym typeface="+mn-lt"/>
              </a:rPr>
              <a:t>电路符号</a:t>
            </a:r>
            <a:endParaRPr lang="zh-CN" altLang="en-US" sz="1400" b="1">
              <a:solidFill>
                <a:srgbClr val="E30613"/>
              </a:solidFill>
              <a:cs typeface="+mn-ea"/>
              <a:sym typeface="+mn-lt"/>
            </a:endParaRPr>
          </a:p>
        </p:txBody>
      </p:sp>
      <p:sp>
        <p:nvSpPr>
          <p:cNvPr id="130" name="流程图: 可选过程 129">
            <a:extLst>
              <a:ext uri="{FF2B5EF4-FFF2-40B4-BE49-F238E27FC236}">
                <a16:creationId xmlns:a16="http://schemas.microsoft.com/office/drawing/2014/main" id="{82E51A0C-5876-46B3-ABC5-944FB32FFEDB}"/>
              </a:ext>
            </a:extLst>
          </p:cNvPr>
          <p:cNvSpPr/>
          <p:nvPr/>
        </p:nvSpPr>
        <p:spPr>
          <a:xfrm>
            <a:off x="563738" y="5561202"/>
            <a:ext cx="2193195" cy="288032"/>
          </a:xfrm>
          <a:prstGeom prst="flowChartAlternateProcess">
            <a:avLst/>
          </a:prstGeom>
          <a:solidFill>
            <a:srgbClr val="E10000"/>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bg1"/>
                </a:solidFill>
                <a:cs typeface="+mn-ea"/>
                <a:sym typeface="+mn-lt"/>
              </a:rPr>
              <a:t>驱动功率小</a:t>
            </a:r>
            <a:endParaRPr lang="zh-CN" altLang="en-US" sz="1400" b="1" dirty="0">
              <a:solidFill>
                <a:schemeClr val="bg1"/>
              </a:solidFill>
              <a:cs typeface="+mn-ea"/>
              <a:sym typeface="+mn-lt"/>
            </a:endParaRPr>
          </a:p>
        </p:txBody>
      </p:sp>
      <p:sp>
        <p:nvSpPr>
          <p:cNvPr id="131" name="流程图: 可选过程 130">
            <a:extLst>
              <a:ext uri="{FF2B5EF4-FFF2-40B4-BE49-F238E27FC236}">
                <a16:creationId xmlns:a16="http://schemas.microsoft.com/office/drawing/2014/main" id="{82E51A0C-5876-46B3-ABC5-944FB32FFEDB}"/>
              </a:ext>
            </a:extLst>
          </p:cNvPr>
          <p:cNvSpPr/>
          <p:nvPr/>
        </p:nvSpPr>
        <p:spPr>
          <a:xfrm>
            <a:off x="563739" y="5982215"/>
            <a:ext cx="2193195" cy="288032"/>
          </a:xfrm>
          <a:prstGeom prst="flowChartAlternateProcess">
            <a:avLst/>
          </a:prstGeom>
          <a:solidFill>
            <a:srgbClr val="D74114"/>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chemeClr val="bg1"/>
                </a:solidFill>
                <a:cs typeface="+mn-ea"/>
                <a:sym typeface="+mn-lt"/>
              </a:rPr>
              <a:t>可以</a:t>
            </a:r>
            <a:r>
              <a:rPr lang="zh-CN" altLang="en-US" sz="1400" b="1" smtClean="0">
                <a:solidFill>
                  <a:schemeClr val="bg1"/>
                </a:solidFill>
                <a:cs typeface="+mn-ea"/>
                <a:sym typeface="+mn-lt"/>
              </a:rPr>
              <a:t>承受高压、大电流</a:t>
            </a:r>
            <a:endParaRPr lang="zh-CN" altLang="en-US" sz="1400" b="1" dirty="0">
              <a:solidFill>
                <a:schemeClr val="bg1"/>
              </a:solidFill>
              <a:cs typeface="+mn-ea"/>
              <a:sym typeface="+mn-lt"/>
            </a:endParaRPr>
          </a:p>
        </p:txBody>
      </p:sp>
      <p:sp>
        <p:nvSpPr>
          <p:cNvPr id="123" name="圆角矩形 122"/>
          <p:cNvSpPr/>
          <p:nvPr/>
        </p:nvSpPr>
        <p:spPr>
          <a:xfrm>
            <a:off x="577926" y="4421005"/>
            <a:ext cx="2179007" cy="276568"/>
          </a:xfrm>
          <a:prstGeom prst="roundRect">
            <a:avLst/>
          </a:prstGeom>
          <a:noFill/>
          <a:ln w="28575">
            <a:solidFill>
              <a:srgbClr val="D741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smtClean="0">
                <a:solidFill>
                  <a:schemeClr val="tx1"/>
                </a:solidFill>
                <a:cs typeface="+mn-ea"/>
                <a:sym typeface="+mn-lt"/>
              </a:rPr>
              <a:t>MOSFET+BJT</a:t>
            </a:r>
            <a:endParaRPr lang="zh-CN" altLang="en-US" sz="1400" b="1">
              <a:solidFill>
                <a:schemeClr val="tx1"/>
              </a:solidFill>
              <a:cs typeface="+mn-ea"/>
              <a:sym typeface="+mn-lt"/>
            </a:endParaRPr>
          </a:p>
        </p:txBody>
      </p:sp>
      <p:sp>
        <p:nvSpPr>
          <p:cNvPr id="133" name="下箭头 132"/>
          <p:cNvSpPr/>
          <p:nvPr/>
        </p:nvSpPr>
        <p:spPr>
          <a:xfrm>
            <a:off x="1554110" y="4786840"/>
            <a:ext cx="323282" cy="707872"/>
          </a:xfrm>
          <a:prstGeom prst="downArrow">
            <a:avLst/>
          </a:prstGeom>
          <a:solidFill>
            <a:srgbClr val="D74114"/>
          </a:solidFill>
          <a:ln>
            <a:solidFill>
              <a:srgbClr val="D7411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39" name="组合 1038"/>
          <p:cNvGrpSpPr/>
          <p:nvPr/>
        </p:nvGrpSpPr>
        <p:grpSpPr>
          <a:xfrm>
            <a:off x="7075468" y="1206266"/>
            <a:ext cx="4524427" cy="5271554"/>
            <a:chOff x="7042593" y="1109774"/>
            <a:chExt cx="4524427" cy="5271554"/>
          </a:xfrm>
        </p:grpSpPr>
        <p:pic>
          <p:nvPicPr>
            <p:cNvPr id="1029" name="Picture 4" descr="http://uploadimg2.moore.ren/images/news/2020-03-14/185609.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04960" y="1255389"/>
              <a:ext cx="3821158" cy="1643760"/>
            </a:xfrm>
            <a:prstGeom prst="rect">
              <a:avLst/>
            </a:prstGeom>
            <a:noFill/>
            <a:extLst>
              <a:ext uri="{909E8E84-426E-40DD-AFC4-6F175D3DCCD1}">
                <a14:hiddenFill xmlns:a14="http://schemas.microsoft.com/office/drawing/2010/main">
                  <a:solidFill>
                    <a:srgbClr val="FFFFFF"/>
                  </a:solidFill>
                </a14:hiddenFill>
              </a:ext>
            </a:extLst>
          </p:spPr>
        </p:pic>
        <p:sp>
          <p:nvSpPr>
            <p:cNvPr id="35" name="矩形 34"/>
            <p:cNvSpPr/>
            <p:nvPr/>
          </p:nvSpPr>
          <p:spPr>
            <a:xfrm>
              <a:off x="7049235" y="1118318"/>
              <a:ext cx="4516509" cy="307777"/>
            </a:xfrm>
            <a:prstGeom prst="rect">
              <a:avLst/>
            </a:prstGeom>
          </p:spPr>
          <p:txBody>
            <a:bodyPr wrap="square">
              <a:spAutoFit/>
            </a:bodyPr>
            <a:lstStyle/>
            <a:p>
              <a:pPr algn="ctr"/>
              <a:r>
                <a:rPr lang="zh-CN" altLang="en-US" sz="1400" b="1" smtClean="0">
                  <a:solidFill>
                    <a:srgbClr val="E30613"/>
                  </a:solidFill>
                  <a:cs typeface="+mn-ea"/>
                  <a:sym typeface="+mn-lt"/>
                </a:rPr>
                <a:t>逆变器：直流电变交流电</a:t>
              </a:r>
              <a:endParaRPr lang="en-US" altLang="zh-CN" sz="1400" b="1" smtClean="0">
                <a:solidFill>
                  <a:srgbClr val="E30613"/>
                </a:solidFill>
                <a:cs typeface="+mn-ea"/>
                <a:sym typeface="+mn-lt"/>
              </a:endParaRPr>
            </a:p>
          </p:txBody>
        </p:sp>
        <p:pic>
          <p:nvPicPr>
            <p:cNvPr id="1032" name="Picture 8" desc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t="2398" b="20499"/>
            <a:stretch/>
          </p:blipFill>
          <p:spPr bwMode="auto">
            <a:xfrm>
              <a:off x="7489252" y="2899883"/>
              <a:ext cx="3652573" cy="1657593"/>
            </a:xfrm>
            <a:prstGeom prst="rect">
              <a:avLst/>
            </a:prstGeom>
            <a:noFill/>
            <a:extLst>
              <a:ext uri="{909E8E84-426E-40DD-AFC4-6F175D3DCCD1}">
                <a14:hiddenFill xmlns:a14="http://schemas.microsoft.com/office/drawing/2010/main">
                  <a:solidFill>
                    <a:srgbClr val="FFFFFF"/>
                  </a:solidFill>
                </a14:hiddenFill>
              </a:ext>
            </a:extLst>
          </p:spPr>
        </p:pic>
        <p:sp>
          <p:nvSpPr>
            <p:cNvPr id="141" name="矩形 140"/>
            <p:cNvSpPr/>
            <p:nvPr/>
          </p:nvSpPr>
          <p:spPr>
            <a:xfrm>
              <a:off x="7049235" y="2890875"/>
              <a:ext cx="4516509" cy="307777"/>
            </a:xfrm>
            <a:prstGeom prst="rect">
              <a:avLst/>
            </a:prstGeom>
          </p:spPr>
          <p:txBody>
            <a:bodyPr wrap="square">
              <a:spAutoFit/>
            </a:bodyPr>
            <a:lstStyle/>
            <a:p>
              <a:pPr algn="ctr"/>
              <a:r>
                <a:rPr lang="zh-CN" altLang="en-US" sz="1400" b="1" smtClean="0">
                  <a:solidFill>
                    <a:srgbClr val="E30613"/>
                  </a:solidFill>
                  <a:cs typeface="+mn-ea"/>
                  <a:sym typeface="+mn-lt"/>
                </a:rPr>
                <a:t>整流器：交流电变直流电</a:t>
              </a:r>
              <a:endParaRPr lang="en-US" altLang="zh-CN" sz="1400" b="1" smtClean="0">
                <a:solidFill>
                  <a:srgbClr val="E30613"/>
                </a:solidFill>
                <a:cs typeface="+mn-ea"/>
                <a:sym typeface="+mn-lt"/>
              </a:endParaRPr>
            </a:p>
          </p:txBody>
        </p:sp>
        <p:pic>
          <p:nvPicPr>
            <p:cNvPr id="1034" name="Picture 10" descr="IGBT based Bi-directional DC/DC converter | Download Scientific Diagram"/>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010" y="4825213"/>
              <a:ext cx="3789058" cy="1430927"/>
            </a:xfrm>
            <a:prstGeom prst="rect">
              <a:avLst/>
            </a:prstGeom>
            <a:noFill/>
            <a:extLst>
              <a:ext uri="{909E8E84-426E-40DD-AFC4-6F175D3DCCD1}">
                <a14:hiddenFill xmlns:a14="http://schemas.microsoft.com/office/drawing/2010/main">
                  <a:solidFill>
                    <a:srgbClr val="FFFFFF"/>
                  </a:solidFill>
                </a14:hiddenFill>
              </a:ext>
            </a:extLst>
          </p:spPr>
        </p:pic>
        <p:sp>
          <p:nvSpPr>
            <p:cNvPr id="147" name="矩形 146"/>
            <p:cNvSpPr/>
            <p:nvPr/>
          </p:nvSpPr>
          <p:spPr>
            <a:xfrm>
              <a:off x="7042593" y="4526091"/>
              <a:ext cx="4523151" cy="307777"/>
            </a:xfrm>
            <a:prstGeom prst="rect">
              <a:avLst/>
            </a:prstGeom>
          </p:spPr>
          <p:txBody>
            <a:bodyPr wrap="square">
              <a:spAutoFit/>
            </a:bodyPr>
            <a:lstStyle/>
            <a:p>
              <a:pPr algn="ctr"/>
              <a:r>
                <a:rPr lang="en-US" altLang="zh-CN" sz="1400" b="1" smtClean="0">
                  <a:solidFill>
                    <a:srgbClr val="E30613"/>
                  </a:solidFill>
                  <a:cs typeface="+mn-ea"/>
                  <a:sym typeface="+mn-lt"/>
                </a:rPr>
                <a:t>DC/DC</a:t>
              </a:r>
              <a:r>
                <a:rPr lang="zh-CN" altLang="en-US" sz="1400" b="1" smtClean="0">
                  <a:solidFill>
                    <a:srgbClr val="E30613"/>
                  </a:solidFill>
                  <a:cs typeface="+mn-ea"/>
                  <a:sym typeface="+mn-lt"/>
                </a:rPr>
                <a:t>转换器：直流电电压变换</a:t>
              </a:r>
              <a:endParaRPr lang="en-US" altLang="zh-CN" sz="1400" b="1" smtClean="0">
                <a:solidFill>
                  <a:srgbClr val="E30613"/>
                </a:solidFill>
                <a:cs typeface="+mn-ea"/>
                <a:sym typeface="+mn-lt"/>
              </a:endParaRPr>
            </a:p>
          </p:txBody>
        </p:sp>
        <p:sp>
          <p:nvSpPr>
            <p:cNvPr id="148" name="矩形 147">
              <a:extLst>
                <a:ext uri="{FF2B5EF4-FFF2-40B4-BE49-F238E27FC236}">
                  <a16:creationId xmlns:a16="http://schemas.microsoft.com/office/drawing/2014/main" id="{955EC65D-4EC7-4FC8-8ABD-27F894576C4F}"/>
                </a:ext>
              </a:extLst>
            </p:cNvPr>
            <p:cNvSpPr/>
            <p:nvPr/>
          </p:nvSpPr>
          <p:spPr>
            <a:xfrm>
              <a:off x="7049236" y="1109774"/>
              <a:ext cx="4517783" cy="5271554"/>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38" name="直接连接符 1037"/>
            <p:cNvCxnSpPr/>
            <p:nvPr/>
          </p:nvCxnSpPr>
          <p:spPr>
            <a:xfrm>
              <a:off x="7049237" y="2899149"/>
              <a:ext cx="4517783" cy="0"/>
            </a:xfrm>
            <a:prstGeom prst="line">
              <a:avLst/>
            </a:prstGeom>
            <a:ln w="19050">
              <a:solidFill>
                <a:srgbClr val="D74114"/>
              </a:solidFill>
              <a:prstDash val="dash"/>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042594" y="4523172"/>
              <a:ext cx="4524426" cy="34304"/>
            </a:xfrm>
            <a:prstGeom prst="line">
              <a:avLst/>
            </a:prstGeom>
            <a:ln w="19050">
              <a:solidFill>
                <a:srgbClr val="D74114"/>
              </a:solidFill>
              <a:prstDash val="dash"/>
            </a:ln>
          </p:spPr>
          <p:style>
            <a:lnRef idx="1">
              <a:schemeClr val="accent1"/>
            </a:lnRef>
            <a:fillRef idx="0">
              <a:schemeClr val="accent1"/>
            </a:fillRef>
            <a:effectRef idx="0">
              <a:schemeClr val="accent1"/>
            </a:effectRef>
            <a:fontRef idx="minor">
              <a:schemeClr val="tx1"/>
            </a:fontRef>
          </p:style>
        </p:cxnSp>
      </p:grpSp>
      <p:cxnSp>
        <p:nvCxnSpPr>
          <p:cNvPr id="157" name="直接连接符 156"/>
          <p:cNvCxnSpPr/>
          <p:nvPr/>
        </p:nvCxnSpPr>
        <p:spPr>
          <a:xfrm>
            <a:off x="6742484" y="1005968"/>
            <a:ext cx="0" cy="5591384"/>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3554436" y="1261915"/>
            <a:ext cx="0" cy="2754516"/>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498573" y="4163312"/>
            <a:ext cx="6111725" cy="1"/>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9337043" y="1602872"/>
            <a:ext cx="431073" cy="1192940"/>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矩形 80"/>
          <p:cNvSpPr/>
          <p:nvPr/>
        </p:nvSpPr>
        <p:spPr>
          <a:xfrm>
            <a:off x="8393375" y="3285078"/>
            <a:ext cx="583461" cy="130052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矩形 81"/>
          <p:cNvSpPr/>
          <p:nvPr/>
        </p:nvSpPr>
        <p:spPr>
          <a:xfrm>
            <a:off x="9292413" y="3287156"/>
            <a:ext cx="583461" cy="130052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矩形 82"/>
          <p:cNvSpPr/>
          <p:nvPr/>
        </p:nvSpPr>
        <p:spPr>
          <a:xfrm>
            <a:off x="7955752" y="4973637"/>
            <a:ext cx="814631" cy="319521"/>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矩形 83"/>
          <p:cNvSpPr/>
          <p:nvPr/>
        </p:nvSpPr>
        <p:spPr>
          <a:xfrm>
            <a:off x="7955021" y="5994933"/>
            <a:ext cx="814631" cy="319521"/>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5" name="矩形 84"/>
          <p:cNvSpPr/>
          <p:nvPr/>
        </p:nvSpPr>
        <p:spPr>
          <a:xfrm>
            <a:off x="9827773" y="4967898"/>
            <a:ext cx="814631" cy="319521"/>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矩形 85"/>
          <p:cNvSpPr/>
          <p:nvPr/>
        </p:nvSpPr>
        <p:spPr>
          <a:xfrm>
            <a:off x="9827772" y="5994933"/>
            <a:ext cx="814631" cy="319521"/>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文本框 87"/>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02</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331897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66" name="TextBox 33"/>
          <p:cNvSpPr/>
          <p:nvPr/>
        </p:nvSpPr>
        <p:spPr bwMode="auto">
          <a:xfrm>
            <a:off x="723956" y="6458097"/>
            <a:ext cx="626758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：英飞凌，塞米控，积塔半导体，</a:t>
            </a:r>
            <a:r>
              <a:rPr lang="en-US" altLang="zh-CN" sz="800" smtClean="0">
                <a:solidFill>
                  <a:schemeClr val="bg1">
                    <a:lumMod val="50000"/>
                  </a:schemeClr>
                </a:solidFill>
                <a:latin typeface="+mn-lt"/>
                <a:ea typeface="+mn-ea"/>
                <a:cs typeface="+mn-ea"/>
                <a:sym typeface="+mn-lt"/>
              </a:rPr>
              <a:t>TrendForce</a:t>
            </a:r>
            <a:r>
              <a:rPr lang="zh-CN" altLang="en-US" sz="800" smtClean="0">
                <a:solidFill>
                  <a:schemeClr val="bg1">
                    <a:lumMod val="50000"/>
                  </a:schemeClr>
                </a:solidFill>
                <a:latin typeface="+mn-lt"/>
                <a:ea typeface="+mn-ea"/>
                <a:cs typeface="+mn-ea"/>
                <a:sym typeface="+mn-lt"/>
              </a:rPr>
              <a:t>，英飞凌（因数据缺失，</a:t>
            </a:r>
            <a:r>
              <a:rPr lang="en-US" altLang="zh-CN" sz="800" smtClean="0">
                <a:solidFill>
                  <a:schemeClr val="bg1">
                    <a:lumMod val="50000"/>
                  </a:schemeClr>
                </a:solidFill>
                <a:latin typeface="+mn-lt"/>
                <a:ea typeface="+mn-ea"/>
                <a:cs typeface="+mn-ea"/>
                <a:sym typeface="+mn-lt"/>
              </a:rPr>
              <a:t>IGBT</a:t>
            </a:r>
            <a:r>
              <a:rPr lang="zh-CN" altLang="en-US" sz="800" smtClean="0">
                <a:solidFill>
                  <a:schemeClr val="bg1">
                    <a:lumMod val="50000"/>
                  </a:schemeClr>
                </a:solidFill>
                <a:latin typeface="+mn-lt"/>
                <a:ea typeface="+mn-ea"/>
                <a:cs typeface="+mn-ea"/>
                <a:sym typeface="+mn-lt"/>
              </a:rPr>
              <a:t>市场规模中，</a:t>
            </a:r>
            <a:r>
              <a:rPr lang="en-US" altLang="zh-CN" sz="800" smtClean="0">
                <a:solidFill>
                  <a:schemeClr val="bg1">
                    <a:lumMod val="50000"/>
                  </a:schemeClr>
                </a:solidFill>
                <a:latin typeface="+mn-lt"/>
                <a:ea typeface="+mn-ea"/>
                <a:cs typeface="+mn-ea"/>
                <a:sym typeface="+mn-lt"/>
              </a:rPr>
              <a:t>2016</a:t>
            </a:r>
            <a:r>
              <a:rPr lang="zh-CN" altLang="en-US" sz="800" smtClean="0">
                <a:solidFill>
                  <a:schemeClr val="bg1">
                    <a:lumMod val="50000"/>
                  </a:schemeClr>
                </a:solidFill>
                <a:latin typeface="+mn-lt"/>
                <a:ea typeface="+mn-ea"/>
                <a:cs typeface="+mn-ea"/>
                <a:sym typeface="+mn-lt"/>
              </a:rPr>
              <a:t>年数据为</a:t>
            </a:r>
            <a:r>
              <a:rPr lang="en-US" altLang="zh-CN" sz="800" smtClean="0">
                <a:solidFill>
                  <a:schemeClr val="bg1">
                    <a:lumMod val="50000"/>
                  </a:schemeClr>
                </a:solidFill>
                <a:latin typeface="+mn-lt"/>
                <a:ea typeface="+mn-ea"/>
                <a:cs typeface="+mn-ea"/>
                <a:sym typeface="+mn-lt"/>
              </a:rPr>
              <a:t>15</a:t>
            </a:r>
            <a:r>
              <a:rPr lang="zh-CN" altLang="en-US" sz="800" smtClean="0">
                <a:solidFill>
                  <a:schemeClr val="bg1">
                    <a:lumMod val="50000"/>
                  </a:schemeClr>
                </a:solidFill>
                <a:latin typeface="+mn-lt"/>
                <a:ea typeface="+mn-ea"/>
                <a:cs typeface="+mn-ea"/>
                <a:sym typeface="+mn-lt"/>
              </a:rPr>
              <a:t>、</a:t>
            </a:r>
            <a:r>
              <a:rPr lang="en-US" altLang="zh-CN" sz="800" smtClean="0">
                <a:solidFill>
                  <a:schemeClr val="bg1">
                    <a:lumMod val="50000"/>
                  </a:schemeClr>
                </a:solidFill>
                <a:latin typeface="+mn-lt"/>
                <a:ea typeface="+mn-ea"/>
                <a:cs typeface="+mn-ea"/>
                <a:sym typeface="+mn-lt"/>
              </a:rPr>
              <a:t>17</a:t>
            </a:r>
            <a:r>
              <a:rPr lang="zh-CN" altLang="en-US" sz="800" smtClean="0">
                <a:solidFill>
                  <a:schemeClr val="bg1">
                    <a:lumMod val="50000"/>
                  </a:schemeClr>
                </a:solidFill>
                <a:latin typeface="+mn-lt"/>
                <a:ea typeface="+mn-ea"/>
                <a:cs typeface="+mn-ea"/>
                <a:sym typeface="+mn-lt"/>
              </a:rPr>
              <a:t>年取平均值）</a:t>
            </a:r>
            <a:endParaRPr lang="zh-CN" altLang="en-US" sz="800" dirty="0">
              <a:solidFill>
                <a:schemeClr val="bg1">
                  <a:lumMod val="50000"/>
                </a:schemeClr>
              </a:solidFill>
              <a:latin typeface="+mn-lt"/>
              <a:ea typeface="+mn-ea"/>
              <a:cs typeface="+mn-ea"/>
              <a:sym typeface="+mn-lt"/>
            </a:endParaRPr>
          </a:p>
        </p:txBody>
      </p:sp>
      <p:sp>
        <p:nvSpPr>
          <p:cNvPr id="104" name="文本框 103"/>
          <p:cNvSpPr txBox="1"/>
          <p:nvPr/>
        </p:nvSpPr>
        <p:spPr>
          <a:xfrm>
            <a:off x="1522658" y="381164"/>
            <a:ext cx="8964242" cy="553998"/>
          </a:xfrm>
          <a:prstGeom prst="rect">
            <a:avLst/>
          </a:prstGeom>
          <a:noFill/>
        </p:spPr>
        <p:txBody>
          <a:bodyPr wrap="square" rtlCol="0">
            <a:spAutoFit/>
          </a:bodyPr>
          <a:lstStyle/>
          <a:p>
            <a:r>
              <a:rPr lang="en-US" altLang="zh-CN" sz="3000" b="1" smtClean="0">
                <a:solidFill>
                  <a:srgbClr val="E10000"/>
                </a:solidFill>
                <a:cs typeface="+mn-ea"/>
                <a:sym typeface="+mn-lt"/>
              </a:rPr>
              <a:t>IGBT</a:t>
            </a:r>
            <a:r>
              <a:rPr lang="zh-CN" altLang="en-US" sz="3000" b="1" smtClean="0">
                <a:solidFill>
                  <a:srgbClr val="E10000"/>
                </a:solidFill>
                <a:cs typeface="+mn-ea"/>
                <a:sym typeface="+mn-lt"/>
              </a:rPr>
              <a:t>是电力系统的核心器件，应用领域广泛而深入</a:t>
            </a:r>
            <a:endParaRPr lang="en-US" altLang="zh-CN" sz="3000" b="1" smtClean="0">
              <a:solidFill>
                <a:srgbClr val="E10000"/>
              </a:solidFill>
              <a:cs typeface="+mn-ea"/>
              <a:sym typeface="+mn-lt"/>
            </a:endParaRPr>
          </a:p>
        </p:txBody>
      </p:sp>
      <p:grpSp>
        <p:nvGrpSpPr>
          <p:cNvPr id="7" name="组合 6"/>
          <p:cNvGrpSpPr/>
          <p:nvPr/>
        </p:nvGrpSpPr>
        <p:grpSpPr>
          <a:xfrm>
            <a:off x="7076056" y="1383647"/>
            <a:ext cx="4753702" cy="1605379"/>
            <a:chOff x="7239846" y="2267980"/>
            <a:chExt cx="4248751" cy="1265714"/>
          </a:xfrm>
        </p:grpSpPr>
        <p:pic>
          <p:nvPicPr>
            <p:cNvPr id="8" name="图片 7"/>
            <p:cNvPicPr>
              <a:picLocks noChangeAspect="1"/>
            </p:cNvPicPr>
            <p:nvPr/>
          </p:nvPicPr>
          <p:blipFill>
            <a:blip r:embed="rId3"/>
            <a:stretch>
              <a:fillRect/>
            </a:stretch>
          </p:blipFill>
          <p:spPr>
            <a:xfrm>
              <a:off x="7239846" y="2267980"/>
              <a:ext cx="4248751" cy="1265714"/>
            </a:xfrm>
            <a:prstGeom prst="rect">
              <a:avLst/>
            </a:prstGeom>
          </p:spPr>
        </p:pic>
        <p:sp>
          <p:nvSpPr>
            <p:cNvPr id="9" name="矩形 8"/>
            <p:cNvSpPr/>
            <p:nvPr/>
          </p:nvSpPr>
          <p:spPr>
            <a:xfrm>
              <a:off x="7957517" y="2525177"/>
              <a:ext cx="1266225" cy="28803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p:nvSpPr>
          <p:spPr>
            <a:xfrm>
              <a:off x="7957517" y="3081741"/>
              <a:ext cx="1266225" cy="28803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10"/>
            <p:cNvSpPr/>
            <p:nvPr/>
          </p:nvSpPr>
          <p:spPr>
            <a:xfrm>
              <a:off x="9622801" y="2525175"/>
              <a:ext cx="1266225" cy="28803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9622803" y="3076974"/>
              <a:ext cx="1266225" cy="288032"/>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4" name="矩形 13">
            <a:extLst>
              <a:ext uri="{FF2B5EF4-FFF2-40B4-BE49-F238E27FC236}">
                <a16:creationId xmlns:a16="http://schemas.microsoft.com/office/drawing/2014/main" id="{955EC65D-4EC7-4FC8-8ABD-27F894576C4F}"/>
              </a:ext>
            </a:extLst>
          </p:cNvPr>
          <p:cNvSpPr/>
          <p:nvPr/>
        </p:nvSpPr>
        <p:spPr>
          <a:xfrm>
            <a:off x="6878492" y="1109774"/>
            <a:ext cx="4951266" cy="1864283"/>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矩形 14"/>
          <p:cNvSpPr/>
          <p:nvPr/>
        </p:nvSpPr>
        <p:spPr>
          <a:xfrm>
            <a:off x="7030516" y="1124744"/>
            <a:ext cx="4799242"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是电驱动系统的核心器件</a:t>
            </a:r>
            <a:endParaRPr lang="zh-CN" altLang="en-US" sz="1400" b="1">
              <a:solidFill>
                <a:srgbClr val="E30613"/>
              </a:solidFill>
              <a:cs typeface="+mn-ea"/>
              <a:sym typeface="+mn-lt"/>
            </a:endParaRPr>
          </a:p>
        </p:txBody>
      </p:sp>
      <p:grpSp>
        <p:nvGrpSpPr>
          <p:cNvPr id="16" name="组合 15"/>
          <p:cNvGrpSpPr/>
          <p:nvPr/>
        </p:nvGrpSpPr>
        <p:grpSpPr>
          <a:xfrm>
            <a:off x="6878492" y="3100897"/>
            <a:ext cx="4960319" cy="3357198"/>
            <a:chOff x="6663044" y="4155518"/>
            <a:chExt cx="4960319" cy="2232265"/>
          </a:xfrm>
        </p:grpSpPr>
        <p:pic>
          <p:nvPicPr>
            <p:cNvPr id="17" name="图片 16"/>
            <p:cNvPicPr>
              <a:picLocks noChangeAspect="1"/>
            </p:cNvPicPr>
            <p:nvPr/>
          </p:nvPicPr>
          <p:blipFill>
            <a:blip r:embed="rId4"/>
            <a:stretch>
              <a:fillRect/>
            </a:stretch>
          </p:blipFill>
          <p:spPr>
            <a:xfrm>
              <a:off x="6826651" y="4373680"/>
              <a:ext cx="4796712" cy="2014103"/>
            </a:xfrm>
            <a:prstGeom prst="rect">
              <a:avLst/>
            </a:prstGeom>
          </p:spPr>
        </p:pic>
        <p:sp>
          <p:nvSpPr>
            <p:cNvPr id="18" name="矩形 17">
              <a:extLst>
                <a:ext uri="{FF2B5EF4-FFF2-40B4-BE49-F238E27FC236}">
                  <a16:creationId xmlns:a16="http://schemas.microsoft.com/office/drawing/2014/main" id="{955EC65D-4EC7-4FC8-8ABD-27F894576C4F}"/>
                </a:ext>
              </a:extLst>
            </p:cNvPr>
            <p:cNvSpPr/>
            <p:nvPr/>
          </p:nvSpPr>
          <p:spPr>
            <a:xfrm>
              <a:off x="6663044" y="4161317"/>
              <a:ext cx="4960319" cy="2203971"/>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矩形 18"/>
            <p:cNvSpPr/>
            <p:nvPr/>
          </p:nvSpPr>
          <p:spPr>
            <a:xfrm>
              <a:off x="6824121" y="4155518"/>
              <a:ext cx="4799242" cy="20464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是光伏逆变器的核心部件</a:t>
              </a:r>
              <a:endParaRPr lang="zh-CN" altLang="en-US" sz="1400" b="1">
                <a:solidFill>
                  <a:srgbClr val="E30613"/>
                </a:solidFill>
                <a:cs typeface="+mn-ea"/>
                <a:sym typeface="+mn-lt"/>
              </a:endParaRPr>
            </a:p>
          </p:txBody>
        </p:sp>
      </p:grpSp>
      <p:sp>
        <p:nvSpPr>
          <p:cNvPr id="20" name="矩形 19"/>
          <p:cNvSpPr/>
          <p:nvPr/>
        </p:nvSpPr>
        <p:spPr>
          <a:xfrm>
            <a:off x="9046740" y="3690616"/>
            <a:ext cx="576064" cy="2402680"/>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矩形 21"/>
          <p:cNvSpPr/>
          <p:nvPr/>
        </p:nvSpPr>
        <p:spPr>
          <a:xfrm>
            <a:off x="11136046" y="3690616"/>
            <a:ext cx="576064" cy="2402680"/>
          </a:xfrm>
          <a:prstGeom prst="rect">
            <a:avLst/>
          </a:prstGeom>
          <a:noFill/>
          <a:ln w="19050">
            <a:solidFill>
              <a:srgbClr val="E306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222454" y="1094805"/>
            <a:ext cx="6808062" cy="523220"/>
          </a:xfrm>
          <a:prstGeom prst="rect">
            <a:avLst/>
          </a:prstGeom>
        </p:spPr>
        <p:txBody>
          <a:bodyPr wrap="square">
            <a:spAutoFit/>
          </a:bodyPr>
          <a:lstStyle/>
          <a:p>
            <a:pPr marL="342900" indent="-342900">
              <a:buFont typeface="Wingdings" panose="05000000000000000000" pitchFamily="2" charset="2"/>
              <a:buChar char="Ø"/>
            </a:pPr>
            <a:r>
              <a:rPr lang="en-US" altLang="zh-CN" sz="1400">
                <a:cs typeface="+mn-ea"/>
                <a:sym typeface="+mn-lt"/>
              </a:rPr>
              <a:t>IGBT</a:t>
            </a:r>
            <a:r>
              <a:rPr lang="zh-CN" altLang="en-US" sz="1400">
                <a:cs typeface="+mn-ea"/>
                <a:sym typeface="+mn-lt"/>
              </a:rPr>
              <a:t>通过与其他基本电路器件（如电容）等</a:t>
            </a:r>
            <a:r>
              <a:rPr lang="zh-CN" altLang="en-US" sz="1400" b="1">
                <a:cs typeface="+mn-ea"/>
                <a:sym typeface="+mn-lt"/>
              </a:rPr>
              <a:t>构成整流器、逆变器、变频器、</a:t>
            </a:r>
            <a:r>
              <a:rPr lang="en-US" altLang="zh-CN" sz="1400" b="1">
                <a:cs typeface="+mn-ea"/>
                <a:sym typeface="+mn-lt"/>
              </a:rPr>
              <a:t>DC/DC</a:t>
            </a:r>
            <a:r>
              <a:rPr lang="zh-CN" altLang="en-US" sz="1400" b="1">
                <a:cs typeface="+mn-ea"/>
                <a:sym typeface="+mn-lt"/>
              </a:rPr>
              <a:t>转换器等器件应用于各种</a:t>
            </a:r>
            <a:r>
              <a:rPr lang="zh-CN" altLang="en-US" sz="1400" b="1" smtClean="0">
                <a:cs typeface="+mn-ea"/>
                <a:sym typeface="+mn-lt"/>
              </a:rPr>
              <a:t>需要变流的电路中。</a:t>
            </a:r>
            <a:endParaRPr lang="zh-CN" altLang="en-US" sz="1400" b="1">
              <a:cs typeface="+mn-ea"/>
              <a:sym typeface="+mn-lt"/>
            </a:endParaRPr>
          </a:p>
        </p:txBody>
      </p:sp>
      <p:grpSp>
        <p:nvGrpSpPr>
          <p:cNvPr id="34" name="组合 33"/>
          <p:cNvGrpSpPr/>
          <p:nvPr/>
        </p:nvGrpSpPr>
        <p:grpSpPr>
          <a:xfrm>
            <a:off x="252950" y="1618025"/>
            <a:ext cx="6354432" cy="2050146"/>
            <a:chOff x="580241" y="1796763"/>
            <a:chExt cx="5401813" cy="1772980"/>
          </a:xfrm>
        </p:grpSpPr>
        <p:sp>
          <p:nvSpPr>
            <p:cNvPr id="4" name="右箭头 3"/>
            <p:cNvSpPr/>
            <p:nvPr/>
          </p:nvSpPr>
          <p:spPr>
            <a:xfrm>
              <a:off x="788748" y="2114374"/>
              <a:ext cx="5067027" cy="216024"/>
            </a:xfrm>
            <a:prstGeom prst="rightArrow">
              <a:avLst/>
            </a:prstGeom>
            <a:gradFill flip="none" rotWithShape="1">
              <a:gsLst>
                <a:gs pos="0">
                  <a:srgbClr val="FF7D7D"/>
                </a:gs>
                <a:gs pos="100000">
                  <a:srgbClr val="E30613"/>
                </a:gs>
                <a:gs pos="100000">
                  <a:srgbClr val="E30613"/>
                </a:gs>
                <a:gs pos="100000">
                  <a:srgbClr val="E3061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a:off x="760700" y="1796763"/>
              <a:ext cx="5014453" cy="291274"/>
              <a:chOff x="970126" y="1690565"/>
              <a:chExt cx="5014453" cy="291274"/>
            </a:xfrm>
          </p:grpSpPr>
          <p:sp>
            <p:nvSpPr>
              <p:cNvPr id="5" name="矩形 4"/>
              <p:cNvSpPr/>
              <p:nvPr/>
            </p:nvSpPr>
            <p:spPr>
              <a:xfrm>
                <a:off x="970126" y="1690565"/>
                <a:ext cx="512644" cy="266168"/>
              </a:xfrm>
              <a:prstGeom prst="rect">
                <a:avLst/>
              </a:prstGeom>
            </p:spPr>
            <p:txBody>
              <a:bodyPr wrap="none">
                <a:spAutoFit/>
              </a:bodyPr>
              <a:lstStyle/>
              <a:p>
                <a:r>
                  <a:rPr lang="en-US" altLang="zh-CN" sz="1400" b="1" smtClean="0">
                    <a:solidFill>
                      <a:srgbClr val="DC8C00"/>
                    </a:solidFill>
                    <a:cs typeface="+mn-ea"/>
                    <a:sym typeface="+mn-lt"/>
                  </a:rPr>
                  <a:t>450V</a:t>
                </a:r>
                <a:endParaRPr lang="zh-CN" altLang="en-US" sz="1400" b="1">
                  <a:solidFill>
                    <a:srgbClr val="DC8C00"/>
                  </a:solidFill>
                  <a:cs typeface="+mn-ea"/>
                  <a:sym typeface="+mn-lt"/>
                </a:endParaRPr>
              </a:p>
            </p:txBody>
          </p:sp>
          <p:sp>
            <p:nvSpPr>
              <p:cNvPr id="27" name="矩形 26"/>
              <p:cNvSpPr/>
              <p:nvPr/>
            </p:nvSpPr>
            <p:spPr>
              <a:xfrm>
                <a:off x="1790146" y="1697482"/>
                <a:ext cx="512644" cy="266168"/>
              </a:xfrm>
              <a:prstGeom prst="rect">
                <a:avLst/>
              </a:prstGeom>
            </p:spPr>
            <p:txBody>
              <a:bodyPr wrap="none">
                <a:spAutoFit/>
              </a:bodyPr>
              <a:lstStyle/>
              <a:p>
                <a:r>
                  <a:rPr lang="en-US" altLang="zh-CN" sz="1400" b="1" smtClean="0">
                    <a:solidFill>
                      <a:srgbClr val="DC8C00"/>
                    </a:solidFill>
                    <a:cs typeface="+mn-ea"/>
                    <a:sym typeface="+mn-lt"/>
                  </a:rPr>
                  <a:t>650V</a:t>
                </a:r>
                <a:endParaRPr lang="zh-CN" altLang="en-US" sz="1400" b="1">
                  <a:solidFill>
                    <a:srgbClr val="DC8C00"/>
                  </a:solidFill>
                  <a:cs typeface="+mn-ea"/>
                  <a:sym typeface="+mn-lt"/>
                </a:endParaRPr>
              </a:p>
            </p:txBody>
          </p:sp>
          <p:sp>
            <p:nvSpPr>
              <p:cNvPr id="28" name="矩形 27"/>
              <p:cNvSpPr/>
              <p:nvPr/>
            </p:nvSpPr>
            <p:spPr>
              <a:xfrm>
                <a:off x="2609473" y="1697482"/>
                <a:ext cx="597131" cy="266168"/>
              </a:xfrm>
              <a:prstGeom prst="rect">
                <a:avLst/>
              </a:prstGeom>
            </p:spPr>
            <p:txBody>
              <a:bodyPr wrap="none">
                <a:spAutoFit/>
              </a:bodyPr>
              <a:lstStyle/>
              <a:p>
                <a:r>
                  <a:rPr lang="en-US" altLang="zh-CN" sz="1400" b="1" smtClean="0">
                    <a:solidFill>
                      <a:srgbClr val="DC8C00"/>
                    </a:solidFill>
                    <a:cs typeface="+mn-ea"/>
                    <a:sym typeface="+mn-lt"/>
                  </a:rPr>
                  <a:t>1200V</a:t>
                </a:r>
                <a:endParaRPr lang="zh-CN" altLang="en-US" sz="1400" b="1">
                  <a:solidFill>
                    <a:srgbClr val="DC8C00"/>
                  </a:solidFill>
                  <a:cs typeface="+mn-ea"/>
                  <a:sym typeface="+mn-lt"/>
                </a:endParaRPr>
              </a:p>
            </p:txBody>
          </p:sp>
          <p:sp>
            <p:nvSpPr>
              <p:cNvPr id="29" name="矩形 28"/>
              <p:cNvSpPr/>
              <p:nvPr/>
            </p:nvSpPr>
            <p:spPr>
              <a:xfrm>
                <a:off x="3539407" y="1697483"/>
                <a:ext cx="597131" cy="266168"/>
              </a:xfrm>
              <a:prstGeom prst="rect">
                <a:avLst/>
              </a:prstGeom>
            </p:spPr>
            <p:txBody>
              <a:bodyPr wrap="none">
                <a:spAutoFit/>
              </a:bodyPr>
              <a:lstStyle/>
              <a:p>
                <a:r>
                  <a:rPr lang="en-US" altLang="zh-CN" sz="1400" b="1" smtClean="0">
                    <a:solidFill>
                      <a:srgbClr val="DC8C00"/>
                    </a:solidFill>
                    <a:cs typeface="+mn-ea"/>
                    <a:sym typeface="+mn-lt"/>
                  </a:rPr>
                  <a:t>1700V</a:t>
                </a:r>
                <a:endParaRPr lang="zh-CN" altLang="en-US" sz="1400" b="1">
                  <a:solidFill>
                    <a:srgbClr val="DC8C00"/>
                  </a:solidFill>
                  <a:cs typeface="+mn-ea"/>
                  <a:sym typeface="+mn-lt"/>
                </a:endParaRPr>
              </a:p>
            </p:txBody>
          </p:sp>
          <p:sp>
            <p:nvSpPr>
              <p:cNvPr id="30" name="矩形 29"/>
              <p:cNvSpPr/>
              <p:nvPr/>
            </p:nvSpPr>
            <p:spPr>
              <a:xfrm>
                <a:off x="4466552" y="1715671"/>
                <a:ext cx="597131" cy="266168"/>
              </a:xfrm>
              <a:prstGeom prst="rect">
                <a:avLst/>
              </a:prstGeom>
            </p:spPr>
            <p:txBody>
              <a:bodyPr wrap="none">
                <a:spAutoFit/>
              </a:bodyPr>
              <a:lstStyle/>
              <a:p>
                <a:r>
                  <a:rPr lang="en-US" altLang="zh-CN" sz="1400" b="1" smtClean="0">
                    <a:solidFill>
                      <a:srgbClr val="DC8C00"/>
                    </a:solidFill>
                    <a:cs typeface="+mn-ea"/>
                    <a:sym typeface="+mn-lt"/>
                  </a:rPr>
                  <a:t>3300V</a:t>
                </a:r>
                <a:endParaRPr lang="zh-CN" altLang="en-US" sz="1400" b="1">
                  <a:solidFill>
                    <a:srgbClr val="DC8C00"/>
                  </a:solidFill>
                  <a:cs typeface="+mn-ea"/>
                  <a:sym typeface="+mn-lt"/>
                </a:endParaRPr>
              </a:p>
            </p:txBody>
          </p:sp>
          <p:sp>
            <p:nvSpPr>
              <p:cNvPr id="32" name="矩形 31"/>
              <p:cNvSpPr/>
              <p:nvPr/>
            </p:nvSpPr>
            <p:spPr>
              <a:xfrm>
                <a:off x="5387448" y="1715671"/>
                <a:ext cx="597131" cy="266168"/>
              </a:xfrm>
              <a:prstGeom prst="rect">
                <a:avLst/>
              </a:prstGeom>
            </p:spPr>
            <p:txBody>
              <a:bodyPr wrap="none">
                <a:spAutoFit/>
              </a:bodyPr>
              <a:lstStyle/>
              <a:p>
                <a:r>
                  <a:rPr lang="en-US" altLang="zh-CN" sz="1400" b="1">
                    <a:solidFill>
                      <a:srgbClr val="DC8C00"/>
                    </a:solidFill>
                    <a:cs typeface="+mn-ea"/>
                    <a:sym typeface="+mn-lt"/>
                  </a:rPr>
                  <a:t>6</a:t>
                </a:r>
                <a:r>
                  <a:rPr lang="en-US" altLang="zh-CN" sz="1400" b="1" smtClean="0">
                    <a:solidFill>
                      <a:srgbClr val="DC8C00"/>
                    </a:solidFill>
                    <a:cs typeface="+mn-ea"/>
                    <a:sym typeface="+mn-lt"/>
                  </a:rPr>
                  <a:t>500V</a:t>
                </a:r>
                <a:endParaRPr lang="zh-CN" altLang="en-US" sz="1400" b="1">
                  <a:solidFill>
                    <a:srgbClr val="DC8C00"/>
                  </a:solidFill>
                  <a:cs typeface="+mn-ea"/>
                  <a:sym typeface="+mn-lt"/>
                </a:endParaRPr>
              </a:p>
            </p:txBody>
          </p:sp>
        </p:grpSp>
        <p:sp>
          <p:nvSpPr>
            <p:cNvPr id="26" name="矩形 25"/>
            <p:cNvSpPr/>
            <p:nvPr/>
          </p:nvSpPr>
          <p:spPr>
            <a:xfrm>
              <a:off x="580241" y="2984567"/>
              <a:ext cx="818507" cy="399251"/>
            </a:xfrm>
            <a:prstGeom prst="rect">
              <a:avLst/>
            </a:prstGeom>
          </p:spPr>
          <p:txBody>
            <a:bodyPr wrap="square">
              <a:spAutoFit/>
            </a:bodyPr>
            <a:lstStyle/>
            <a:p>
              <a:pPr algn="ctr"/>
              <a:r>
                <a:rPr lang="zh-CN" altLang="en-US" sz="1200" smtClean="0">
                  <a:cs typeface="+mn-ea"/>
                  <a:sym typeface="+mn-lt"/>
                </a:rPr>
                <a:t>点火器</a:t>
              </a:r>
              <a:endParaRPr lang="en-US" altLang="zh-CN" sz="1200" smtClean="0">
                <a:cs typeface="+mn-ea"/>
                <a:sym typeface="+mn-lt"/>
              </a:endParaRPr>
            </a:p>
            <a:p>
              <a:pPr algn="ctr"/>
              <a:r>
                <a:rPr lang="zh-CN" altLang="en-US" sz="1200" smtClean="0">
                  <a:cs typeface="+mn-ea"/>
                  <a:sym typeface="+mn-lt"/>
                </a:rPr>
                <a:t>数码相机</a:t>
              </a:r>
              <a:endParaRPr lang="zh-CN" altLang="en-US" sz="1200">
                <a:cs typeface="+mn-ea"/>
                <a:sym typeface="+mn-lt"/>
              </a:endParaRPr>
            </a:p>
          </p:txBody>
        </p:sp>
        <p:sp>
          <p:nvSpPr>
            <p:cNvPr id="38" name="矩形 37"/>
            <p:cNvSpPr/>
            <p:nvPr/>
          </p:nvSpPr>
          <p:spPr>
            <a:xfrm>
              <a:off x="1430466" y="2986508"/>
              <a:ext cx="818507" cy="558951"/>
            </a:xfrm>
            <a:prstGeom prst="rect">
              <a:avLst/>
            </a:prstGeom>
          </p:spPr>
          <p:txBody>
            <a:bodyPr wrap="square">
              <a:spAutoFit/>
            </a:bodyPr>
            <a:lstStyle/>
            <a:p>
              <a:pPr algn="ctr"/>
              <a:r>
                <a:rPr lang="zh-CN" altLang="en-US" sz="1200" smtClean="0">
                  <a:cs typeface="+mn-ea"/>
                  <a:sym typeface="+mn-lt"/>
                </a:rPr>
                <a:t>变频空调</a:t>
              </a:r>
              <a:endParaRPr lang="en-US" altLang="zh-CN" sz="1200" smtClean="0">
                <a:cs typeface="+mn-ea"/>
                <a:sym typeface="+mn-lt"/>
              </a:endParaRPr>
            </a:p>
            <a:p>
              <a:pPr algn="ctr"/>
              <a:r>
                <a:rPr lang="zh-CN" altLang="en-US" sz="1200">
                  <a:cs typeface="+mn-ea"/>
                  <a:sym typeface="+mn-lt"/>
                </a:rPr>
                <a:t>新能源</a:t>
              </a:r>
              <a:r>
                <a:rPr lang="zh-CN" altLang="en-US" sz="1200" smtClean="0">
                  <a:cs typeface="+mn-ea"/>
                  <a:sym typeface="+mn-lt"/>
                </a:rPr>
                <a:t>车</a:t>
              </a:r>
              <a:endParaRPr lang="en-US" altLang="zh-CN" sz="1200" smtClean="0">
                <a:cs typeface="+mn-ea"/>
                <a:sym typeface="+mn-lt"/>
              </a:endParaRPr>
            </a:p>
            <a:p>
              <a:pPr algn="ctr"/>
              <a:endParaRPr lang="zh-CN" altLang="en-US" sz="1200">
                <a:cs typeface="+mn-ea"/>
                <a:sym typeface="+mn-lt"/>
              </a:endParaRPr>
            </a:p>
          </p:txBody>
        </p:sp>
        <p:pic>
          <p:nvPicPr>
            <p:cNvPr id="2050" name="Picture 2" descr="空调不启动是什么原因？可以从这些方面排查-知修网"/>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57008" y="2374120"/>
              <a:ext cx="591904" cy="5919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手握20-30万想买中型车，哪一款更合适_易车"/>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54506" y="2348976"/>
              <a:ext cx="821781" cy="547854"/>
            </a:xfrm>
            <a:prstGeom prst="rect">
              <a:avLst/>
            </a:prstGeom>
            <a:noFill/>
            <a:extLst>
              <a:ext uri="{909E8E84-426E-40DD-AFC4-6F175D3DCCD1}">
                <a14:hiddenFill xmlns:a14="http://schemas.microsoft.com/office/drawing/2010/main">
                  <a:solidFill>
                    <a:srgbClr val="FFFFFF"/>
                  </a:solidFill>
                </a14:hiddenFill>
              </a:ext>
            </a:extLst>
          </p:spPr>
        </p:pic>
        <p:sp>
          <p:nvSpPr>
            <p:cNvPr id="41" name="矩形 40"/>
            <p:cNvSpPr/>
            <p:nvPr/>
          </p:nvSpPr>
          <p:spPr>
            <a:xfrm>
              <a:off x="2357780" y="2979081"/>
              <a:ext cx="818507" cy="558951"/>
            </a:xfrm>
            <a:prstGeom prst="rect">
              <a:avLst/>
            </a:prstGeom>
          </p:spPr>
          <p:txBody>
            <a:bodyPr wrap="square">
              <a:spAutoFit/>
            </a:bodyPr>
            <a:lstStyle/>
            <a:p>
              <a:pPr algn="ctr"/>
              <a:r>
                <a:rPr lang="zh-CN" altLang="en-US" sz="1200" smtClean="0">
                  <a:cs typeface="+mn-ea"/>
                  <a:sym typeface="+mn-lt"/>
                </a:rPr>
                <a:t>新能源车</a:t>
              </a:r>
              <a:endParaRPr lang="en-US" altLang="zh-CN" sz="1200" smtClean="0">
                <a:cs typeface="+mn-ea"/>
                <a:sym typeface="+mn-lt"/>
              </a:endParaRPr>
            </a:p>
            <a:p>
              <a:pPr algn="ctr"/>
              <a:r>
                <a:rPr lang="zh-CN" altLang="en-US" sz="1200" smtClean="0">
                  <a:cs typeface="+mn-ea"/>
                  <a:sym typeface="+mn-lt"/>
                </a:rPr>
                <a:t>电磁炉</a:t>
              </a:r>
              <a:endParaRPr lang="en-US" altLang="zh-CN" sz="1200" smtClean="0">
                <a:cs typeface="+mn-ea"/>
                <a:sym typeface="+mn-lt"/>
              </a:endParaRPr>
            </a:p>
            <a:p>
              <a:pPr algn="ctr"/>
              <a:r>
                <a:rPr lang="zh-CN" altLang="en-US" sz="1200" smtClean="0">
                  <a:cs typeface="+mn-ea"/>
                  <a:sym typeface="+mn-lt"/>
                </a:rPr>
                <a:t>电焊机</a:t>
              </a:r>
              <a:endParaRPr lang="zh-CN" altLang="en-US" sz="1200">
                <a:cs typeface="+mn-ea"/>
                <a:sym typeface="+mn-lt"/>
              </a:endParaRPr>
            </a:p>
          </p:txBody>
        </p:sp>
        <p:pic>
          <p:nvPicPr>
            <p:cNvPr id="2054" name="Picture 6" descr="疫情对光伏行业出口的影响及未来发展趋势分析|多晶硅|风电|太阳能电池|硅片_网易订阅"/>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310792" y="2415093"/>
              <a:ext cx="734087" cy="412218"/>
            </a:xfrm>
            <a:prstGeom prst="rect">
              <a:avLst/>
            </a:prstGeom>
            <a:noFill/>
            <a:extLst>
              <a:ext uri="{909E8E84-426E-40DD-AFC4-6F175D3DCCD1}">
                <a14:hiddenFill xmlns:a14="http://schemas.microsoft.com/office/drawing/2010/main">
                  <a:solidFill>
                    <a:srgbClr val="FFFFFF"/>
                  </a:solidFill>
                </a14:hiddenFill>
              </a:ext>
            </a:extLst>
          </p:spPr>
        </p:pic>
        <p:sp>
          <p:nvSpPr>
            <p:cNvPr id="43" name="矩形 42"/>
            <p:cNvSpPr/>
            <p:nvPr/>
          </p:nvSpPr>
          <p:spPr>
            <a:xfrm>
              <a:off x="3237387" y="2969687"/>
              <a:ext cx="818507" cy="399251"/>
            </a:xfrm>
            <a:prstGeom prst="rect">
              <a:avLst/>
            </a:prstGeom>
          </p:spPr>
          <p:txBody>
            <a:bodyPr wrap="square">
              <a:spAutoFit/>
            </a:bodyPr>
            <a:lstStyle/>
            <a:p>
              <a:pPr algn="ctr"/>
              <a:r>
                <a:rPr lang="zh-CN" altLang="en-US" sz="1200" smtClean="0">
                  <a:cs typeface="+mn-ea"/>
                  <a:sym typeface="+mn-lt"/>
                </a:rPr>
                <a:t>光伏</a:t>
              </a:r>
              <a:endParaRPr lang="en-US" altLang="zh-CN" sz="1200" smtClean="0">
                <a:cs typeface="+mn-ea"/>
                <a:sym typeface="+mn-lt"/>
              </a:endParaRPr>
            </a:p>
            <a:p>
              <a:pPr algn="ctr"/>
              <a:r>
                <a:rPr lang="zh-CN" altLang="en-US" sz="1200">
                  <a:cs typeface="+mn-ea"/>
                  <a:sym typeface="+mn-lt"/>
                </a:rPr>
                <a:t>风机</a:t>
              </a:r>
            </a:p>
          </p:txBody>
        </p:sp>
        <p:pic>
          <p:nvPicPr>
            <p:cNvPr id="2058" name="Picture 10" descr="为什么说智能电网代表着能源的未来？ - OFweek智能电网"/>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232751" y="2415093"/>
              <a:ext cx="762147" cy="457437"/>
            </a:xfrm>
            <a:prstGeom prst="rect">
              <a:avLst/>
            </a:prstGeom>
            <a:noFill/>
            <a:extLst>
              <a:ext uri="{909E8E84-426E-40DD-AFC4-6F175D3DCCD1}">
                <a14:hiddenFill xmlns:a14="http://schemas.microsoft.com/office/drawing/2010/main">
                  <a:solidFill>
                    <a:srgbClr val="FFFFFF"/>
                  </a:solidFill>
                </a14:hiddenFill>
              </a:ext>
            </a:extLst>
          </p:spPr>
        </p:pic>
        <p:sp>
          <p:nvSpPr>
            <p:cNvPr id="46" name="矩形 45"/>
            <p:cNvSpPr/>
            <p:nvPr/>
          </p:nvSpPr>
          <p:spPr>
            <a:xfrm>
              <a:off x="4200467" y="3010792"/>
              <a:ext cx="818507" cy="558951"/>
            </a:xfrm>
            <a:prstGeom prst="rect">
              <a:avLst/>
            </a:prstGeom>
          </p:spPr>
          <p:txBody>
            <a:bodyPr wrap="square">
              <a:spAutoFit/>
            </a:bodyPr>
            <a:lstStyle/>
            <a:p>
              <a:pPr algn="ctr"/>
              <a:r>
                <a:rPr lang="zh-CN" altLang="en-US" sz="1200" smtClean="0">
                  <a:cs typeface="+mn-ea"/>
                  <a:sym typeface="+mn-lt"/>
                </a:rPr>
                <a:t>高铁</a:t>
              </a:r>
              <a:endParaRPr lang="en-US" altLang="zh-CN" sz="1200" smtClean="0">
                <a:cs typeface="+mn-ea"/>
                <a:sym typeface="+mn-lt"/>
              </a:endParaRPr>
            </a:p>
            <a:p>
              <a:pPr algn="ctr"/>
              <a:r>
                <a:rPr lang="zh-CN" altLang="en-US" sz="1200" smtClean="0">
                  <a:cs typeface="+mn-ea"/>
                  <a:sym typeface="+mn-lt"/>
                </a:rPr>
                <a:t>动车</a:t>
              </a:r>
              <a:endParaRPr lang="en-US" altLang="zh-CN" sz="1200" smtClean="0">
                <a:cs typeface="+mn-ea"/>
                <a:sym typeface="+mn-lt"/>
              </a:endParaRPr>
            </a:p>
            <a:p>
              <a:pPr algn="ctr"/>
              <a:r>
                <a:rPr lang="zh-CN" altLang="en-US" sz="1200" smtClean="0">
                  <a:cs typeface="+mn-ea"/>
                  <a:sym typeface="+mn-lt"/>
                </a:rPr>
                <a:t>智能电网</a:t>
              </a:r>
              <a:endParaRPr lang="zh-CN" altLang="en-US" sz="1200">
                <a:cs typeface="+mn-ea"/>
                <a:sym typeface="+mn-lt"/>
              </a:endParaRPr>
            </a:p>
          </p:txBody>
        </p:sp>
        <p:sp>
          <p:nvSpPr>
            <p:cNvPr id="47" name="矩形 46"/>
            <p:cNvSpPr/>
            <p:nvPr/>
          </p:nvSpPr>
          <p:spPr>
            <a:xfrm>
              <a:off x="5163547" y="2986507"/>
              <a:ext cx="818507" cy="558951"/>
            </a:xfrm>
            <a:prstGeom prst="rect">
              <a:avLst/>
            </a:prstGeom>
          </p:spPr>
          <p:txBody>
            <a:bodyPr wrap="square">
              <a:spAutoFit/>
            </a:bodyPr>
            <a:lstStyle/>
            <a:p>
              <a:pPr algn="ctr"/>
              <a:r>
                <a:rPr lang="zh-CN" altLang="en-US" sz="1200" smtClean="0">
                  <a:cs typeface="+mn-ea"/>
                  <a:sym typeface="+mn-lt"/>
                </a:rPr>
                <a:t>高铁</a:t>
              </a:r>
              <a:endParaRPr lang="en-US" altLang="zh-CN" sz="1200" smtClean="0">
                <a:cs typeface="+mn-ea"/>
                <a:sym typeface="+mn-lt"/>
              </a:endParaRPr>
            </a:p>
            <a:p>
              <a:pPr algn="ctr"/>
              <a:r>
                <a:rPr lang="zh-CN" altLang="en-US" sz="1200" smtClean="0">
                  <a:cs typeface="+mn-ea"/>
                  <a:sym typeface="+mn-lt"/>
                </a:rPr>
                <a:t>智能电网</a:t>
              </a:r>
              <a:endParaRPr lang="en-US" altLang="zh-CN" sz="1200" smtClean="0">
                <a:cs typeface="+mn-ea"/>
                <a:sym typeface="+mn-lt"/>
              </a:endParaRPr>
            </a:p>
            <a:p>
              <a:pPr algn="ctr"/>
              <a:r>
                <a:rPr lang="zh-CN" altLang="en-US" sz="1200" smtClean="0">
                  <a:cs typeface="+mn-ea"/>
                  <a:sym typeface="+mn-lt"/>
                </a:rPr>
                <a:t>工业变频</a:t>
              </a:r>
              <a:endParaRPr lang="zh-CN" altLang="en-US" sz="1200">
                <a:cs typeface="+mn-ea"/>
                <a:sym typeface="+mn-lt"/>
              </a:endParaRPr>
            </a:p>
          </p:txBody>
        </p:sp>
        <p:pic>
          <p:nvPicPr>
            <p:cNvPr id="2060" name="Picture 12" descr="高铁和动车究竟有什么区别？仅是速度与价格？绝大多数人都搞错了_运行"/>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164737" y="2420247"/>
              <a:ext cx="784946" cy="439079"/>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50" name="图表 49"/>
          <p:cNvGraphicFramePr>
            <a:graphicFrameLocks/>
          </p:cNvGraphicFramePr>
          <p:nvPr>
            <p:extLst/>
          </p:nvPr>
        </p:nvGraphicFramePr>
        <p:xfrm>
          <a:off x="252950" y="4152737"/>
          <a:ext cx="3234661" cy="2077677"/>
        </p:xfrm>
        <a:graphic>
          <a:graphicData uri="http://schemas.openxmlformats.org/drawingml/2006/chart">
            <c:chart xmlns:c="http://schemas.openxmlformats.org/drawingml/2006/chart" xmlns:r="http://schemas.openxmlformats.org/officeDocument/2006/relationships" r:id="rId10"/>
          </a:graphicData>
        </a:graphic>
      </p:graphicFrame>
      <p:sp>
        <p:nvSpPr>
          <p:cNvPr id="51" name="矩形 50"/>
          <p:cNvSpPr/>
          <p:nvPr/>
        </p:nvSpPr>
        <p:spPr>
          <a:xfrm>
            <a:off x="294958" y="3774452"/>
            <a:ext cx="3331527"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2018</a:t>
            </a:r>
            <a:r>
              <a:rPr lang="zh-CN" altLang="en-US" sz="1400" b="1" smtClean="0">
                <a:solidFill>
                  <a:srgbClr val="E30613"/>
                </a:solidFill>
                <a:cs typeface="+mn-ea"/>
                <a:sym typeface="+mn-lt"/>
              </a:rPr>
              <a:t>年中国</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下游比例</a:t>
            </a:r>
            <a:endParaRPr lang="zh-CN" altLang="en-US" sz="1400" b="1">
              <a:solidFill>
                <a:srgbClr val="E30613"/>
              </a:solidFill>
              <a:cs typeface="+mn-ea"/>
              <a:sym typeface="+mn-lt"/>
            </a:endParaRPr>
          </a:p>
        </p:txBody>
      </p:sp>
      <p:graphicFrame>
        <p:nvGraphicFramePr>
          <p:cNvPr id="53" name="图表 52"/>
          <p:cNvGraphicFramePr>
            <a:graphicFrameLocks/>
          </p:cNvGraphicFramePr>
          <p:nvPr>
            <p:extLst/>
          </p:nvPr>
        </p:nvGraphicFramePr>
        <p:xfrm>
          <a:off x="3610629" y="4003314"/>
          <a:ext cx="2848205" cy="2227100"/>
        </p:xfrm>
        <a:graphic>
          <a:graphicData uri="http://schemas.openxmlformats.org/drawingml/2006/chart">
            <c:chart xmlns:c="http://schemas.openxmlformats.org/drawingml/2006/chart" xmlns:r="http://schemas.openxmlformats.org/officeDocument/2006/relationships" r:id="rId11"/>
          </a:graphicData>
        </a:graphic>
      </p:graphicFrame>
      <p:sp>
        <p:nvSpPr>
          <p:cNvPr id="54" name="矩形 53"/>
          <p:cNvSpPr/>
          <p:nvPr/>
        </p:nvSpPr>
        <p:spPr>
          <a:xfrm>
            <a:off x="3376896" y="3777856"/>
            <a:ext cx="3331527"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市场规模：亿美元</a:t>
            </a:r>
            <a:endParaRPr lang="zh-CN" altLang="en-US" sz="1400" b="1">
              <a:solidFill>
                <a:srgbClr val="E30613"/>
              </a:solidFill>
              <a:cs typeface="+mn-ea"/>
              <a:sym typeface="+mn-lt"/>
            </a:endParaRPr>
          </a:p>
        </p:txBody>
      </p:sp>
      <p:pic>
        <p:nvPicPr>
          <p:cNvPr id="1026" name="Picture 2" descr="2021人气日本单眼相机推荐！旅游摄影、轻便微单推荐机种都帮你选好了！ | 乐吃购！日本"/>
          <p:cNvPicPr>
            <a:picLocks noChangeAspect="1" noChangeArrowheads="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7726" y="2374459"/>
            <a:ext cx="886839" cy="515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43562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522658" y="381164"/>
            <a:ext cx="8964242" cy="553998"/>
          </a:xfrm>
          <a:prstGeom prst="rect">
            <a:avLst/>
          </a:prstGeom>
          <a:noFill/>
        </p:spPr>
        <p:txBody>
          <a:bodyPr wrap="square" rtlCol="0">
            <a:spAutoFit/>
          </a:bodyPr>
          <a:lstStyle/>
          <a:p>
            <a:r>
              <a:rPr lang="zh-CN" altLang="en-US" sz="3000" b="1">
                <a:solidFill>
                  <a:srgbClr val="E10000"/>
                </a:solidFill>
                <a:cs typeface="+mn-ea"/>
                <a:sym typeface="+mn-lt"/>
              </a:rPr>
              <a:t>市场格局由海外龙头垄断，自给率严重不足</a:t>
            </a:r>
          </a:p>
        </p:txBody>
      </p:sp>
      <p:sp>
        <p:nvSpPr>
          <p:cNvPr id="13" name="文本框 12"/>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66" name="TextBox 33"/>
          <p:cNvSpPr/>
          <p:nvPr/>
        </p:nvSpPr>
        <p:spPr bwMode="auto">
          <a:xfrm>
            <a:off x="723956" y="6458097"/>
            <a:ext cx="1323920"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：英飞凌，彭博</a:t>
            </a:r>
            <a:endParaRPr lang="zh-CN" altLang="en-US" sz="800" dirty="0">
              <a:solidFill>
                <a:schemeClr val="bg1">
                  <a:lumMod val="50000"/>
                </a:schemeClr>
              </a:solidFill>
              <a:latin typeface="+mn-lt"/>
              <a:ea typeface="+mn-ea"/>
              <a:cs typeface="+mn-ea"/>
              <a:sym typeface="+mn-lt"/>
            </a:endParaRPr>
          </a:p>
        </p:txBody>
      </p:sp>
      <p:graphicFrame>
        <p:nvGraphicFramePr>
          <p:cNvPr id="10" name="图表 9"/>
          <p:cNvGraphicFramePr>
            <a:graphicFrameLocks/>
          </p:cNvGraphicFramePr>
          <p:nvPr>
            <p:extLst/>
          </p:nvPr>
        </p:nvGraphicFramePr>
        <p:xfrm>
          <a:off x="4216845" y="3986792"/>
          <a:ext cx="3430800" cy="222150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图表 8"/>
          <p:cNvGraphicFramePr>
            <a:graphicFrameLocks/>
          </p:cNvGraphicFramePr>
          <p:nvPr>
            <p:extLst/>
          </p:nvPr>
        </p:nvGraphicFramePr>
        <p:xfrm>
          <a:off x="8505709" y="4149083"/>
          <a:ext cx="3430800" cy="1800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a:graphicFrameLocks/>
          </p:cNvGraphicFramePr>
          <p:nvPr>
            <p:extLst/>
          </p:nvPr>
        </p:nvGraphicFramePr>
        <p:xfrm>
          <a:off x="139989" y="3975722"/>
          <a:ext cx="3430116" cy="2221506"/>
        </p:xfrm>
        <a:graphic>
          <a:graphicData uri="http://schemas.openxmlformats.org/drawingml/2006/chart">
            <c:chart xmlns:c="http://schemas.openxmlformats.org/drawingml/2006/chart" xmlns:r="http://schemas.openxmlformats.org/officeDocument/2006/relationships" r:id="rId5"/>
          </a:graphicData>
        </a:graphic>
      </p:graphicFrame>
      <p:sp>
        <p:nvSpPr>
          <p:cNvPr id="15" name="矩形 14"/>
          <p:cNvSpPr/>
          <p:nvPr/>
        </p:nvSpPr>
        <p:spPr>
          <a:xfrm>
            <a:off x="117748" y="1070498"/>
            <a:ext cx="11881319" cy="523220"/>
          </a:xfrm>
          <a:prstGeom prst="rect">
            <a:avLst/>
          </a:prstGeom>
        </p:spPr>
        <p:txBody>
          <a:bodyPr wrap="square">
            <a:spAutoFit/>
          </a:bodyPr>
          <a:lstStyle/>
          <a:p>
            <a:pPr marL="342900" indent="-342900">
              <a:buFont typeface="Wingdings" panose="05000000000000000000" pitchFamily="2" charset="2"/>
              <a:buChar char="Ø"/>
            </a:pPr>
            <a:r>
              <a:rPr lang="zh-CN" altLang="en-US" sz="1400" smtClean="0">
                <a:cs typeface="+mn-ea"/>
                <a:sym typeface="+mn-lt"/>
              </a:rPr>
              <a:t>现代</a:t>
            </a:r>
            <a:r>
              <a:rPr lang="en-US" altLang="zh-CN" sz="1400" smtClean="0">
                <a:cs typeface="+mn-ea"/>
                <a:sym typeface="+mn-lt"/>
              </a:rPr>
              <a:t>IGBT</a:t>
            </a:r>
            <a:r>
              <a:rPr lang="zh-CN" altLang="en-US" sz="1400" smtClean="0">
                <a:cs typeface="+mn-ea"/>
                <a:sym typeface="+mn-lt"/>
              </a:rPr>
              <a:t>销售主要分为三种模式，即</a:t>
            </a:r>
            <a:r>
              <a:rPr lang="en-US" altLang="zh-CN" sz="1400" b="1" smtClean="0">
                <a:cs typeface="+mn-ea"/>
                <a:sym typeface="+mn-lt"/>
              </a:rPr>
              <a:t>IGBT</a:t>
            </a:r>
            <a:r>
              <a:rPr lang="zh-CN" altLang="en-US" sz="1400" b="1" smtClean="0">
                <a:cs typeface="+mn-ea"/>
                <a:sym typeface="+mn-lt"/>
              </a:rPr>
              <a:t>单管</a:t>
            </a:r>
            <a:r>
              <a:rPr lang="en-US" altLang="zh-CN" sz="1400" b="1" smtClean="0">
                <a:cs typeface="+mn-ea"/>
                <a:sym typeface="+mn-lt"/>
              </a:rPr>
              <a:t>/</a:t>
            </a:r>
            <a:r>
              <a:rPr lang="zh-CN" altLang="en-US" sz="1400" b="1" smtClean="0">
                <a:cs typeface="+mn-ea"/>
                <a:sym typeface="+mn-lt"/>
              </a:rPr>
              <a:t>裸片</a:t>
            </a:r>
            <a:r>
              <a:rPr lang="zh-CN" altLang="en-US" sz="1400" smtClean="0">
                <a:cs typeface="+mn-ea"/>
                <a:sym typeface="+mn-lt"/>
              </a:rPr>
              <a:t>、</a:t>
            </a:r>
            <a:r>
              <a:rPr lang="en-US" altLang="zh-CN" sz="1400" b="1" smtClean="0">
                <a:cs typeface="+mn-ea"/>
                <a:sym typeface="+mn-lt"/>
              </a:rPr>
              <a:t>IGBT</a:t>
            </a:r>
            <a:r>
              <a:rPr lang="zh-CN" altLang="en-US" sz="1400" b="1" smtClean="0">
                <a:cs typeface="+mn-ea"/>
                <a:sym typeface="+mn-lt"/>
              </a:rPr>
              <a:t>模组</a:t>
            </a:r>
            <a:r>
              <a:rPr lang="zh-CN" altLang="en-US" sz="1400" smtClean="0">
                <a:cs typeface="+mn-ea"/>
                <a:sym typeface="+mn-lt"/>
              </a:rPr>
              <a:t>以及集成</a:t>
            </a:r>
            <a:r>
              <a:rPr lang="zh-CN" altLang="en-US" sz="1400">
                <a:cs typeface="+mn-ea"/>
                <a:sym typeface="+mn-lt"/>
              </a:rPr>
              <a:t>了逻辑、控制、检测和</a:t>
            </a:r>
            <a:r>
              <a:rPr lang="zh-CN" altLang="en-US" sz="1400" smtClean="0">
                <a:cs typeface="+mn-ea"/>
                <a:sym typeface="+mn-lt"/>
              </a:rPr>
              <a:t>保护电路的</a:t>
            </a:r>
            <a:r>
              <a:rPr lang="zh-CN" altLang="en-US" sz="1400" b="1" smtClean="0">
                <a:cs typeface="+mn-ea"/>
                <a:sym typeface="+mn-lt"/>
              </a:rPr>
              <a:t>智能功率模块（</a:t>
            </a:r>
            <a:r>
              <a:rPr lang="en-US" altLang="zh-CN" sz="1400" b="1" smtClean="0">
                <a:cs typeface="+mn-ea"/>
                <a:sym typeface="+mn-lt"/>
              </a:rPr>
              <a:t>IPM</a:t>
            </a:r>
            <a:r>
              <a:rPr lang="zh-CN" altLang="en-US" sz="1400" b="1" smtClean="0">
                <a:cs typeface="+mn-ea"/>
                <a:sym typeface="+mn-lt"/>
              </a:rPr>
              <a:t>）</a:t>
            </a:r>
            <a:r>
              <a:rPr lang="zh-CN" altLang="en-US" sz="1400" smtClean="0">
                <a:cs typeface="+mn-ea"/>
                <a:sym typeface="+mn-lt"/>
              </a:rPr>
              <a:t>。</a:t>
            </a:r>
            <a:endParaRPr lang="en-US" altLang="zh-CN" sz="1400" smtClean="0">
              <a:cs typeface="+mn-ea"/>
              <a:sym typeface="+mn-lt"/>
            </a:endParaRPr>
          </a:p>
          <a:p>
            <a:pPr marL="342900" indent="-342900">
              <a:buFont typeface="Wingdings" panose="05000000000000000000" pitchFamily="2" charset="2"/>
              <a:buChar char="Ø"/>
            </a:pPr>
            <a:r>
              <a:rPr lang="zh-CN" altLang="en-US" sz="1400" smtClean="0">
                <a:cs typeface="+mn-ea"/>
                <a:sym typeface="+mn-lt"/>
              </a:rPr>
              <a:t>全球及中国的</a:t>
            </a:r>
            <a:r>
              <a:rPr lang="en-US" altLang="zh-CN" sz="1400" smtClean="0">
                <a:cs typeface="+mn-ea"/>
                <a:sym typeface="+mn-lt"/>
              </a:rPr>
              <a:t>IGBT</a:t>
            </a:r>
            <a:r>
              <a:rPr lang="zh-CN" altLang="en-US" sz="1400">
                <a:cs typeface="+mn-ea"/>
                <a:sym typeface="+mn-lt"/>
              </a:rPr>
              <a:t>市场规模主要</a:t>
            </a:r>
            <a:r>
              <a:rPr lang="zh-CN" altLang="en-US" sz="1400" smtClean="0">
                <a:cs typeface="+mn-ea"/>
                <a:sym typeface="+mn-lt"/>
              </a:rPr>
              <a:t>由德、美</a:t>
            </a:r>
            <a:r>
              <a:rPr lang="zh-CN" altLang="en-US" sz="1400">
                <a:cs typeface="+mn-ea"/>
                <a:sym typeface="+mn-lt"/>
              </a:rPr>
              <a:t>、日企业所垄断，芯片和模组的先发优势是海外企业长期保持垄断的主要原因</a:t>
            </a:r>
            <a:r>
              <a:rPr lang="zh-CN" altLang="en-US" sz="1400" smtClean="0">
                <a:cs typeface="+mn-ea"/>
                <a:sym typeface="+mn-lt"/>
              </a:rPr>
              <a:t>。</a:t>
            </a:r>
            <a:endParaRPr lang="zh-CN" altLang="en-US" sz="1400" b="1" smtClean="0">
              <a:cs typeface="+mn-ea"/>
              <a:sym typeface="+mn-lt"/>
            </a:endParaRPr>
          </a:p>
        </p:txBody>
      </p:sp>
      <p:sp>
        <p:nvSpPr>
          <p:cNvPr id="12" name="矩形 11"/>
          <p:cNvSpPr/>
          <p:nvPr/>
        </p:nvSpPr>
        <p:spPr>
          <a:xfrm>
            <a:off x="4096042" y="3723538"/>
            <a:ext cx="3719122"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模组市场格局</a:t>
            </a:r>
            <a:endParaRPr lang="zh-CN" altLang="en-US" sz="1400" b="1">
              <a:solidFill>
                <a:srgbClr val="E30613"/>
              </a:solidFill>
              <a:cs typeface="+mn-ea"/>
              <a:sym typeface="+mn-lt"/>
            </a:endParaRPr>
          </a:p>
        </p:txBody>
      </p:sp>
      <p:sp>
        <p:nvSpPr>
          <p:cNvPr id="14" name="矩形 13"/>
          <p:cNvSpPr/>
          <p:nvPr/>
        </p:nvSpPr>
        <p:spPr>
          <a:xfrm>
            <a:off x="220813" y="3751023"/>
            <a:ext cx="2996869"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单管</a:t>
            </a:r>
            <a:r>
              <a:rPr lang="en-US" altLang="zh-CN" sz="1400" b="1" smtClean="0">
                <a:solidFill>
                  <a:srgbClr val="E30613"/>
                </a:solidFill>
                <a:cs typeface="+mn-ea"/>
                <a:sym typeface="+mn-lt"/>
              </a:rPr>
              <a:t>/</a:t>
            </a:r>
            <a:r>
              <a:rPr lang="zh-CN" altLang="en-US" sz="1400" b="1" smtClean="0">
                <a:solidFill>
                  <a:srgbClr val="E30613"/>
                </a:solidFill>
                <a:cs typeface="+mn-ea"/>
                <a:sym typeface="+mn-lt"/>
              </a:rPr>
              <a:t>芯片市场格局</a:t>
            </a:r>
            <a:endParaRPr lang="zh-CN" altLang="en-US" sz="1400" b="1">
              <a:solidFill>
                <a:srgbClr val="E30613"/>
              </a:solidFill>
              <a:cs typeface="+mn-ea"/>
              <a:sym typeface="+mn-lt"/>
            </a:endParaRPr>
          </a:p>
        </p:txBody>
      </p:sp>
      <p:sp>
        <p:nvSpPr>
          <p:cNvPr id="16" name="矩形 15"/>
          <p:cNvSpPr/>
          <p:nvPr/>
        </p:nvSpPr>
        <p:spPr>
          <a:xfrm>
            <a:off x="8935131" y="3683253"/>
            <a:ext cx="2560095"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IPM</a:t>
            </a:r>
            <a:r>
              <a:rPr lang="zh-CN" altLang="en-US" sz="1400" b="1" smtClean="0">
                <a:solidFill>
                  <a:srgbClr val="E30613"/>
                </a:solidFill>
                <a:cs typeface="+mn-ea"/>
                <a:sym typeface="+mn-lt"/>
              </a:rPr>
              <a:t>市场格局</a:t>
            </a:r>
            <a:endParaRPr lang="zh-CN" altLang="en-US" sz="1400" b="1">
              <a:solidFill>
                <a:srgbClr val="E30613"/>
              </a:solidFill>
              <a:cs typeface="+mn-ea"/>
              <a:sym typeface="+mn-lt"/>
            </a:endParaRPr>
          </a:p>
        </p:txBody>
      </p:sp>
      <p:pic>
        <p:nvPicPr>
          <p:cNvPr id="1026" name="Picture 2" descr="中国首条8英寸IGBT专业芯片线将于下半年投产(组图)-搜狐财经"/>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066" r="27935" b="15646"/>
          <a:stretch/>
        </p:blipFill>
        <p:spPr bwMode="auto">
          <a:xfrm>
            <a:off x="968081" y="2360447"/>
            <a:ext cx="1368152" cy="10991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4.0.Single"/>
          <p:cNvPicPr>
            <a:picLocks noChangeAspect="1" noChangeArrowheads="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t="21036" b="20297"/>
          <a:stretch/>
        </p:blipFill>
        <p:spPr bwMode="auto">
          <a:xfrm>
            <a:off x="5036935" y="2371640"/>
            <a:ext cx="1835401" cy="10767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P-23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573037" y="2354536"/>
            <a:ext cx="1607387" cy="105016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直接箭头连接符 2"/>
          <p:cNvCxnSpPr>
            <a:stCxn id="1026" idx="3"/>
            <a:endCxn id="1028" idx="1"/>
          </p:cNvCxnSpPr>
          <p:nvPr/>
        </p:nvCxnSpPr>
        <p:spPr>
          <a:xfrm flipV="1">
            <a:off x="2336233" y="2910024"/>
            <a:ext cx="2700702" cy="1"/>
          </a:xfrm>
          <a:prstGeom prst="straightConnector1">
            <a:avLst/>
          </a:prstGeom>
          <a:ln w="28575">
            <a:solidFill>
              <a:srgbClr val="D74114"/>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1028" idx="3"/>
            <a:endCxn id="1030" idx="1"/>
          </p:cNvCxnSpPr>
          <p:nvPr/>
        </p:nvCxnSpPr>
        <p:spPr>
          <a:xfrm flipV="1">
            <a:off x="6872336" y="2879616"/>
            <a:ext cx="2700701" cy="30408"/>
          </a:xfrm>
          <a:prstGeom prst="straightConnector1">
            <a:avLst/>
          </a:prstGeom>
          <a:ln w="28575">
            <a:solidFill>
              <a:srgbClr val="D74114"/>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935463" y="2060848"/>
            <a:ext cx="1459318" cy="307777"/>
          </a:xfrm>
          <a:prstGeom prst="rect">
            <a:avLst/>
          </a:prstGeom>
        </p:spPr>
        <p:txBody>
          <a:bodyPr wrap="square">
            <a:spAutoFit/>
          </a:bodyPr>
          <a:lstStyle/>
          <a:p>
            <a:pPr algn="ctr"/>
            <a:r>
              <a:rPr lang="en-US" altLang="zh-CN" sz="1400" b="1" smtClean="0">
                <a:solidFill>
                  <a:srgbClr val="E30613"/>
                </a:solidFill>
                <a:cs typeface="+mn-ea"/>
                <a:sym typeface="+mn-lt"/>
              </a:rPr>
              <a:t>IGBT</a:t>
            </a:r>
            <a:r>
              <a:rPr lang="zh-CN" altLang="en-US" sz="1400" b="1" smtClean="0">
                <a:solidFill>
                  <a:srgbClr val="E30613"/>
                </a:solidFill>
                <a:cs typeface="+mn-ea"/>
                <a:sym typeface="+mn-lt"/>
              </a:rPr>
              <a:t>芯片</a:t>
            </a:r>
            <a:endParaRPr lang="zh-CN" altLang="en-US" sz="1400" b="1">
              <a:solidFill>
                <a:srgbClr val="E30613"/>
              </a:solidFill>
              <a:cs typeface="+mn-ea"/>
              <a:sym typeface="+mn-lt"/>
            </a:endParaRPr>
          </a:p>
        </p:txBody>
      </p:sp>
      <p:sp>
        <p:nvSpPr>
          <p:cNvPr id="26" name="矩形 25"/>
          <p:cNvSpPr/>
          <p:nvPr/>
        </p:nvSpPr>
        <p:spPr>
          <a:xfrm>
            <a:off x="5350989" y="2106711"/>
            <a:ext cx="1459318" cy="307777"/>
          </a:xfrm>
          <a:prstGeom prst="rect">
            <a:avLst/>
          </a:prstGeom>
        </p:spPr>
        <p:txBody>
          <a:bodyPr wrap="square">
            <a:spAutoFit/>
          </a:bodyPr>
          <a:lstStyle/>
          <a:p>
            <a:pPr algn="ctr"/>
            <a:r>
              <a:rPr lang="en-US" altLang="zh-CN" sz="1400" b="1" smtClean="0">
                <a:solidFill>
                  <a:srgbClr val="E30613"/>
                </a:solidFill>
                <a:cs typeface="+mn-ea"/>
                <a:sym typeface="+mn-lt"/>
              </a:rPr>
              <a:t>IGBT</a:t>
            </a:r>
            <a:r>
              <a:rPr lang="zh-CN" altLang="en-US" sz="1400" b="1" smtClean="0">
                <a:solidFill>
                  <a:srgbClr val="E30613"/>
                </a:solidFill>
                <a:cs typeface="+mn-ea"/>
                <a:sym typeface="+mn-lt"/>
              </a:rPr>
              <a:t>模组</a:t>
            </a:r>
            <a:endParaRPr lang="zh-CN" altLang="en-US" sz="1400" b="1">
              <a:solidFill>
                <a:srgbClr val="E30613"/>
              </a:solidFill>
              <a:cs typeface="+mn-ea"/>
              <a:sym typeface="+mn-lt"/>
            </a:endParaRPr>
          </a:p>
        </p:txBody>
      </p:sp>
      <p:sp>
        <p:nvSpPr>
          <p:cNvPr id="27" name="矩形 26"/>
          <p:cNvSpPr/>
          <p:nvPr/>
        </p:nvSpPr>
        <p:spPr>
          <a:xfrm>
            <a:off x="9766515" y="2067011"/>
            <a:ext cx="1489653" cy="307777"/>
          </a:xfrm>
          <a:prstGeom prst="rect">
            <a:avLst/>
          </a:prstGeom>
        </p:spPr>
        <p:txBody>
          <a:bodyPr wrap="square">
            <a:spAutoFit/>
          </a:bodyPr>
          <a:lstStyle/>
          <a:p>
            <a:pPr algn="ctr"/>
            <a:r>
              <a:rPr lang="en-US" altLang="zh-CN" sz="1400" b="1" smtClean="0">
                <a:solidFill>
                  <a:srgbClr val="E30613"/>
                </a:solidFill>
                <a:cs typeface="+mn-ea"/>
                <a:sym typeface="+mn-lt"/>
              </a:rPr>
              <a:t>IPM</a:t>
            </a:r>
            <a:endParaRPr lang="zh-CN" altLang="en-US" sz="1400" b="1">
              <a:solidFill>
                <a:srgbClr val="E30613"/>
              </a:solidFill>
              <a:cs typeface="+mn-ea"/>
              <a:sym typeface="+mn-lt"/>
            </a:endParaRPr>
          </a:p>
        </p:txBody>
      </p:sp>
      <p:sp>
        <p:nvSpPr>
          <p:cNvPr id="28" name="矩形 27"/>
          <p:cNvSpPr/>
          <p:nvPr/>
        </p:nvSpPr>
        <p:spPr>
          <a:xfrm>
            <a:off x="2980306" y="2638158"/>
            <a:ext cx="1459318" cy="276999"/>
          </a:xfrm>
          <a:prstGeom prst="rect">
            <a:avLst/>
          </a:prstGeom>
        </p:spPr>
        <p:txBody>
          <a:bodyPr wrap="square">
            <a:spAutoFit/>
          </a:bodyPr>
          <a:lstStyle/>
          <a:p>
            <a:pPr algn="ctr"/>
            <a:r>
              <a:rPr lang="en-US" altLang="zh-CN" sz="1200" b="1" smtClean="0">
                <a:solidFill>
                  <a:srgbClr val="785546"/>
                </a:solidFill>
                <a:cs typeface="+mn-ea"/>
                <a:sym typeface="+mn-lt"/>
              </a:rPr>
              <a:t>+</a:t>
            </a:r>
            <a:r>
              <a:rPr lang="zh-CN" altLang="en-US" sz="1200" b="1" smtClean="0">
                <a:solidFill>
                  <a:srgbClr val="785546"/>
                </a:solidFill>
                <a:cs typeface="+mn-ea"/>
                <a:sym typeface="+mn-lt"/>
              </a:rPr>
              <a:t>封装</a:t>
            </a:r>
            <a:endParaRPr lang="zh-CN" altLang="en-US" sz="1200" b="1">
              <a:solidFill>
                <a:srgbClr val="785546"/>
              </a:solidFill>
              <a:cs typeface="+mn-ea"/>
              <a:sym typeface="+mn-lt"/>
            </a:endParaRPr>
          </a:p>
        </p:txBody>
      </p:sp>
      <p:sp>
        <p:nvSpPr>
          <p:cNvPr id="31" name="矩形 30"/>
          <p:cNvSpPr/>
          <p:nvPr/>
        </p:nvSpPr>
        <p:spPr>
          <a:xfrm>
            <a:off x="7516408" y="2609490"/>
            <a:ext cx="1459318" cy="276999"/>
          </a:xfrm>
          <a:prstGeom prst="rect">
            <a:avLst/>
          </a:prstGeom>
        </p:spPr>
        <p:txBody>
          <a:bodyPr wrap="square">
            <a:spAutoFit/>
          </a:bodyPr>
          <a:lstStyle/>
          <a:p>
            <a:pPr algn="ctr"/>
            <a:r>
              <a:rPr lang="en-US" altLang="zh-CN" sz="1200" b="1" smtClean="0">
                <a:solidFill>
                  <a:srgbClr val="785546"/>
                </a:solidFill>
                <a:cs typeface="+mn-ea"/>
                <a:sym typeface="+mn-lt"/>
              </a:rPr>
              <a:t>+</a:t>
            </a:r>
            <a:r>
              <a:rPr lang="zh-CN" altLang="en-US" sz="1200" b="1" smtClean="0">
                <a:solidFill>
                  <a:srgbClr val="785546"/>
                </a:solidFill>
                <a:cs typeface="+mn-ea"/>
                <a:sym typeface="+mn-lt"/>
              </a:rPr>
              <a:t>集成电路</a:t>
            </a:r>
            <a:endParaRPr lang="zh-CN" altLang="en-US" sz="1200" b="1">
              <a:solidFill>
                <a:srgbClr val="785546"/>
              </a:solidFill>
              <a:cs typeface="+mn-ea"/>
              <a:sym typeface="+mn-lt"/>
            </a:endParaRPr>
          </a:p>
        </p:txBody>
      </p:sp>
    </p:spTree>
    <p:extLst>
      <p:ext uri="{BB962C8B-B14F-4D97-AF65-F5344CB8AC3E}">
        <p14:creationId xmlns:p14="http://schemas.microsoft.com/office/powerpoint/2010/main" val="8998666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一辆银色的汽车&#10;&#10;描述已自动生成">
            <a:extLst>
              <a:ext uri="{FF2B5EF4-FFF2-40B4-BE49-F238E27FC236}">
                <a16:creationId xmlns:a16="http://schemas.microsoft.com/office/drawing/2014/main" id="{4E27ED3E-7219-4D7A-AAEC-801D4CD563D3}"/>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39056" y="2146072"/>
            <a:ext cx="6114599" cy="3473503"/>
          </a:xfrm>
          <a:prstGeom prst="rect">
            <a:avLst/>
          </a:prstGeom>
        </p:spPr>
      </p:pic>
      <p:sp>
        <p:nvSpPr>
          <p:cNvPr id="29" name="文本框 28"/>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31" name="TextBox 33"/>
          <p:cNvSpPr/>
          <p:nvPr/>
        </p:nvSpPr>
        <p:spPr bwMode="auto">
          <a:xfrm>
            <a:off x="723956" y="6458097"/>
            <a:ext cx="2165497"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en-US" altLang="zh-CN" sz="800">
                <a:solidFill>
                  <a:schemeClr val="bg1">
                    <a:lumMod val="50000"/>
                  </a:schemeClr>
                </a:solidFill>
                <a:latin typeface="+mn-lt"/>
                <a:ea typeface="+mn-ea"/>
                <a:cs typeface="+mn-ea"/>
                <a:sym typeface="+mn-lt"/>
              </a:rPr>
              <a:t>IDC</a:t>
            </a:r>
            <a:r>
              <a:rPr lang="zh-CN" altLang="en-US" sz="800" smtClean="0">
                <a:solidFill>
                  <a:schemeClr val="bg1">
                    <a:lumMod val="50000"/>
                  </a:schemeClr>
                </a:solidFill>
                <a:latin typeface="+mn-lt"/>
                <a:ea typeface="+mn-ea"/>
                <a:cs typeface="+mn-ea"/>
                <a:sym typeface="+mn-lt"/>
              </a:rPr>
              <a:t>，汇川技术，比亚迪半导体</a:t>
            </a:r>
            <a:endParaRPr lang="zh-CN" altLang="en-US" sz="800" dirty="0">
              <a:solidFill>
                <a:schemeClr val="bg1">
                  <a:lumMod val="50000"/>
                </a:schemeClr>
              </a:solidFill>
              <a:latin typeface="+mn-lt"/>
              <a:ea typeface="+mn-ea"/>
              <a:cs typeface="+mn-ea"/>
              <a:sym typeface="+mn-lt"/>
            </a:endParaRPr>
          </a:p>
        </p:txBody>
      </p:sp>
      <p:sp>
        <p:nvSpPr>
          <p:cNvPr id="32" name="文本框 31"/>
          <p:cNvSpPr txBox="1"/>
          <p:nvPr/>
        </p:nvSpPr>
        <p:spPr>
          <a:xfrm>
            <a:off x="1522658" y="381164"/>
            <a:ext cx="8388178" cy="553998"/>
          </a:xfrm>
          <a:prstGeom prst="rect">
            <a:avLst/>
          </a:prstGeom>
          <a:noFill/>
        </p:spPr>
        <p:txBody>
          <a:bodyPr wrap="square" rtlCol="0">
            <a:spAutoFit/>
          </a:bodyPr>
          <a:lstStyle/>
          <a:p>
            <a:r>
              <a:rPr lang="zh-CN" altLang="en-US" sz="3000" b="1" smtClean="0">
                <a:solidFill>
                  <a:srgbClr val="E10000"/>
                </a:solidFill>
                <a:cs typeface="+mn-ea"/>
                <a:sym typeface="+mn-lt"/>
              </a:rPr>
              <a:t>新能源车：动力源泉，量价齐升</a:t>
            </a:r>
            <a:endParaRPr lang="zh-CN" altLang="en-US" sz="3000" b="1" dirty="0">
              <a:solidFill>
                <a:srgbClr val="E10000"/>
              </a:solidFill>
              <a:cs typeface="+mn-ea"/>
              <a:sym typeface="+mn-lt"/>
            </a:endParaRPr>
          </a:p>
        </p:txBody>
      </p:sp>
      <p:sp>
        <p:nvSpPr>
          <p:cNvPr id="16" name="矩形 15"/>
          <p:cNvSpPr/>
          <p:nvPr/>
        </p:nvSpPr>
        <p:spPr>
          <a:xfrm>
            <a:off x="117748" y="1070498"/>
            <a:ext cx="11881319" cy="738664"/>
          </a:xfrm>
          <a:prstGeom prst="rect">
            <a:avLst/>
          </a:prstGeom>
        </p:spPr>
        <p:txBody>
          <a:bodyPr wrap="square">
            <a:spAutoFit/>
          </a:bodyPr>
          <a:lstStyle/>
          <a:p>
            <a:pPr marL="342900" indent="-342900">
              <a:buFont typeface="Wingdings" panose="05000000000000000000" pitchFamily="2" charset="2"/>
              <a:buChar char="Ø"/>
            </a:pPr>
            <a:r>
              <a:rPr lang="en-US" altLang="zh-CN" sz="1400" b="1">
                <a:cs typeface="+mn-ea"/>
                <a:sym typeface="+mn-lt"/>
              </a:rPr>
              <a:t>IGBT</a:t>
            </a:r>
            <a:r>
              <a:rPr lang="zh-CN" altLang="en-US" sz="1400" b="1">
                <a:cs typeface="+mn-ea"/>
                <a:sym typeface="+mn-lt"/>
              </a:rPr>
              <a:t>是新能源汽车的</a:t>
            </a:r>
            <a:r>
              <a:rPr lang="zh-CN" altLang="en-US" sz="1400" b="1" smtClean="0">
                <a:cs typeface="+mn-ea"/>
                <a:sym typeface="+mn-lt"/>
              </a:rPr>
              <a:t>核</a:t>
            </a:r>
            <a:r>
              <a:rPr lang="zh-CN" altLang="en-US" sz="1400" b="1">
                <a:cs typeface="+mn-ea"/>
                <a:sym typeface="+mn-lt"/>
              </a:rPr>
              <a:t>心</a:t>
            </a:r>
            <a:r>
              <a:rPr lang="zh-CN" altLang="en-US" sz="1400" b="1" smtClean="0">
                <a:cs typeface="+mn-ea"/>
                <a:sym typeface="+mn-lt"/>
              </a:rPr>
              <a:t>器件。</a:t>
            </a:r>
            <a:r>
              <a:rPr lang="zh-CN" altLang="en-US" sz="1400" smtClean="0">
                <a:cs typeface="+mn-ea"/>
                <a:sym typeface="+mn-lt"/>
              </a:rPr>
              <a:t>相比传统</a:t>
            </a:r>
            <a:r>
              <a:rPr lang="zh-CN" altLang="en-US" sz="1400">
                <a:cs typeface="+mn-ea"/>
                <a:sym typeface="+mn-lt"/>
              </a:rPr>
              <a:t>燃油车中，仅有少量</a:t>
            </a:r>
            <a:r>
              <a:rPr lang="en-US" altLang="zh-CN" sz="1400">
                <a:cs typeface="+mn-ea"/>
                <a:sym typeface="+mn-lt"/>
              </a:rPr>
              <a:t>IGBT</a:t>
            </a:r>
            <a:r>
              <a:rPr lang="zh-CN" altLang="en-US" sz="1400">
                <a:cs typeface="+mn-ea"/>
                <a:sym typeface="+mn-lt"/>
              </a:rPr>
              <a:t>位于发动机点火器中</a:t>
            </a:r>
            <a:r>
              <a:rPr lang="zh-CN" altLang="en-US" sz="1400" smtClean="0">
                <a:cs typeface="+mn-ea"/>
                <a:sym typeface="+mn-lt"/>
              </a:rPr>
              <a:t>，电动汽车多</a:t>
            </a:r>
            <a:r>
              <a:rPr lang="zh-CN" altLang="en-US" sz="1400">
                <a:cs typeface="+mn-ea"/>
                <a:sym typeface="+mn-lt"/>
              </a:rPr>
              <a:t>了电池、电机、电控三大核心器件以及电空调驱动、车载充电器等电力电子器件，所需要的功率级别更高</a:t>
            </a:r>
            <a:r>
              <a:rPr lang="zh-CN" altLang="en-US" sz="1400" smtClean="0">
                <a:cs typeface="+mn-ea"/>
                <a:sym typeface="+mn-lt"/>
              </a:rPr>
              <a:t>。其中，用于电驱的</a:t>
            </a:r>
            <a:r>
              <a:rPr lang="en-US" altLang="zh-CN" sz="1400" smtClean="0">
                <a:cs typeface="+mn-ea"/>
                <a:sym typeface="+mn-lt"/>
              </a:rPr>
              <a:t>IGBT</a:t>
            </a:r>
            <a:r>
              <a:rPr lang="zh-CN" altLang="en-US" sz="1400">
                <a:cs typeface="+mn-ea"/>
                <a:sym typeface="+mn-lt"/>
              </a:rPr>
              <a:t>决定电动车最大输出功率和扭矩等核心</a:t>
            </a:r>
            <a:r>
              <a:rPr lang="zh-CN" altLang="en-US" sz="1400" smtClean="0">
                <a:cs typeface="+mn-ea"/>
                <a:sym typeface="+mn-lt"/>
              </a:rPr>
              <a:t>指标，是影响电动汽车性能的关键设备，单车用量为</a:t>
            </a:r>
            <a:r>
              <a:rPr lang="en-US" altLang="zh-CN" sz="1400" smtClean="0">
                <a:cs typeface="+mn-ea"/>
                <a:sym typeface="+mn-lt"/>
              </a:rPr>
              <a:t>2-4</a:t>
            </a:r>
            <a:r>
              <a:rPr lang="zh-CN" altLang="en-US" sz="1400">
                <a:cs typeface="+mn-ea"/>
                <a:sym typeface="+mn-lt"/>
              </a:rPr>
              <a:t>个，价值量在</a:t>
            </a:r>
            <a:r>
              <a:rPr lang="en-US" altLang="zh-CN" sz="1400" smtClean="0">
                <a:cs typeface="+mn-ea"/>
                <a:sym typeface="+mn-lt"/>
              </a:rPr>
              <a:t>500-6000</a:t>
            </a:r>
            <a:r>
              <a:rPr lang="zh-CN" altLang="en-US" sz="1400">
                <a:cs typeface="+mn-ea"/>
                <a:sym typeface="+mn-lt"/>
              </a:rPr>
              <a:t>元左右。</a:t>
            </a:r>
            <a:endParaRPr lang="zh-CN" altLang="en-US" sz="1400" smtClean="0">
              <a:cs typeface="+mn-ea"/>
              <a:sym typeface="+mn-lt"/>
            </a:endParaRPr>
          </a:p>
        </p:txBody>
      </p:sp>
      <p:grpSp>
        <p:nvGrpSpPr>
          <p:cNvPr id="8" name="组合 7"/>
          <p:cNvGrpSpPr/>
          <p:nvPr/>
        </p:nvGrpSpPr>
        <p:grpSpPr>
          <a:xfrm>
            <a:off x="489390" y="1903963"/>
            <a:ext cx="2397957" cy="1864283"/>
            <a:chOff x="117747" y="1856673"/>
            <a:chExt cx="2397957" cy="1864283"/>
          </a:xfrm>
        </p:grpSpPr>
        <p:pic>
          <p:nvPicPr>
            <p:cNvPr id="7" name="图片 6"/>
            <p:cNvPicPr>
              <a:picLocks noChangeAspect="1"/>
            </p:cNvPicPr>
            <p:nvPr/>
          </p:nvPicPr>
          <p:blipFill>
            <a:blip r:embed="rId4">
              <a:clrChange>
                <a:clrFrom>
                  <a:srgbClr val="FFFFFF"/>
                </a:clrFrom>
                <a:clrTo>
                  <a:srgbClr val="FFFFFF">
                    <a:alpha val="0"/>
                  </a:srgbClr>
                </a:clrTo>
              </a:clrChange>
            </a:blip>
            <a:stretch>
              <a:fillRect/>
            </a:stretch>
          </p:blipFill>
          <p:spPr>
            <a:xfrm>
              <a:off x="117747" y="2204864"/>
              <a:ext cx="2397957" cy="1469934"/>
            </a:xfrm>
            <a:prstGeom prst="rect">
              <a:avLst/>
            </a:prstGeom>
          </p:spPr>
        </p:pic>
        <p:sp>
          <p:nvSpPr>
            <p:cNvPr id="23" name="矩形 22">
              <a:extLst>
                <a:ext uri="{FF2B5EF4-FFF2-40B4-BE49-F238E27FC236}">
                  <a16:creationId xmlns:a16="http://schemas.microsoft.com/office/drawing/2014/main" id="{955EC65D-4EC7-4FC8-8ABD-27F894576C4F}"/>
                </a:ext>
              </a:extLst>
            </p:cNvPr>
            <p:cNvSpPr/>
            <p:nvPr/>
          </p:nvSpPr>
          <p:spPr>
            <a:xfrm>
              <a:off x="128995" y="1856673"/>
              <a:ext cx="2291063" cy="1864283"/>
            </a:xfrm>
            <a:prstGeom prst="rect">
              <a:avLst/>
            </a:prstGeom>
            <a:noFill/>
            <a:ln w="19050">
              <a:solidFill>
                <a:srgbClr val="78554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6" name="文本框 25">
            <a:extLst>
              <a:ext uri="{FF2B5EF4-FFF2-40B4-BE49-F238E27FC236}">
                <a16:creationId xmlns:a16="http://schemas.microsoft.com/office/drawing/2014/main" id="{4043D3E7-0232-4D12-BF5F-6FFAE14E9FDE}"/>
              </a:ext>
            </a:extLst>
          </p:cNvPr>
          <p:cNvSpPr txBox="1"/>
          <p:nvPr/>
        </p:nvSpPr>
        <p:spPr>
          <a:xfrm>
            <a:off x="484370" y="1927549"/>
            <a:ext cx="2283051" cy="307777"/>
          </a:xfrm>
          <a:prstGeom prst="rect">
            <a:avLst/>
          </a:prstGeom>
          <a:noFill/>
        </p:spPr>
        <p:txBody>
          <a:bodyPr wrap="square">
            <a:spAutoFit/>
          </a:bodyPr>
          <a:lstStyle/>
          <a:p>
            <a:pPr algn="ctr"/>
            <a:r>
              <a:rPr lang="zh-CN" altLang="en-US" sz="1400" b="1" smtClean="0">
                <a:solidFill>
                  <a:srgbClr val="785546"/>
                </a:solidFill>
                <a:cs typeface="+mn-ea"/>
                <a:sym typeface="+mn-lt"/>
              </a:rPr>
              <a:t>新能源车电力驱动</a:t>
            </a:r>
            <a:endParaRPr lang="zh-CN" altLang="en-US" sz="1400">
              <a:solidFill>
                <a:srgbClr val="785546"/>
              </a:solidFill>
              <a:cs typeface="+mn-ea"/>
              <a:sym typeface="+mn-lt"/>
            </a:endParaRPr>
          </a:p>
        </p:txBody>
      </p:sp>
      <p:grpSp>
        <p:nvGrpSpPr>
          <p:cNvPr id="18" name="组合 17"/>
          <p:cNvGrpSpPr/>
          <p:nvPr/>
        </p:nvGrpSpPr>
        <p:grpSpPr>
          <a:xfrm>
            <a:off x="578195" y="4433327"/>
            <a:ext cx="1751255" cy="1864283"/>
            <a:chOff x="190887" y="4390111"/>
            <a:chExt cx="1751255" cy="1864283"/>
          </a:xfrm>
        </p:grpSpPr>
        <p:pic>
          <p:nvPicPr>
            <p:cNvPr id="13" name="图片 12"/>
            <p:cNvPicPr>
              <a:picLocks noChangeAspect="1"/>
            </p:cNvPicPr>
            <p:nvPr/>
          </p:nvPicPr>
          <p:blipFill rotWithShape="1">
            <a:blip r:embed="rId5">
              <a:clrChange>
                <a:clrFrom>
                  <a:srgbClr val="FFFFFF"/>
                </a:clrFrom>
                <a:clrTo>
                  <a:srgbClr val="FFFFFF">
                    <a:alpha val="0"/>
                  </a:srgbClr>
                </a:clrTo>
              </a:clrChange>
            </a:blip>
            <a:srcRect l="16215" r="12351"/>
            <a:stretch/>
          </p:blipFill>
          <p:spPr>
            <a:xfrm>
              <a:off x="261764" y="4916016"/>
              <a:ext cx="1584176" cy="1338378"/>
            </a:xfrm>
            <a:prstGeom prst="rect">
              <a:avLst/>
            </a:prstGeom>
          </p:spPr>
        </p:pic>
        <p:sp>
          <p:nvSpPr>
            <p:cNvPr id="33" name="矩形 32">
              <a:extLst>
                <a:ext uri="{FF2B5EF4-FFF2-40B4-BE49-F238E27FC236}">
                  <a16:creationId xmlns:a16="http://schemas.microsoft.com/office/drawing/2014/main" id="{955EC65D-4EC7-4FC8-8ABD-27F894576C4F}"/>
                </a:ext>
              </a:extLst>
            </p:cNvPr>
            <p:cNvSpPr/>
            <p:nvPr/>
          </p:nvSpPr>
          <p:spPr>
            <a:xfrm>
              <a:off x="190887" y="4390111"/>
              <a:ext cx="1751255" cy="1864283"/>
            </a:xfrm>
            <a:prstGeom prst="rect">
              <a:avLst/>
            </a:prstGeom>
            <a:noFill/>
            <a:ln w="19050">
              <a:solidFill>
                <a:srgbClr val="78554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a:extLst>
                <a:ext uri="{FF2B5EF4-FFF2-40B4-BE49-F238E27FC236}">
                  <a16:creationId xmlns:a16="http://schemas.microsoft.com/office/drawing/2014/main" id="{4043D3E7-0232-4D12-BF5F-6FFAE14E9FDE}"/>
                </a:ext>
              </a:extLst>
            </p:cNvPr>
            <p:cNvSpPr txBox="1"/>
            <p:nvPr/>
          </p:nvSpPr>
          <p:spPr>
            <a:xfrm>
              <a:off x="195384" y="4409492"/>
              <a:ext cx="1742259" cy="307777"/>
            </a:xfrm>
            <a:prstGeom prst="rect">
              <a:avLst/>
            </a:prstGeom>
            <a:noFill/>
          </p:spPr>
          <p:txBody>
            <a:bodyPr wrap="square">
              <a:spAutoFit/>
            </a:bodyPr>
            <a:lstStyle/>
            <a:p>
              <a:pPr algn="ctr"/>
              <a:r>
                <a:rPr lang="zh-CN" altLang="en-US" sz="1400" b="1" smtClean="0">
                  <a:solidFill>
                    <a:srgbClr val="785546"/>
                  </a:solidFill>
                  <a:cs typeface="+mn-ea"/>
                  <a:sym typeface="+mn-lt"/>
                </a:rPr>
                <a:t>车载充电器</a:t>
              </a:r>
              <a:endParaRPr lang="zh-CN" altLang="en-US" sz="1400">
                <a:solidFill>
                  <a:srgbClr val="785546"/>
                </a:solidFill>
                <a:cs typeface="+mn-ea"/>
                <a:sym typeface="+mn-lt"/>
              </a:endParaRPr>
            </a:p>
          </p:txBody>
        </p:sp>
      </p:grpSp>
      <p:grpSp>
        <p:nvGrpSpPr>
          <p:cNvPr id="4" name="组合 3"/>
          <p:cNvGrpSpPr/>
          <p:nvPr/>
        </p:nvGrpSpPr>
        <p:grpSpPr>
          <a:xfrm>
            <a:off x="8726121" y="4916016"/>
            <a:ext cx="1751255" cy="1439276"/>
            <a:chOff x="6290177" y="4717270"/>
            <a:chExt cx="1751255" cy="1439276"/>
          </a:xfrm>
        </p:grpSpPr>
        <p:sp>
          <p:nvSpPr>
            <p:cNvPr id="39" name="矩形 38">
              <a:extLst>
                <a:ext uri="{FF2B5EF4-FFF2-40B4-BE49-F238E27FC236}">
                  <a16:creationId xmlns:a16="http://schemas.microsoft.com/office/drawing/2014/main" id="{955EC65D-4EC7-4FC8-8ABD-27F894576C4F}"/>
                </a:ext>
              </a:extLst>
            </p:cNvPr>
            <p:cNvSpPr/>
            <p:nvPr/>
          </p:nvSpPr>
          <p:spPr>
            <a:xfrm>
              <a:off x="6290177" y="4717270"/>
              <a:ext cx="1751255" cy="1439276"/>
            </a:xfrm>
            <a:prstGeom prst="rect">
              <a:avLst/>
            </a:prstGeom>
            <a:noFill/>
            <a:ln w="19050">
              <a:solidFill>
                <a:srgbClr val="78554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文本框 40">
              <a:extLst>
                <a:ext uri="{FF2B5EF4-FFF2-40B4-BE49-F238E27FC236}">
                  <a16:creationId xmlns:a16="http://schemas.microsoft.com/office/drawing/2014/main" id="{4043D3E7-0232-4D12-BF5F-6FFAE14E9FDE}"/>
                </a:ext>
              </a:extLst>
            </p:cNvPr>
            <p:cNvSpPr txBox="1"/>
            <p:nvPr/>
          </p:nvSpPr>
          <p:spPr>
            <a:xfrm>
              <a:off x="6294674" y="4738761"/>
              <a:ext cx="1742259" cy="523220"/>
            </a:xfrm>
            <a:prstGeom prst="rect">
              <a:avLst/>
            </a:prstGeom>
            <a:noFill/>
          </p:spPr>
          <p:txBody>
            <a:bodyPr wrap="square">
              <a:spAutoFit/>
            </a:bodyPr>
            <a:lstStyle/>
            <a:p>
              <a:pPr algn="ctr"/>
              <a:r>
                <a:rPr lang="zh-CN" altLang="en-US" sz="1400" b="1" smtClean="0">
                  <a:solidFill>
                    <a:srgbClr val="785546"/>
                  </a:solidFill>
                  <a:cs typeface="+mn-ea"/>
                  <a:sym typeface="+mn-lt"/>
                </a:rPr>
                <a:t>空调、车窗等变频系统</a:t>
              </a:r>
              <a:endParaRPr lang="zh-CN" altLang="en-US" sz="1400">
                <a:solidFill>
                  <a:srgbClr val="785546"/>
                </a:solidFill>
                <a:cs typeface="+mn-ea"/>
                <a:sym typeface="+mn-lt"/>
              </a:endParaRPr>
            </a:p>
          </p:txBody>
        </p:sp>
      </p:grpSp>
      <p:sp>
        <p:nvSpPr>
          <p:cNvPr id="42" name="椭圆 41">
            <a:extLst>
              <a:ext uri="{FF2B5EF4-FFF2-40B4-BE49-F238E27FC236}">
                <a16:creationId xmlns:a16="http://schemas.microsoft.com/office/drawing/2014/main" id="{4A29DA58-472F-4E50-AA60-673EB6F748F6}"/>
              </a:ext>
            </a:extLst>
          </p:cNvPr>
          <p:cNvSpPr/>
          <p:nvPr/>
        </p:nvSpPr>
        <p:spPr>
          <a:xfrm>
            <a:off x="6398058" y="2660841"/>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45" name="连接符: 肘形 23">
            <a:extLst>
              <a:ext uri="{FF2B5EF4-FFF2-40B4-BE49-F238E27FC236}">
                <a16:creationId xmlns:a16="http://schemas.microsoft.com/office/drawing/2014/main" id="{89352C3B-A6AC-439A-A608-6EEA7FADDBE2}"/>
              </a:ext>
            </a:extLst>
          </p:cNvPr>
          <p:cNvCxnSpPr>
            <a:cxnSpLocks/>
            <a:endCxn id="82" idx="1"/>
          </p:cNvCxnSpPr>
          <p:nvPr/>
        </p:nvCxnSpPr>
        <p:spPr>
          <a:xfrm>
            <a:off x="6886500" y="3768246"/>
            <a:ext cx="2388000" cy="285475"/>
          </a:xfrm>
          <a:prstGeom prst="bentConnector3">
            <a:avLst>
              <a:gd name="adj1" fmla="val 50000"/>
            </a:avLst>
          </a:prstGeom>
          <a:ln w="12700">
            <a:solidFill>
              <a:srgbClr val="E1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49" name="椭圆 48">
            <a:extLst>
              <a:ext uri="{FF2B5EF4-FFF2-40B4-BE49-F238E27FC236}">
                <a16:creationId xmlns:a16="http://schemas.microsoft.com/office/drawing/2014/main" id="{3F0F7831-1108-4E4C-A9BB-DC00E5B3F263}"/>
              </a:ext>
            </a:extLst>
          </p:cNvPr>
          <p:cNvSpPr/>
          <p:nvPr/>
        </p:nvSpPr>
        <p:spPr>
          <a:xfrm>
            <a:off x="5821994" y="3334632"/>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3" name="椭圆 52">
            <a:extLst>
              <a:ext uri="{FF2B5EF4-FFF2-40B4-BE49-F238E27FC236}">
                <a16:creationId xmlns:a16="http://schemas.microsoft.com/office/drawing/2014/main" id="{7EF7B53F-A63A-4008-83EC-171D27F4EF49}"/>
              </a:ext>
            </a:extLst>
          </p:cNvPr>
          <p:cNvSpPr/>
          <p:nvPr/>
        </p:nvSpPr>
        <p:spPr>
          <a:xfrm>
            <a:off x="5353942" y="2534246"/>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55" name="连接符: 肘形 46">
            <a:extLst>
              <a:ext uri="{FF2B5EF4-FFF2-40B4-BE49-F238E27FC236}">
                <a16:creationId xmlns:a16="http://schemas.microsoft.com/office/drawing/2014/main" id="{97B4B6AB-1D99-46C8-8238-7747F9BD0345}"/>
              </a:ext>
            </a:extLst>
          </p:cNvPr>
          <p:cNvCxnSpPr>
            <a:cxnSpLocks/>
            <a:endCxn id="75" idx="1"/>
          </p:cNvCxnSpPr>
          <p:nvPr/>
        </p:nvCxnSpPr>
        <p:spPr>
          <a:xfrm flipV="1">
            <a:off x="5250120" y="2450298"/>
            <a:ext cx="4115155" cy="919487"/>
          </a:xfrm>
          <a:prstGeom prst="bentConnector3">
            <a:avLst>
              <a:gd name="adj1" fmla="val 50000"/>
            </a:avLst>
          </a:prstGeom>
          <a:ln w="12700">
            <a:solidFill>
              <a:srgbClr val="E1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7" name="椭圆 56">
            <a:extLst>
              <a:ext uri="{FF2B5EF4-FFF2-40B4-BE49-F238E27FC236}">
                <a16:creationId xmlns:a16="http://schemas.microsoft.com/office/drawing/2014/main" id="{64840F29-4B17-483F-B199-CE525E0E2056}"/>
              </a:ext>
            </a:extLst>
          </p:cNvPr>
          <p:cNvSpPr/>
          <p:nvPr/>
        </p:nvSpPr>
        <p:spPr>
          <a:xfrm>
            <a:off x="6398058" y="2976691"/>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59" name="连接符: 肘形 51">
            <a:extLst>
              <a:ext uri="{FF2B5EF4-FFF2-40B4-BE49-F238E27FC236}">
                <a16:creationId xmlns:a16="http://schemas.microsoft.com/office/drawing/2014/main" id="{51809553-AB41-42E0-9C75-FFCE4A4428F3}"/>
              </a:ext>
            </a:extLst>
          </p:cNvPr>
          <p:cNvCxnSpPr>
            <a:cxnSpLocks/>
            <a:endCxn id="39" idx="1"/>
          </p:cNvCxnSpPr>
          <p:nvPr/>
        </p:nvCxnSpPr>
        <p:spPr>
          <a:xfrm>
            <a:off x="5453965" y="3882823"/>
            <a:ext cx="3272156" cy="1752831"/>
          </a:xfrm>
          <a:prstGeom prst="bentConnector3">
            <a:avLst>
              <a:gd name="adj1" fmla="val 50000"/>
            </a:avLst>
          </a:prstGeom>
          <a:ln w="12700">
            <a:solidFill>
              <a:srgbClr val="E1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61" name="椭圆 60">
            <a:extLst>
              <a:ext uri="{FF2B5EF4-FFF2-40B4-BE49-F238E27FC236}">
                <a16:creationId xmlns:a16="http://schemas.microsoft.com/office/drawing/2014/main" id="{D7B7BC77-74DF-48AE-B99A-EE2C7B0F7F58}"/>
              </a:ext>
            </a:extLst>
          </p:cNvPr>
          <p:cNvSpPr/>
          <p:nvPr/>
        </p:nvSpPr>
        <p:spPr>
          <a:xfrm>
            <a:off x="4936903" y="3884977"/>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63" name="连接符: 肘形 59">
            <a:extLst>
              <a:ext uri="{FF2B5EF4-FFF2-40B4-BE49-F238E27FC236}">
                <a16:creationId xmlns:a16="http://schemas.microsoft.com/office/drawing/2014/main" id="{D086D9C0-DA1A-4753-BD4C-2310698531B1}"/>
              </a:ext>
            </a:extLst>
          </p:cNvPr>
          <p:cNvCxnSpPr>
            <a:cxnSpLocks/>
            <a:endCxn id="23" idx="3"/>
          </p:cNvCxnSpPr>
          <p:nvPr/>
        </p:nvCxnSpPr>
        <p:spPr>
          <a:xfrm rot="10800000">
            <a:off x="2791702" y="2836105"/>
            <a:ext cx="2103159" cy="1174250"/>
          </a:xfrm>
          <a:prstGeom prst="bentConnector3">
            <a:avLst>
              <a:gd name="adj1" fmla="val 50000"/>
            </a:avLst>
          </a:prstGeom>
          <a:ln w="12700">
            <a:solidFill>
              <a:srgbClr val="E1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65" name="椭圆 64">
            <a:extLst>
              <a:ext uri="{FF2B5EF4-FFF2-40B4-BE49-F238E27FC236}">
                <a16:creationId xmlns:a16="http://schemas.microsoft.com/office/drawing/2014/main" id="{AFB17248-EF2C-47FD-80F1-C690DB418FBF}"/>
              </a:ext>
            </a:extLst>
          </p:cNvPr>
          <p:cNvSpPr/>
          <p:nvPr/>
        </p:nvSpPr>
        <p:spPr>
          <a:xfrm>
            <a:off x="4669866" y="3403321"/>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67" name="连接符: 肘形 36">
            <a:extLst>
              <a:ext uri="{FF2B5EF4-FFF2-40B4-BE49-F238E27FC236}">
                <a16:creationId xmlns:a16="http://schemas.microsoft.com/office/drawing/2014/main" id="{226C2DCD-3863-4482-947E-0C5EE1C9FF70}"/>
              </a:ext>
            </a:extLst>
          </p:cNvPr>
          <p:cNvCxnSpPr>
            <a:cxnSpLocks/>
            <a:endCxn id="33" idx="3"/>
          </p:cNvCxnSpPr>
          <p:nvPr/>
        </p:nvCxnSpPr>
        <p:spPr>
          <a:xfrm rot="10800000" flipV="1">
            <a:off x="2329450" y="4236147"/>
            <a:ext cx="2920670" cy="1129322"/>
          </a:xfrm>
          <a:prstGeom prst="bentConnector3">
            <a:avLst>
              <a:gd name="adj1" fmla="val 50000"/>
            </a:avLst>
          </a:prstGeom>
          <a:ln w="12700">
            <a:solidFill>
              <a:srgbClr val="E1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69" name="椭圆 68">
            <a:extLst>
              <a:ext uri="{FF2B5EF4-FFF2-40B4-BE49-F238E27FC236}">
                <a16:creationId xmlns:a16="http://schemas.microsoft.com/office/drawing/2014/main" id="{87E5C057-6E09-465F-9B5D-A750FD182201}"/>
              </a:ext>
            </a:extLst>
          </p:cNvPr>
          <p:cNvSpPr/>
          <p:nvPr/>
        </p:nvSpPr>
        <p:spPr>
          <a:xfrm>
            <a:off x="4669866" y="4411064"/>
            <a:ext cx="216024" cy="21602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74" name="组合 73"/>
          <p:cNvGrpSpPr/>
          <p:nvPr/>
        </p:nvGrpSpPr>
        <p:grpSpPr>
          <a:xfrm>
            <a:off x="9365275" y="1730660"/>
            <a:ext cx="1751255" cy="1439276"/>
            <a:chOff x="6290177" y="4717270"/>
            <a:chExt cx="1751255" cy="1439276"/>
          </a:xfrm>
        </p:grpSpPr>
        <p:sp>
          <p:nvSpPr>
            <p:cNvPr id="75" name="矩形 74">
              <a:extLst>
                <a:ext uri="{FF2B5EF4-FFF2-40B4-BE49-F238E27FC236}">
                  <a16:creationId xmlns:a16="http://schemas.microsoft.com/office/drawing/2014/main" id="{955EC65D-4EC7-4FC8-8ABD-27F894576C4F}"/>
                </a:ext>
              </a:extLst>
            </p:cNvPr>
            <p:cNvSpPr/>
            <p:nvPr/>
          </p:nvSpPr>
          <p:spPr>
            <a:xfrm>
              <a:off x="6290177" y="4717270"/>
              <a:ext cx="1751255" cy="1439276"/>
            </a:xfrm>
            <a:prstGeom prst="rect">
              <a:avLst/>
            </a:prstGeom>
            <a:noFill/>
            <a:ln w="19050">
              <a:solidFill>
                <a:srgbClr val="78554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文本框 75">
              <a:extLst>
                <a:ext uri="{FF2B5EF4-FFF2-40B4-BE49-F238E27FC236}">
                  <a16:creationId xmlns:a16="http://schemas.microsoft.com/office/drawing/2014/main" id="{4043D3E7-0232-4D12-BF5F-6FFAE14E9FDE}"/>
                </a:ext>
              </a:extLst>
            </p:cNvPr>
            <p:cNvSpPr txBox="1"/>
            <p:nvPr/>
          </p:nvSpPr>
          <p:spPr>
            <a:xfrm>
              <a:off x="6294674" y="4738761"/>
              <a:ext cx="1742259" cy="307777"/>
            </a:xfrm>
            <a:prstGeom prst="rect">
              <a:avLst/>
            </a:prstGeom>
            <a:noFill/>
          </p:spPr>
          <p:txBody>
            <a:bodyPr wrap="square">
              <a:spAutoFit/>
            </a:bodyPr>
            <a:lstStyle/>
            <a:p>
              <a:pPr algn="ctr"/>
              <a:r>
                <a:rPr lang="zh-CN" altLang="en-US" sz="1400" b="1" smtClean="0">
                  <a:solidFill>
                    <a:srgbClr val="785546"/>
                  </a:solidFill>
                  <a:cs typeface="+mn-ea"/>
                  <a:sym typeface="+mn-lt"/>
                </a:rPr>
                <a:t>转向助力系统</a:t>
              </a:r>
              <a:endParaRPr lang="zh-CN" altLang="en-US" sz="1400">
                <a:solidFill>
                  <a:srgbClr val="785546"/>
                </a:solidFill>
                <a:cs typeface="+mn-ea"/>
                <a:sym typeface="+mn-lt"/>
              </a:endParaRPr>
            </a:p>
          </p:txBody>
        </p:sp>
      </p:grpSp>
      <p:grpSp>
        <p:nvGrpSpPr>
          <p:cNvPr id="79" name="组合 78"/>
          <p:cNvGrpSpPr/>
          <p:nvPr/>
        </p:nvGrpSpPr>
        <p:grpSpPr>
          <a:xfrm>
            <a:off x="9274500" y="3334083"/>
            <a:ext cx="1751255" cy="1439276"/>
            <a:chOff x="6290177" y="4717270"/>
            <a:chExt cx="1751255" cy="1439276"/>
          </a:xfrm>
        </p:grpSpPr>
        <p:pic>
          <p:nvPicPr>
            <p:cNvPr id="80" name="图片 79"/>
            <p:cNvPicPr>
              <a:picLocks noChangeAspect="1"/>
            </p:cNvPicPr>
            <p:nvPr/>
          </p:nvPicPr>
          <p:blipFill>
            <a:blip r:embed="rId6">
              <a:clrChange>
                <a:clrFrom>
                  <a:srgbClr val="FFFFFF"/>
                </a:clrFrom>
                <a:clrTo>
                  <a:srgbClr val="FFFFFF">
                    <a:alpha val="0"/>
                  </a:srgbClr>
                </a:clrTo>
              </a:clrChange>
            </a:blip>
            <a:stretch>
              <a:fillRect/>
            </a:stretch>
          </p:blipFill>
          <p:spPr>
            <a:xfrm>
              <a:off x="6328321" y="5017606"/>
              <a:ext cx="1638351" cy="1111738"/>
            </a:xfrm>
            <a:prstGeom prst="rect">
              <a:avLst/>
            </a:prstGeom>
          </p:spPr>
        </p:pic>
        <p:grpSp>
          <p:nvGrpSpPr>
            <p:cNvPr id="81" name="组合 80"/>
            <p:cNvGrpSpPr/>
            <p:nvPr/>
          </p:nvGrpSpPr>
          <p:grpSpPr>
            <a:xfrm>
              <a:off x="6290177" y="4717270"/>
              <a:ext cx="1751255" cy="1439276"/>
              <a:chOff x="6290177" y="4717270"/>
              <a:chExt cx="1751255" cy="1439276"/>
            </a:xfrm>
          </p:grpSpPr>
          <p:sp>
            <p:nvSpPr>
              <p:cNvPr id="82" name="矩形 81">
                <a:extLst>
                  <a:ext uri="{FF2B5EF4-FFF2-40B4-BE49-F238E27FC236}">
                    <a16:creationId xmlns:a16="http://schemas.microsoft.com/office/drawing/2014/main" id="{955EC65D-4EC7-4FC8-8ABD-27F894576C4F}"/>
                  </a:ext>
                </a:extLst>
              </p:cNvPr>
              <p:cNvSpPr/>
              <p:nvPr/>
            </p:nvSpPr>
            <p:spPr>
              <a:xfrm>
                <a:off x="6290177" y="4717270"/>
                <a:ext cx="1751255" cy="1439276"/>
              </a:xfrm>
              <a:prstGeom prst="rect">
                <a:avLst/>
              </a:prstGeom>
              <a:noFill/>
              <a:ln w="19050">
                <a:solidFill>
                  <a:srgbClr val="78554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文本框 82">
                <a:extLst>
                  <a:ext uri="{FF2B5EF4-FFF2-40B4-BE49-F238E27FC236}">
                    <a16:creationId xmlns:a16="http://schemas.microsoft.com/office/drawing/2014/main" id="{4043D3E7-0232-4D12-BF5F-6FFAE14E9FDE}"/>
                  </a:ext>
                </a:extLst>
              </p:cNvPr>
              <p:cNvSpPr txBox="1"/>
              <p:nvPr/>
            </p:nvSpPr>
            <p:spPr>
              <a:xfrm>
                <a:off x="6294674" y="4738761"/>
                <a:ext cx="1742259" cy="307777"/>
              </a:xfrm>
              <a:prstGeom prst="rect">
                <a:avLst/>
              </a:prstGeom>
              <a:noFill/>
            </p:spPr>
            <p:txBody>
              <a:bodyPr wrap="square">
                <a:spAutoFit/>
              </a:bodyPr>
              <a:lstStyle/>
              <a:p>
                <a:pPr algn="ctr"/>
                <a:r>
                  <a:rPr lang="en-US" altLang="zh-CN" sz="1400" b="1" smtClean="0">
                    <a:solidFill>
                      <a:srgbClr val="785546"/>
                    </a:solidFill>
                    <a:cs typeface="+mn-ea"/>
                    <a:sym typeface="+mn-lt"/>
                  </a:rPr>
                  <a:t>DC/DC</a:t>
                </a:r>
                <a:r>
                  <a:rPr lang="zh-CN" altLang="en-US" sz="1400" b="1" smtClean="0">
                    <a:solidFill>
                      <a:srgbClr val="785546"/>
                    </a:solidFill>
                    <a:cs typeface="+mn-ea"/>
                    <a:sym typeface="+mn-lt"/>
                  </a:rPr>
                  <a:t>转换器</a:t>
                </a:r>
                <a:endParaRPr lang="zh-CN" altLang="en-US" sz="1400">
                  <a:solidFill>
                    <a:srgbClr val="785546"/>
                  </a:solidFill>
                  <a:cs typeface="+mn-ea"/>
                  <a:sym typeface="+mn-lt"/>
                </a:endParaRPr>
              </a:p>
            </p:txBody>
          </p:sp>
        </p:grpSp>
      </p:grpSp>
      <p:pic>
        <p:nvPicPr>
          <p:cNvPr id="87" name="Picture 4" descr="A4.0.Single"/>
          <p:cNvPicPr>
            <a:picLocks noChangeAspect="1" noChangeArrowheads="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t="21036" b="20297"/>
          <a:stretch/>
        </p:blipFill>
        <p:spPr bwMode="auto">
          <a:xfrm>
            <a:off x="9449280" y="2089125"/>
            <a:ext cx="1576878" cy="92510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T2.0.Single"/>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679742" y="5256549"/>
            <a:ext cx="1838656" cy="1201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5756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66" name="TextBox 33"/>
          <p:cNvSpPr/>
          <p:nvPr/>
        </p:nvSpPr>
        <p:spPr bwMode="auto">
          <a:xfrm>
            <a:off x="723956" y="6458097"/>
            <a:ext cx="4066658"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来源：中国汽车工业</a:t>
            </a:r>
            <a:r>
              <a:rPr lang="zh-CN" altLang="en-US" sz="800" smtClean="0">
                <a:solidFill>
                  <a:schemeClr val="bg1">
                    <a:lumMod val="50000"/>
                  </a:schemeClr>
                </a:solidFill>
                <a:latin typeface="+mn-lt"/>
                <a:ea typeface="+mn-ea"/>
                <a:cs typeface="+mn-ea"/>
                <a:sym typeface="+mn-lt"/>
              </a:rPr>
              <a:t>协会，</a:t>
            </a:r>
            <a:r>
              <a:rPr lang="en-US" altLang="zh-CN" sz="800">
                <a:solidFill>
                  <a:schemeClr val="bg1">
                    <a:lumMod val="50000"/>
                  </a:schemeClr>
                </a:solidFill>
                <a:latin typeface="+mn-lt"/>
                <a:ea typeface="+mn-ea"/>
                <a:cs typeface="+mn-ea"/>
                <a:sym typeface="+mn-lt"/>
              </a:rPr>
              <a:t>《</a:t>
            </a:r>
            <a:r>
              <a:rPr lang="zh-CN" altLang="en-US" sz="800">
                <a:solidFill>
                  <a:schemeClr val="bg1">
                    <a:lumMod val="50000"/>
                  </a:schemeClr>
                </a:solidFill>
                <a:latin typeface="+mn-lt"/>
                <a:ea typeface="+mn-ea"/>
                <a:cs typeface="+mn-ea"/>
                <a:sym typeface="+mn-lt"/>
              </a:rPr>
              <a:t>新能源汽车产业发展规划</a:t>
            </a:r>
            <a:r>
              <a:rPr lang="en-US" altLang="zh-CN" sz="800" smtClean="0">
                <a:solidFill>
                  <a:schemeClr val="bg1">
                    <a:lumMod val="50000"/>
                  </a:schemeClr>
                </a:solidFill>
                <a:latin typeface="+mn-lt"/>
                <a:ea typeface="+mn-ea"/>
                <a:cs typeface="+mn-ea"/>
                <a:sym typeface="+mn-lt"/>
              </a:rPr>
              <a:t>》</a:t>
            </a:r>
            <a:r>
              <a:rPr lang="zh-CN" altLang="en-US" sz="800" smtClean="0">
                <a:solidFill>
                  <a:schemeClr val="bg1">
                    <a:lumMod val="50000"/>
                  </a:schemeClr>
                </a:solidFill>
                <a:latin typeface="+mn-lt"/>
                <a:ea typeface="+mn-ea"/>
                <a:cs typeface="+mn-ea"/>
                <a:sym typeface="+mn-lt"/>
              </a:rPr>
              <a:t>，</a:t>
            </a:r>
            <a:r>
              <a:rPr lang="en-US" altLang="zh-CN" sz="800" smtClean="0">
                <a:solidFill>
                  <a:schemeClr val="bg1">
                    <a:lumMod val="50000"/>
                  </a:schemeClr>
                </a:solidFill>
                <a:latin typeface="+mn-lt"/>
                <a:ea typeface="+mn-ea"/>
                <a:cs typeface="+mn-ea"/>
                <a:sym typeface="+mn-lt"/>
              </a:rPr>
              <a:t>IDC</a:t>
            </a:r>
            <a:r>
              <a:rPr lang="zh-CN" altLang="en-US" sz="800" smtClean="0">
                <a:solidFill>
                  <a:schemeClr val="bg1">
                    <a:lumMod val="50000"/>
                  </a:schemeClr>
                </a:solidFill>
                <a:latin typeface="+mn-lt"/>
                <a:ea typeface="+mn-ea"/>
                <a:cs typeface="+mn-ea"/>
                <a:sym typeface="+mn-lt"/>
              </a:rPr>
              <a:t>，长江证券研究所</a:t>
            </a:r>
            <a:endParaRPr lang="zh-CN" altLang="en-US" sz="800" dirty="0">
              <a:solidFill>
                <a:schemeClr val="bg1">
                  <a:lumMod val="50000"/>
                </a:schemeClr>
              </a:solidFill>
              <a:latin typeface="+mn-lt"/>
              <a:ea typeface="+mn-ea"/>
              <a:cs typeface="+mn-ea"/>
              <a:sym typeface="+mn-lt"/>
            </a:endParaRPr>
          </a:p>
        </p:txBody>
      </p:sp>
      <p:sp>
        <p:nvSpPr>
          <p:cNvPr id="11" name="文本框 10"/>
          <p:cNvSpPr txBox="1"/>
          <p:nvPr/>
        </p:nvSpPr>
        <p:spPr>
          <a:xfrm>
            <a:off x="1522658" y="381164"/>
            <a:ext cx="8388178" cy="553998"/>
          </a:xfrm>
          <a:prstGeom prst="rect">
            <a:avLst/>
          </a:prstGeom>
          <a:noFill/>
        </p:spPr>
        <p:txBody>
          <a:bodyPr wrap="square" rtlCol="0">
            <a:spAutoFit/>
          </a:bodyPr>
          <a:lstStyle/>
          <a:p>
            <a:r>
              <a:rPr lang="zh-CN" altLang="en-US" sz="3000" b="1" smtClean="0">
                <a:solidFill>
                  <a:srgbClr val="E10000"/>
                </a:solidFill>
                <a:cs typeface="+mn-ea"/>
                <a:sym typeface="+mn-lt"/>
              </a:rPr>
              <a:t>新能源车：拥抱十倍成长空间</a:t>
            </a:r>
            <a:endParaRPr lang="zh-CN" altLang="en-US" sz="3000" b="1" dirty="0">
              <a:solidFill>
                <a:srgbClr val="E10000"/>
              </a:solidFill>
              <a:cs typeface="+mn-ea"/>
              <a:sym typeface="+mn-lt"/>
            </a:endParaRPr>
          </a:p>
        </p:txBody>
      </p:sp>
      <p:sp>
        <p:nvSpPr>
          <p:cNvPr id="15" name="矩形 14"/>
          <p:cNvSpPr/>
          <p:nvPr/>
        </p:nvSpPr>
        <p:spPr>
          <a:xfrm>
            <a:off x="117748" y="1070498"/>
            <a:ext cx="11881319" cy="954107"/>
          </a:xfrm>
          <a:prstGeom prst="rect">
            <a:avLst/>
          </a:prstGeom>
        </p:spPr>
        <p:txBody>
          <a:bodyPr wrap="square">
            <a:spAutoFit/>
          </a:bodyPr>
          <a:lstStyle/>
          <a:p>
            <a:pPr marL="342900" indent="-342900">
              <a:buFont typeface="Wingdings" panose="05000000000000000000" pitchFamily="2" charset="2"/>
              <a:buChar char="Ø"/>
            </a:pPr>
            <a:r>
              <a:rPr lang="zh-CN" altLang="en-US" sz="1400" smtClean="0">
                <a:cs typeface="+mn-ea"/>
                <a:sym typeface="+mn-lt"/>
              </a:rPr>
              <a:t>关键假设</a:t>
            </a:r>
            <a:r>
              <a:rPr lang="en-US" altLang="zh-CN" sz="1400" smtClean="0">
                <a:cs typeface="+mn-ea"/>
                <a:sym typeface="+mn-lt"/>
              </a:rPr>
              <a:t>1</a:t>
            </a:r>
            <a:r>
              <a:rPr lang="zh-CN" altLang="en-US" sz="1400" smtClean="0">
                <a:cs typeface="+mn-ea"/>
                <a:sym typeface="+mn-lt"/>
              </a:rPr>
              <a:t>：我们根据新能源车价格段对单车</a:t>
            </a:r>
            <a:r>
              <a:rPr lang="en-US" altLang="zh-CN" sz="1400" smtClean="0">
                <a:cs typeface="+mn-ea"/>
                <a:sym typeface="+mn-lt"/>
              </a:rPr>
              <a:t>IGBT</a:t>
            </a:r>
            <a:r>
              <a:rPr lang="zh-CN" altLang="en-US" sz="1400" smtClean="0">
                <a:cs typeface="+mn-ea"/>
                <a:sym typeface="+mn-lt"/>
              </a:rPr>
              <a:t>价值量及市场空间进行分开测算，假设</a:t>
            </a:r>
            <a:r>
              <a:rPr lang="en-US" altLang="zh-CN" sz="1400" smtClean="0">
                <a:cs typeface="+mn-ea"/>
                <a:sym typeface="+mn-lt"/>
              </a:rPr>
              <a:t>2022</a:t>
            </a:r>
            <a:r>
              <a:rPr lang="zh-CN" altLang="en-US" sz="1400" smtClean="0">
                <a:cs typeface="+mn-ea"/>
                <a:sym typeface="+mn-lt"/>
              </a:rPr>
              <a:t>年以后中低端</a:t>
            </a:r>
            <a:r>
              <a:rPr lang="en-US" altLang="zh-CN" sz="1400" smtClean="0">
                <a:cs typeface="+mn-ea"/>
                <a:sym typeface="+mn-lt"/>
              </a:rPr>
              <a:t>IGBT</a:t>
            </a:r>
            <a:r>
              <a:rPr lang="zh-CN" altLang="en-US" sz="1400" smtClean="0">
                <a:cs typeface="+mn-ea"/>
                <a:sym typeface="+mn-lt"/>
              </a:rPr>
              <a:t>价格呈每年</a:t>
            </a:r>
            <a:r>
              <a:rPr lang="en-US" altLang="zh-CN" sz="1400" smtClean="0">
                <a:cs typeface="+mn-ea"/>
                <a:sym typeface="+mn-lt"/>
              </a:rPr>
              <a:t>5%</a:t>
            </a:r>
            <a:r>
              <a:rPr lang="zh-CN" altLang="en-US" sz="1400" smtClean="0">
                <a:cs typeface="+mn-ea"/>
                <a:sym typeface="+mn-lt"/>
              </a:rPr>
              <a:t>下降趋势，中高端汽车中</a:t>
            </a:r>
            <a:r>
              <a:rPr lang="en-US" altLang="zh-CN" sz="1400" smtClean="0">
                <a:cs typeface="+mn-ea"/>
                <a:sym typeface="+mn-lt"/>
              </a:rPr>
              <a:t>IGBT</a:t>
            </a:r>
            <a:r>
              <a:rPr lang="zh-CN" altLang="en-US" sz="1400" smtClean="0">
                <a:cs typeface="+mn-ea"/>
                <a:sym typeface="+mn-lt"/>
              </a:rPr>
              <a:t>价格保持上涨趋势。</a:t>
            </a:r>
            <a:endParaRPr lang="en-US" altLang="zh-CN" sz="1400" smtClean="0">
              <a:cs typeface="+mn-ea"/>
              <a:sym typeface="+mn-lt"/>
            </a:endParaRPr>
          </a:p>
          <a:p>
            <a:pPr marL="342900" indent="-342900">
              <a:buFont typeface="Wingdings" panose="05000000000000000000" pitchFamily="2" charset="2"/>
              <a:buChar char="Ø"/>
            </a:pPr>
            <a:r>
              <a:rPr lang="zh-CN" altLang="en-US" sz="1400" smtClean="0">
                <a:cs typeface="+mn-ea"/>
                <a:sym typeface="+mn-lt"/>
              </a:rPr>
              <a:t>关键假设</a:t>
            </a:r>
            <a:r>
              <a:rPr lang="en-US" altLang="zh-CN" sz="1400" smtClean="0">
                <a:cs typeface="+mn-ea"/>
                <a:sym typeface="+mn-lt"/>
              </a:rPr>
              <a:t>2</a:t>
            </a:r>
            <a:r>
              <a:rPr lang="zh-CN" altLang="en-US" sz="1400" smtClean="0">
                <a:cs typeface="+mn-ea"/>
                <a:sym typeface="+mn-lt"/>
              </a:rPr>
              <a:t>：我们假设新能源车充电桩覆盖密度逐年上涨，同时价格按照每年下降</a:t>
            </a:r>
            <a:r>
              <a:rPr lang="en-US" altLang="zh-CN" sz="1400" smtClean="0">
                <a:cs typeface="+mn-ea"/>
                <a:sym typeface="+mn-lt"/>
              </a:rPr>
              <a:t>3%</a:t>
            </a:r>
            <a:r>
              <a:rPr lang="zh-CN" altLang="en-US" sz="1400" smtClean="0">
                <a:cs typeface="+mn-ea"/>
                <a:sym typeface="+mn-lt"/>
              </a:rPr>
              <a:t>的趋势进行预测。</a:t>
            </a:r>
            <a:endParaRPr lang="en-US" altLang="zh-CN" sz="1400" smtClean="0">
              <a:cs typeface="+mn-ea"/>
              <a:sym typeface="+mn-lt"/>
            </a:endParaRPr>
          </a:p>
          <a:p>
            <a:pPr marL="342900" indent="-342900">
              <a:buFont typeface="Wingdings" panose="05000000000000000000" pitchFamily="2" charset="2"/>
              <a:buChar char="Ø"/>
            </a:pPr>
            <a:r>
              <a:rPr lang="zh-CN" altLang="en-US" sz="1400" b="1" smtClean="0">
                <a:cs typeface="+mn-ea"/>
                <a:sym typeface="+mn-lt"/>
              </a:rPr>
              <a:t>结论：预计国内新能源车板块</a:t>
            </a:r>
            <a:r>
              <a:rPr lang="en-US" altLang="zh-CN" sz="1400" b="1" smtClean="0">
                <a:cs typeface="+mn-ea"/>
                <a:sym typeface="+mn-lt"/>
              </a:rPr>
              <a:t>IGBT</a:t>
            </a:r>
            <a:r>
              <a:rPr lang="zh-CN" altLang="en-US" sz="1400" b="1" smtClean="0">
                <a:cs typeface="+mn-ea"/>
                <a:sym typeface="+mn-lt"/>
              </a:rPr>
              <a:t>市场规模将从</a:t>
            </a:r>
            <a:r>
              <a:rPr lang="en-US" altLang="zh-CN" sz="1400" b="1" smtClean="0">
                <a:cs typeface="+mn-ea"/>
                <a:sym typeface="+mn-lt"/>
              </a:rPr>
              <a:t>2020</a:t>
            </a:r>
            <a:r>
              <a:rPr lang="zh-CN" altLang="en-US" sz="1400" b="1" smtClean="0">
                <a:cs typeface="+mn-ea"/>
                <a:sym typeface="+mn-lt"/>
              </a:rPr>
              <a:t>年的</a:t>
            </a:r>
            <a:r>
              <a:rPr lang="en-US" altLang="zh-CN" sz="1400" b="1" smtClean="0">
                <a:cs typeface="+mn-ea"/>
                <a:sym typeface="+mn-lt"/>
              </a:rPr>
              <a:t>37.56</a:t>
            </a:r>
            <a:r>
              <a:rPr lang="zh-CN" altLang="en-US" sz="1400" b="1" smtClean="0">
                <a:cs typeface="+mn-ea"/>
                <a:sym typeface="+mn-lt"/>
              </a:rPr>
              <a:t>亿元增长至</a:t>
            </a:r>
            <a:r>
              <a:rPr lang="en-US" altLang="zh-CN" sz="1400" b="1" smtClean="0">
                <a:cs typeface="+mn-ea"/>
                <a:sym typeface="+mn-lt"/>
              </a:rPr>
              <a:t>288.59</a:t>
            </a:r>
            <a:r>
              <a:rPr lang="zh-CN" altLang="en-US" sz="1400" b="1" smtClean="0">
                <a:cs typeface="+mn-ea"/>
                <a:sym typeface="+mn-lt"/>
              </a:rPr>
              <a:t>亿元，</a:t>
            </a:r>
            <a:r>
              <a:rPr lang="en-US" altLang="zh-CN" sz="1400" b="1" smtClean="0">
                <a:cs typeface="+mn-ea"/>
                <a:sym typeface="+mn-lt"/>
              </a:rPr>
              <a:t>CAGR</a:t>
            </a:r>
            <a:r>
              <a:rPr lang="zh-CN" altLang="en-US" sz="1400" b="1" smtClean="0">
                <a:cs typeface="+mn-ea"/>
                <a:sym typeface="+mn-lt"/>
              </a:rPr>
              <a:t>达到</a:t>
            </a:r>
            <a:r>
              <a:rPr lang="en-US" altLang="zh-CN" sz="1400" b="1">
                <a:cs typeface="+mn-ea"/>
                <a:sym typeface="+mn-lt"/>
              </a:rPr>
              <a:t>50.35%</a:t>
            </a:r>
            <a:r>
              <a:rPr lang="zh-CN" altLang="en-US" sz="1400" b="1" smtClean="0">
                <a:cs typeface="+mn-ea"/>
                <a:sym typeface="+mn-lt"/>
              </a:rPr>
              <a:t>。</a:t>
            </a:r>
            <a:endParaRPr lang="en-US" altLang="zh-CN" sz="1400" b="1">
              <a:cs typeface="+mn-ea"/>
              <a:sym typeface="+mn-lt"/>
            </a:endParaRPr>
          </a:p>
        </p:txBody>
      </p:sp>
      <p:graphicFrame>
        <p:nvGraphicFramePr>
          <p:cNvPr id="3" name="表格 2"/>
          <p:cNvGraphicFramePr>
            <a:graphicFrameLocks noGrp="1"/>
          </p:cNvGraphicFramePr>
          <p:nvPr>
            <p:extLst/>
          </p:nvPr>
        </p:nvGraphicFramePr>
        <p:xfrm>
          <a:off x="405780" y="2024609"/>
          <a:ext cx="11377264" cy="4433488"/>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816236">
                  <a:extLst>
                    <a:ext uri="{9D8B030D-6E8A-4147-A177-3AD203B41FA5}">
                      <a16:colId xmlns:a16="http://schemas.microsoft.com/office/drawing/2014/main" val="2777221416"/>
                    </a:ext>
                  </a:extLst>
                </a:gridCol>
                <a:gridCol w="1426838">
                  <a:extLst>
                    <a:ext uri="{9D8B030D-6E8A-4147-A177-3AD203B41FA5}">
                      <a16:colId xmlns:a16="http://schemas.microsoft.com/office/drawing/2014/main" val="2004057227"/>
                    </a:ext>
                  </a:extLst>
                </a:gridCol>
                <a:gridCol w="1426838">
                  <a:extLst>
                    <a:ext uri="{9D8B030D-6E8A-4147-A177-3AD203B41FA5}">
                      <a16:colId xmlns:a16="http://schemas.microsoft.com/office/drawing/2014/main" val="4228488012"/>
                    </a:ext>
                  </a:extLst>
                </a:gridCol>
                <a:gridCol w="1426838">
                  <a:extLst>
                    <a:ext uri="{9D8B030D-6E8A-4147-A177-3AD203B41FA5}">
                      <a16:colId xmlns:a16="http://schemas.microsoft.com/office/drawing/2014/main" val="3507834354"/>
                    </a:ext>
                  </a:extLst>
                </a:gridCol>
                <a:gridCol w="1426838">
                  <a:extLst>
                    <a:ext uri="{9D8B030D-6E8A-4147-A177-3AD203B41FA5}">
                      <a16:colId xmlns:a16="http://schemas.microsoft.com/office/drawing/2014/main" val="1877348529"/>
                    </a:ext>
                  </a:extLst>
                </a:gridCol>
                <a:gridCol w="1426838">
                  <a:extLst>
                    <a:ext uri="{9D8B030D-6E8A-4147-A177-3AD203B41FA5}">
                      <a16:colId xmlns:a16="http://schemas.microsoft.com/office/drawing/2014/main" val="653820973"/>
                    </a:ext>
                  </a:extLst>
                </a:gridCol>
                <a:gridCol w="1426838">
                  <a:extLst>
                    <a:ext uri="{9D8B030D-6E8A-4147-A177-3AD203B41FA5}">
                      <a16:colId xmlns:a16="http://schemas.microsoft.com/office/drawing/2014/main" val="2959094517"/>
                    </a:ext>
                  </a:extLst>
                </a:gridCol>
              </a:tblGrid>
              <a:tr h="277093">
                <a:tc>
                  <a:txBody>
                    <a:bodyPr/>
                    <a:lstStyle/>
                    <a:p>
                      <a:pPr algn="ctr" fontAlgn="b"/>
                      <a:endParaRPr lang="zh-CN" alt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altLang="zh-CN" sz="1050" b="1" u="none" strike="noStrike">
                          <a:solidFill>
                            <a:schemeClr val="bg1"/>
                          </a:solidFill>
                          <a:effectLst/>
                          <a:latin typeface="+mn-lt"/>
                          <a:ea typeface="+mn-ea"/>
                          <a:cs typeface="+mn-ea"/>
                          <a:sym typeface="+mn-lt"/>
                        </a:rPr>
                        <a:t>2020</a:t>
                      </a:r>
                      <a:endParaRPr lang="en-US" altLang="zh-CN"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sz="1050" b="1" u="none" strike="noStrike">
                          <a:solidFill>
                            <a:schemeClr val="bg1"/>
                          </a:solidFill>
                          <a:effectLst/>
                          <a:latin typeface="+mn-lt"/>
                          <a:ea typeface="+mn-ea"/>
                          <a:cs typeface="+mn-ea"/>
                          <a:sym typeface="+mn-lt"/>
                        </a:rPr>
                        <a:t>2021E</a:t>
                      </a:r>
                      <a:endParaRPr 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sz="1050" b="1" u="none" strike="noStrike">
                          <a:solidFill>
                            <a:schemeClr val="bg1"/>
                          </a:solidFill>
                          <a:effectLst/>
                          <a:latin typeface="+mn-lt"/>
                          <a:ea typeface="+mn-ea"/>
                          <a:cs typeface="+mn-ea"/>
                          <a:sym typeface="+mn-lt"/>
                        </a:rPr>
                        <a:t>2022E</a:t>
                      </a:r>
                      <a:endParaRPr 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sz="1050" b="1" u="none" strike="noStrike">
                          <a:solidFill>
                            <a:schemeClr val="bg1"/>
                          </a:solidFill>
                          <a:effectLst/>
                          <a:latin typeface="+mn-lt"/>
                          <a:ea typeface="+mn-ea"/>
                          <a:cs typeface="+mn-ea"/>
                          <a:sym typeface="+mn-lt"/>
                        </a:rPr>
                        <a:t>2023E</a:t>
                      </a:r>
                      <a:endParaRPr 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sz="1050" b="1" u="none" strike="noStrike">
                          <a:solidFill>
                            <a:schemeClr val="bg1"/>
                          </a:solidFill>
                          <a:effectLst/>
                          <a:latin typeface="+mn-lt"/>
                          <a:ea typeface="+mn-ea"/>
                          <a:cs typeface="+mn-ea"/>
                          <a:sym typeface="+mn-lt"/>
                        </a:rPr>
                        <a:t>2024E</a:t>
                      </a:r>
                      <a:endParaRPr 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tc>
                  <a:txBody>
                    <a:bodyPr/>
                    <a:lstStyle/>
                    <a:p>
                      <a:pPr algn="ctr" fontAlgn="b"/>
                      <a:r>
                        <a:rPr lang="en-US" sz="1050" b="1" u="none" strike="noStrike">
                          <a:solidFill>
                            <a:schemeClr val="bg1"/>
                          </a:solidFill>
                          <a:effectLst/>
                          <a:latin typeface="+mn-lt"/>
                          <a:ea typeface="+mn-ea"/>
                          <a:cs typeface="+mn-ea"/>
                          <a:sym typeface="+mn-lt"/>
                        </a:rPr>
                        <a:t>2025E</a:t>
                      </a:r>
                      <a:endParaRPr lang="en-US" sz="1050" b="1" i="0" u="none" strike="noStrike">
                        <a:solidFill>
                          <a:schemeClr val="bg1"/>
                        </a:solidFill>
                        <a:effectLst/>
                        <a:latin typeface="+mn-lt"/>
                        <a:ea typeface="+mn-ea"/>
                        <a:cs typeface="+mn-ea"/>
                        <a:sym typeface="+mn-lt"/>
                      </a:endParaRPr>
                    </a:p>
                  </a:txBody>
                  <a:tcPr marL="5512" marR="5512" marT="551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74114"/>
                    </a:solidFill>
                  </a:tcPr>
                </a:tc>
                <a:extLst>
                  <a:ext uri="{0D108BD9-81ED-4DB2-BD59-A6C34878D82A}">
                    <a16:rowId xmlns:a16="http://schemas.microsoft.com/office/drawing/2014/main" val="21279753"/>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国内新能源车销量（万辆）</a:t>
                      </a:r>
                    </a:p>
                  </a:txBody>
                  <a:tcPr marL="5512" marR="5512" marT="5512"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107</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155.1</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247.8</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316.1</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410.4</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542.4</a:t>
                      </a:r>
                    </a:p>
                  </a:txBody>
                  <a:tcPr marL="9525" marR="9525" marT="9525"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16649712"/>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其中：</a:t>
                      </a:r>
                      <a:r>
                        <a:rPr lang="en-US" altLang="zh-CN" sz="1050" b="0" u="none" strike="noStrike" kern="1200">
                          <a:solidFill>
                            <a:schemeClr val="dk1"/>
                          </a:solidFill>
                          <a:effectLst/>
                          <a:latin typeface="+mn-lt"/>
                          <a:ea typeface="+mn-ea"/>
                          <a:cs typeface="+mn-ea"/>
                          <a:sym typeface="+mn-lt"/>
                        </a:rPr>
                        <a:t>10</a:t>
                      </a:r>
                      <a:r>
                        <a:rPr lang="zh-CN" altLang="en-US" sz="1050" b="0" u="none" strike="noStrike" kern="1200">
                          <a:solidFill>
                            <a:schemeClr val="dk1"/>
                          </a:solidFill>
                          <a:effectLst/>
                          <a:latin typeface="+mn-lt"/>
                          <a:ea typeface="+mn-ea"/>
                          <a:cs typeface="+mn-ea"/>
                          <a:sym typeface="+mn-lt"/>
                        </a:rPr>
                        <a:t>万元以下</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62%</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62%</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59%</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32%</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8117143"/>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其中：</a:t>
                      </a:r>
                      <a:r>
                        <a:rPr lang="en-US" altLang="zh-CN" sz="1050" b="0" u="none" strike="noStrike" kern="1200">
                          <a:solidFill>
                            <a:schemeClr val="dk1"/>
                          </a:solidFill>
                          <a:effectLst/>
                          <a:latin typeface="+mn-lt"/>
                          <a:ea typeface="+mn-ea"/>
                          <a:cs typeface="+mn-ea"/>
                          <a:sym typeface="+mn-lt"/>
                        </a:rPr>
                        <a:t>10-20</a:t>
                      </a:r>
                      <a:r>
                        <a:rPr lang="zh-CN" altLang="en-US" sz="1050" b="0" u="none" strike="noStrike" kern="1200">
                          <a:solidFill>
                            <a:schemeClr val="dk1"/>
                          </a:solidFill>
                          <a:effectLst/>
                          <a:latin typeface="+mn-lt"/>
                          <a:ea typeface="+mn-ea"/>
                          <a:cs typeface="+mn-ea"/>
                          <a:sym typeface="+mn-lt"/>
                        </a:rPr>
                        <a:t>万元</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41%</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12523646"/>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其中：</a:t>
                      </a:r>
                      <a:r>
                        <a:rPr lang="en-US" altLang="zh-CN" sz="1050" b="0" u="none" strike="noStrike" kern="1200">
                          <a:solidFill>
                            <a:schemeClr val="dk1"/>
                          </a:solidFill>
                          <a:effectLst/>
                          <a:latin typeface="+mn-lt"/>
                          <a:ea typeface="+mn-ea"/>
                          <a:cs typeface="+mn-ea"/>
                          <a:sym typeface="+mn-lt"/>
                        </a:rPr>
                        <a:t>20-30</a:t>
                      </a:r>
                      <a:r>
                        <a:rPr lang="zh-CN" altLang="en-US" sz="1050" b="0" u="none" strike="noStrike" kern="1200">
                          <a:solidFill>
                            <a:schemeClr val="dk1"/>
                          </a:solidFill>
                          <a:effectLst/>
                          <a:latin typeface="+mn-lt"/>
                          <a:ea typeface="+mn-ea"/>
                          <a:cs typeface="+mn-ea"/>
                          <a:sym typeface="+mn-lt"/>
                        </a:rPr>
                        <a:t>万元</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36695942"/>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其中：</a:t>
                      </a:r>
                      <a:r>
                        <a:rPr lang="en-US" altLang="zh-CN" sz="1050" b="0" u="none" strike="noStrike" kern="1200">
                          <a:solidFill>
                            <a:schemeClr val="dk1"/>
                          </a:solidFill>
                          <a:effectLst/>
                          <a:latin typeface="+mn-lt"/>
                          <a:ea typeface="+mn-ea"/>
                          <a:cs typeface="+mn-ea"/>
                          <a:sym typeface="+mn-lt"/>
                        </a:rPr>
                        <a:t>30</a:t>
                      </a:r>
                      <a:r>
                        <a:rPr lang="zh-CN" altLang="en-US" sz="1050" b="0" u="none" strike="noStrike" kern="1200">
                          <a:solidFill>
                            <a:schemeClr val="dk1"/>
                          </a:solidFill>
                          <a:effectLst/>
                          <a:latin typeface="+mn-lt"/>
                          <a:ea typeface="+mn-ea"/>
                          <a:cs typeface="+mn-ea"/>
                          <a:sym typeface="+mn-lt"/>
                        </a:rPr>
                        <a:t>万元以上</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8546500"/>
                  </a:ext>
                </a:extLst>
              </a:tr>
              <a:tr h="277093">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a:t>
                      </a:r>
                      <a:r>
                        <a:rPr lang="zh-CN" altLang="en-US" sz="1050" b="0" u="none" strike="noStrike" kern="1200">
                          <a:solidFill>
                            <a:schemeClr val="dk1"/>
                          </a:solidFill>
                          <a:effectLst/>
                          <a:latin typeface="+mn-lt"/>
                          <a:ea typeface="+mn-ea"/>
                          <a:cs typeface="+mn-ea"/>
                          <a:sym typeface="+mn-lt"/>
                        </a:rPr>
                        <a:t>万元以下新能源单车</a:t>
                      </a:r>
                      <a:r>
                        <a:rPr lang="en-US" altLang="zh-CN" sz="1050" b="0" u="none" strike="noStrike" kern="1200">
                          <a:solidFill>
                            <a:schemeClr val="dk1"/>
                          </a:solidFill>
                          <a:effectLst/>
                          <a:latin typeface="+mn-lt"/>
                          <a:ea typeface="+mn-ea"/>
                          <a:cs typeface="+mn-ea"/>
                          <a:sym typeface="+mn-lt"/>
                        </a:rPr>
                        <a:t>IGBT</a:t>
                      </a:r>
                      <a:r>
                        <a:rPr lang="zh-CN" altLang="en-US" sz="1050" b="0" u="none" strike="noStrike" kern="1200">
                          <a:solidFill>
                            <a:schemeClr val="dk1"/>
                          </a:solidFill>
                          <a:effectLst/>
                          <a:latin typeface="+mn-lt"/>
                          <a:ea typeface="+mn-ea"/>
                          <a:cs typeface="+mn-ea"/>
                          <a:sym typeface="+mn-lt"/>
                        </a:rPr>
                        <a:t>价值量</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570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542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514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489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8121123"/>
                  </a:ext>
                </a:extLst>
              </a:tr>
              <a:tr h="277093">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10-20</a:t>
                      </a:r>
                      <a:r>
                        <a:rPr lang="zh-CN" altLang="en-US" sz="1050" b="0" u="none" strike="noStrike" kern="1200">
                          <a:solidFill>
                            <a:schemeClr val="dk1"/>
                          </a:solidFill>
                          <a:effectLst/>
                          <a:latin typeface="+mn-lt"/>
                          <a:ea typeface="+mn-ea"/>
                          <a:cs typeface="+mn-ea"/>
                          <a:sym typeface="+mn-lt"/>
                        </a:rPr>
                        <a:t>万元新能源单车</a:t>
                      </a:r>
                      <a:r>
                        <a:rPr lang="en-US" altLang="zh-CN" sz="1050" b="0" u="none" strike="noStrike" kern="1200">
                          <a:solidFill>
                            <a:schemeClr val="dk1"/>
                          </a:solidFill>
                          <a:effectLst/>
                          <a:latin typeface="+mn-lt"/>
                          <a:ea typeface="+mn-ea"/>
                          <a:cs typeface="+mn-ea"/>
                          <a:sym typeface="+mn-lt"/>
                        </a:rPr>
                        <a:t>IGBT</a:t>
                      </a:r>
                      <a:r>
                        <a:rPr lang="zh-CN" altLang="en-US" sz="1050" b="0" u="none" strike="noStrike" kern="1200">
                          <a:solidFill>
                            <a:schemeClr val="dk1"/>
                          </a:solidFill>
                          <a:effectLst/>
                          <a:latin typeface="+mn-lt"/>
                          <a:ea typeface="+mn-ea"/>
                          <a:cs typeface="+mn-ea"/>
                          <a:sym typeface="+mn-lt"/>
                        </a:rPr>
                        <a:t>价值量</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2200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2200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2200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2090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1986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1886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18871219"/>
                  </a:ext>
                </a:extLst>
              </a:tr>
              <a:tr h="277093">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20-30</a:t>
                      </a:r>
                      <a:r>
                        <a:rPr lang="zh-CN" altLang="en-US" sz="1050" b="0" u="none" strike="noStrike" kern="1200">
                          <a:solidFill>
                            <a:schemeClr val="dk1"/>
                          </a:solidFill>
                          <a:effectLst/>
                          <a:latin typeface="+mn-lt"/>
                          <a:ea typeface="+mn-ea"/>
                          <a:cs typeface="+mn-ea"/>
                          <a:sym typeface="+mn-lt"/>
                        </a:rPr>
                        <a:t>万元新能源单车</a:t>
                      </a:r>
                      <a:r>
                        <a:rPr lang="en-US" altLang="zh-CN" sz="1050" b="0" u="none" strike="noStrike" kern="1200">
                          <a:solidFill>
                            <a:schemeClr val="dk1"/>
                          </a:solidFill>
                          <a:effectLst/>
                          <a:latin typeface="+mn-lt"/>
                          <a:ea typeface="+mn-ea"/>
                          <a:cs typeface="+mn-ea"/>
                          <a:sym typeface="+mn-lt"/>
                        </a:rPr>
                        <a:t>IGBT</a:t>
                      </a:r>
                      <a:r>
                        <a:rPr lang="zh-CN" altLang="en-US" sz="1050" b="0" u="none" strike="noStrike" kern="1200">
                          <a:solidFill>
                            <a:schemeClr val="dk1"/>
                          </a:solidFill>
                          <a:effectLst/>
                          <a:latin typeface="+mn-lt"/>
                          <a:ea typeface="+mn-ea"/>
                          <a:cs typeface="+mn-ea"/>
                          <a:sym typeface="+mn-lt"/>
                        </a:rPr>
                        <a:t>价值量</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4000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4200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4300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4400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4500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4500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75749152"/>
                  </a:ext>
                </a:extLst>
              </a:tr>
              <a:tr h="277093">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30</a:t>
                      </a:r>
                      <a:r>
                        <a:rPr lang="zh-CN" altLang="en-US" sz="1050" b="0" u="none" strike="noStrike" kern="1200">
                          <a:solidFill>
                            <a:schemeClr val="dk1"/>
                          </a:solidFill>
                          <a:effectLst/>
                          <a:latin typeface="+mn-lt"/>
                          <a:ea typeface="+mn-ea"/>
                          <a:cs typeface="+mn-ea"/>
                          <a:sym typeface="+mn-lt"/>
                        </a:rPr>
                        <a:t>万元以上新能源单车</a:t>
                      </a:r>
                      <a:r>
                        <a:rPr lang="en-US" altLang="zh-CN" sz="1050" b="0" u="none" strike="noStrike" kern="1200">
                          <a:solidFill>
                            <a:schemeClr val="dk1"/>
                          </a:solidFill>
                          <a:effectLst/>
                          <a:latin typeface="+mn-lt"/>
                          <a:ea typeface="+mn-ea"/>
                          <a:cs typeface="+mn-ea"/>
                          <a:sym typeface="+mn-lt"/>
                        </a:rPr>
                        <a:t>IGBT</a:t>
                      </a:r>
                      <a:r>
                        <a:rPr lang="zh-CN" altLang="en-US" sz="1050" b="0" u="none" strike="noStrike" kern="1200">
                          <a:solidFill>
                            <a:schemeClr val="dk1"/>
                          </a:solidFill>
                          <a:effectLst/>
                          <a:latin typeface="+mn-lt"/>
                          <a:ea typeface="+mn-ea"/>
                          <a:cs typeface="+mn-ea"/>
                          <a:sym typeface="+mn-lt"/>
                        </a:rPr>
                        <a:t>价值量</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6000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6200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6400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6600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6800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7000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9714836"/>
                  </a:ext>
                </a:extLst>
              </a:tr>
              <a:tr h="277093">
                <a:tc>
                  <a:txBody>
                    <a:bodyPr/>
                    <a:lstStyle/>
                    <a:p>
                      <a:pPr marL="0" algn="ctr" defTabSz="914400" rtl="0" eaLnBrk="1" fontAlgn="b" latinLnBrk="0" hangingPunct="1"/>
                      <a:r>
                        <a:rPr lang="zh-CN" altLang="en-US" sz="1050" b="1" u="none" strike="noStrike" kern="1200">
                          <a:solidFill>
                            <a:schemeClr val="dk1"/>
                          </a:solidFill>
                          <a:effectLst/>
                          <a:latin typeface="+mn-lt"/>
                          <a:ea typeface="+mn-ea"/>
                          <a:cs typeface="+mn-ea"/>
                          <a:sym typeface="+mn-lt"/>
                        </a:rPr>
                        <a:t>新能源车：</a:t>
                      </a:r>
                      <a:r>
                        <a:rPr lang="en-US" altLang="zh-CN" sz="1050" b="1" u="none" strike="noStrike" kern="1200">
                          <a:solidFill>
                            <a:schemeClr val="dk1"/>
                          </a:solidFill>
                          <a:effectLst/>
                          <a:latin typeface="+mn-lt"/>
                          <a:ea typeface="+mn-ea"/>
                          <a:cs typeface="+mn-ea"/>
                          <a:sym typeface="+mn-lt"/>
                        </a:rPr>
                        <a:t>IGBT</a:t>
                      </a:r>
                      <a:r>
                        <a:rPr lang="zh-CN" altLang="en-US" sz="1050" b="1" u="none" strike="noStrike" kern="1200">
                          <a:solidFill>
                            <a:schemeClr val="dk1"/>
                          </a:solidFill>
                          <a:effectLst/>
                          <a:latin typeface="+mn-lt"/>
                          <a:ea typeface="+mn-ea"/>
                          <a:cs typeface="+mn-ea"/>
                          <a:sym typeface="+mn-lt"/>
                        </a:rPr>
                        <a:t>市场规模空间测算（亿元）</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21.51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33.11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54.89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76.03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105.00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136.05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23055458"/>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车桩比</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7581586"/>
                  </a:ext>
                </a:extLst>
              </a:tr>
              <a:tr h="277093">
                <a:tc>
                  <a:txBody>
                    <a:bodyPr/>
                    <a:lstStyle/>
                    <a:p>
                      <a:pPr marL="0" algn="ctr" defTabSz="914400" rtl="0" eaLnBrk="1" fontAlgn="b" latinLnBrk="0" hangingPunct="1"/>
                      <a:r>
                        <a:rPr lang="zh-CN" altLang="en-US" sz="1050" b="0" u="none" strike="noStrike" kern="1200">
                          <a:solidFill>
                            <a:schemeClr val="dk1"/>
                          </a:solidFill>
                          <a:effectLst/>
                          <a:latin typeface="+mn-lt"/>
                          <a:ea typeface="+mn-ea"/>
                          <a:cs typeface="+mn-ea"/>
                          <a:sym typeface="+mn-lt"/>
                        </a:rPr>
                        <a:t>充电桩新增数量（万个）</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21.4</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31.02</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69.2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103.6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160.1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257.4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4464666"/>
                  </a:ext>
                </a:extLst>
              </a:tr>
              <a:tr h="277093">
                <a:tc>
                  <a:txBody>
                    <a:bodyPr/>
                    <a:lstStyle/>
                    <a:p>
                      <a:pPr marL="0" algn="ctr" defTabSz="914400" rtl="0" eaLnBrk="1" fontAlgn="b" latinLnBrk="0" hangingPunct="1"/>
                      <a:r>
                        <a:rPr lang="en-US" sz="1050" b="0" u="none" strike="noStrike" kern="1200">
                          <a:solidFill>
                            <a:schemeClr val="dk1"/>
                          </a:solidFill>
                          <a:effectLst/>
                          <a:latin typeface="+mn-lt"/>
                          <a:ea typeface="+mn-ea"/>
                          <a:cs typeface="+mn-ea"/>
                          <a:sym typeface="+mn-lt"/>
                        </a:rPr>
                        <a:t>IGBT</a:t>
                      </a:r>
                      <a:r>
                        <a:rPr lang="zh-CN" altLang="en-US" sz="1050" b="0" u="none" strike="noStrike" kern="1200">
                          <a:solidFill>
                            <a:schemeClr val="dk1"/>
                          </a:solidFill>
                          <a:effectLst/>
                          <a:latin typeface="+mn-lt"/>
                          <a:ea typeface="+mn-ea"/>
                          <a:cs typeface="+mn-ea"/>
                          <a:sym typeface="+mn-lt"/>
                        </a:rPr>
                        <a:t>单位价值量</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7500</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7275</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6911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6566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6237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5926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3404170"/>
                  </a:ext>
                </a:extLst>
              </a:tr>
              <a:tr h="277093">
                <a:tc>
                  <a:txBody>
                    <a:bodyPr/>
                    <a:lstStyle/>
                    <a:p>
                      <a:pPr marL="0" algn="ctr" defTabSz="914400" rtl="0" eaLnBrk="1" fontAlgn="b" latinLnBrk="0" hangingPunct="1"/>
                      <a:r>
                        <a:rPr lang="zh-CN" altLang="en-US" sz="1050" b="1" u="none" strike="noStrike" kern="1200">
                          <a:solidFill>
                            <a:schemeClr val="dk1"/>
                          </a:solidFill>
                          <a:effectLst/>
                          <a:latin typeface="+mn-lt"/>
                          <a:ea typeface="+mn-ea"/>
                          <a:cs typeface="+mn-ea"/>
                          <a:sym typeface="+mn-lt"/>
                        </a:rPr>
                        <a:t>充电桩：</a:t>
                      </a:r>
                      <a:r>
                        <a:rPr lang="en-US" altLang="zh-CN" sz="1050" b="1" u="none" strike="noStrike" kern="1200">
                          <a:solidFill>
                            <a:schemeClr val="dk1"/>
                          </a:solidFill>
                          <a:effectLst/>
                          <a:latin typeface="+mn-lt"/>
                          <a:ea typeface="+mn-ea"/>
                          <a:cs typeface="+mn-ea"/>
                          <a:sym typeface="+mn-lt"/>
                        </a:rPr>
                        <a:t>IGBT</a:t>
                      </a:r>
                      <a:r>
                        <a:rPr lang="zh-CN" altLang="en-US" sz="1050" b="1" u="none" strike="noStrike" kern="1200">
                          <a:solidFill>
                            <a:schemeClr val="dk1"/>
                          </a:solidFill>
                          <a:effectLst/>
                          <a:latin typeface="+mn-lt"/>
                          <a:ea typeface="+mn-ea"/>
                          <a:cs typeface="+mn-ea"/>
                          <a:sym typeface="+mn-lt"/>
                        </a:rPr>
                        <a:t>市场规模空间测算（亿元）</a:t>
                      </a:r>
                    </a:p>
                  </a:txBody>
                  <a:tcPr marL="5512" marR="5512" marT="5512"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16.05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22.57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47.81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67.99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99.85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0" u="none" strike="noStrike" kern="1200">
                          <a:solidFill>
                            <a:schemeClr val="dk1"/>
                          </a:solidFill>
                          <a:effectLst/>
                          <a:latin typeface="+mn-lt"/>
                          <a:ea typeface="+mn-ea"/>
                          <a:cs typeface="+mn-ea"/>
                          <a:sym typeface="+mn-lt"/>
                        </a:rPr>
                        <a:t>152.55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36766447"/>
                  </a:ext>
                </a:extLst>
              </a:tr>
              <a:tr h="277093">
                <a:tc>
                  <a:txBody>
                    <a:bodyPr/>
                    <a:lstStyle/>
                    <a:p>
                      <a:pPr algn="ctr" fontAlgn="b"/>
                      <a:r>
                        <a:rPr lang="zh-CN" altLang="en-US" sz="1050" b="1" i="0" u="none" strike="noStrike">
                          <a:solidFill>
                            <a:srgbClr val="000000"/>
                          </a:solidFill>
                          <a:effectLst/>
                          <a:latin typeface="+mn-lt"/>
                          <a:ea typeface="+mn-ea"/>
                          <a:cs typeface="+mn-ea"/>
                          <a:sym typeface="+mn-lt"/>
                        </a:rPr>
                        <a:t>新能源车板块合计市场规模（亿元）</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37.56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55.68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102.70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144.02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204.85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altLang="zh-CN" sz="1050" b="1" u="none" strike="noStrike" kern="1200">
                          <a:solidFill>
                            <a:schemeClr val="dk1"/>
                          </a:solidFill>
                          <a:effectLst/>
                          <a:latin typeface="+mn-lt"/>
                          <a:ea typeface="+mn-ea"/>
                          <a:cs typeface="+mn-ea"/>
                          <a:sym typeface="+mn-lt"/>
                        </a:rPr>
                        <a:t>288.59 </a:t>
                      </a:r>
                    </a:p>
                  </a:txBody>
                  <a:tcPr marL="9525" marR="9525" marT="9525"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127805"/>
                  </a:ext>
                </a:extLst>
              </a:tr>
            </a:tbl>
          </a:graphicData>
        </a:graphic>
      </p:graphicFrame>
    </p:spTree>
    <p:extLst>
      <p:ext uri="{BB962C8B-B14F-4D97-AF65-F5344CB8AC3E}">
        <p14:creationId xmlns:p14="http://schemas.microsoft.com/office/powerpoint/2010/main" val="38818547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太阳能"/>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517926" y="1967907"/>
            <a:ext cx="6070806" cy="2298086"/>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66" name="TextBox 33"/>
          <p:cNvSpPr/>
          <p:nvPr/>
        </p:nvSpPr>
        <p:spPr bwMode="auto">
          <a:xfrm>
            <a:off x="621804" y="6637186"/>
            <a:ext cx="1557958"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：富士电机，赛米控</a:t>
            </a:r>
            <a:endParaRPr lang="zh-CN" altLang="en-US" sz="800" dirty="0">
              <a:solidFill>
                <a:schemeClr val="bg1">
                  <a:lumMod val="50000"/>
                </a:schemeClr>
              </a:solidFill>
              <a:latin typeface="+mn-lt"/>
              <a:ea typeface="+mn-ea"/>
              <a:cs typeface="+mn-ea"/>
              <a:sym typeface="+mn-lt"/>
            </a:endParaRPr>
          </a:p>
        </p:txBody>
      </p:sp>
      <p:sp>
        <p:nvSpPr>
          <p:cNvPr id="11" name="文本框 10"/>
          <p:cNvSpPr txBox="1"/>
          <p:nvPr/>
        </p:nvSpPr>
        <p:spPr>
          <a:xfrm>
            <a:off x="1522658" y="381164"/>
            <a:ext cx="8388178" cy="553998"/>
          </a:xfrm>
          <a:prstGeom prst="rect">
            <a:avLst/>
          </a:prstGeom>
          <a:noFill/>
        </p:spPr>
        <p:txBody>
          <a:bodyPr wrap="square" rtlCol="0">
            <a:spAutoFit/>
          </a:bodyPr>
          <a:lstStyle/>
          <a:p>
            <a:r>
              <a:rPr lang="zh-CN" altLang="en-US" sz="3000" b="1" smtClean="0">
                <a:solidFill>
                  <a:srgbClr val="E10000"/>
                </a:solidFill>
                <a:cs typeface="+mn-ea"/>
                <a:sym typeface="+mn-lt"/>
              </a:rPr>
              <a:t>“碳中和”打开成长空间</a:t>
            </a:r>
            <a:endParaRPr lang="zh-CN" altLang="en-US" sz="3000" b="1" dirty="0">
              <a:solidFill>
                <a:srgbClr val="E10000"/>
              </a:solidFill>
              <a:cs typeface="+mn-ea"/>
              <a:sym typeface="+mn-lt"/>
            </a:endParaRPr>
          </a:p>
        </p:txBody>
      </p:sp>
      <p:sp>
        <p:nvSpPr>
          <p:cNvPr id="9" name="矩形 8"/>
          <p:cNvSpPr/>
          <p:nvPr/>
        </p:nvSpPr>
        <p:spPr>
          <a:xfrm>
            <a:off x="333771" y="1124744"/>
            <a:ext cx="11306788" cy="307777"/>
          </a:xfrm>
          <a:prstGeom prst="rect">
            <a:avLst/>
          </a:prstGeom>
        </p:spPr>
        <p:txBody>
          <a:bodyPr wrap="square">
            <a:spAutoFit/>
          </a:bodyPr>
          <a:lstStyle/>
          <a:p>
            <a:pPr marL="342900" indent="-342900">
              <a:buFont typeface="Wingdings" panose="05000000000000000000" pitchFamily="2" charset="2"/>
              <a:buChar char="Ø"/>
            </a:pPr>
            <a:r>
              <a:rPr lang="zh-CN" altLang="en-US" sz="1400" smtClean="0">
                <a:cs typeface="+mn-ea"/>
                <a:sym typeface="+mn-lt"/>
              </a:rPr>
              <a:t>发电</a:t>
            </a:r>
            <a:r>
              <a:rPr lang="zh-CN" altLang="en-US" sz="1400">
                <a:cs typeface="+mn-ea"/>
                <a:sym typeface="+mn-lt"/>
              </a:rPr>
              <a:t>、储能设施中逆变器成本约占比</a:t>
            </a:r>
            <a:r>
              <a:rPr lang="en-US" altLang="zh-CN" sz="1400">
                <a:cs typeface="+mn-ea"/>
                <a:sym typeface="+mn-lt"/>
              </a:rPr>
              <a:t>5-15%</a:t>
            </a:r>
            <a:r>
              <a:rPr lang="zh-CN" altLang="en-US" sz="1400">
                <a:cs typeface="+mn-ea"/>
                <a:sym typeface="+mn-lt"/>
              </a:rPr>
              <a:t>，是第二大成本来源，而</a:t>
            </a:r>
            <a:r>
              <a:rPr lang="en-US" altLang="zh-CN" sz="1400">
                <a:cs typeface="+mn-ea"/>
                <a:sym typeface="+mn-lt"/>
              </a:rPr>
              <a:t>IGBT</a:t>
            </a:r>
            <a:r>
              <a:rPr lang="zh-CN" altLang="en-US" sz="1400">
                <a:cs typeface="+mn-ea"/>
                <a:sym typeface="+mn-lt"/>
              </a:rPr>
              <a:t>是逆变器的核心</a:t>
            </a:r>
            <a:r>
              <a:rPr lang="zh-CN" altLang="en-US" sz="1400" smtClean="0">
                <a:cs typeface="+mn-ea"/>
                <a:sym typeface="+mn-lt"/>
              </a:rPr>
              <a:t>半导体器件，未来成长空间十分广阔。</a:t>
            </a:r>
            <a:endParaRPr lang="zh-CN" altLang="en-US" sz="1400">
              <a:cs typeface="+mn-ea"/>
              <a:sym typeface="+mn-lt"/>
            </a:endParaRPr>
          </a:p>
        </p:txBody>
      </p:sp>
      <p:pic>
        <p:nvPicPr>
          <p:cNvPr id="10" name="图片 9" descr="风力发电"/>
          <p:cNvPicPr>
            <a:picLocks noChangeAspect="1" noChangeArrowheads="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8210" t="5476" r="2901" b="3980"/>
          <a:stretch/>
        </p:blipFill>
        <p:spPr bwMode="auto">
          <a:xfrm>
            <a:off x="760700" y="1807240"/>
            <a:ext cx="4608512" cy="2406883"/>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4043D3E7-0232-4D12-BF5F-6FFAE14E9FDE}"/>
              </a:ext>
            </a:extLst>
          </p:cNvPr>
          <p:cNvSpPr txBox="1"/>
          <p:nvPr/>
        </p:nvSpPr>
        <p:spPr>
          <a:xfrm>
            <a:off x="5517926" y="1617663"/>
            <a:ext cx="6108214" cy="307777"/>
          </a:xfrm>
          <a:prstGeom prst="rect">
            <a:avLst/>
          </a:prstGeom>
          <a:noFill/>
        </p:spPr>
        <p:txBody>
          <a:bodyPr wrap="square">
            <a:spAutoFit/>
          </a:bodyPr>
          <a:lstStyle/>
          <a:p>
            <a:pPr algn="ctr"/>
            <a:r>
              <a:rPr lang="zh-CN" altLang="en-US" sz="1400" b="1" smtClean="0">
                <a:solidFill>
                  <a:srgbClr val="E10000"/>
                </a:solidFill>
                <a:cs typeface="+mn-ea"/>
                <a:sym typeface="+mn-lt"/>
              </a:rPr>
              <a:t>图：光伏发电设备中利用</a:t>
            </a:r>
            <a:r>
              <a:rPr lang="en-US" altLang="zh-CN" sz="1400" b="1" smtClean="0">
                <a:solidFill>
                  <a:srgbClr val="E10000"/>
                </a:solidFill>
                <a:cs typeface="+mn-ea"/>
                <a:sym typeface="+mn-lt"/>
              </a:rPr>
              <a:t>IGBT</a:t>
            </a:r>
            <a:r>
              <a:rPr lang="zh-CN" altLang="en-US" sz="1400" b="1" smtClean="0">
                <a:solidFill>
                  <a:srgbClr val="E10000"/>
                </a:solidFill>
                <a:cs typeface="+mn-ea"/>
                <a:sym typeface="+mn-lt"/>
              </a:rPr>
              <a:t>将直流电转化为交流电</a:t>
            </a:r>
            <a:endParaRPr lang="zh-CN" altLang="en-US" sz="1400">
              <a:solidFill>
                <a:srgbClr val="E10000"/>
              </a:solidFill>
              <a:cs typeface="+mn-ea"/>
              <a:sym typeface="+mn-lt"/>
            </a:endParaRPr>
          </a:p>
        </p:txBody>
      </p:sp>
      <p:sp>
        <p:nvSpPr>
          <p:cNvPr id="19" name="文本框 18">
            <a:extLst>
              <a:ext uri="{FF2B5EF4-FFF2-40B4-BE49-F238E27FC236}">
                <a16:creationId xmlns:a16="http://schemas.microsoft.com/office/drawing/2014/main" id="{4043D3E7-0232-4D12-BF5F-6FFAE14E9FDE}"/>
              </a:ext>
            </a:extLst>
          </p:cNvPr>
          <p:cNvSpPr txBox="1"/>
          <p:nvPr/>
        </p:nvSpPr>
        <p:spPr>
          <a:xfrm>
            <a:off x="549796" y="1599230"/>
            <a:ext cx="5023677" cy="307777"/>
          </a:xfrm>
          <a:prstGeom prst="rect">
            <a:avLst/>
          </a:prstGeom>
          <a:noFill/>
        </p:spPr>
        <p:txBody>
          <a:bodyPr wrap="square">
            <a:spAutoFit/>
          </a:bodyPr>
          <a:lstStyle/>
          <a:p>
            <a:pPr algn="ctr"/>
            <a:r>
              <a:rPr lang="zh-CN" altLang="en-US" sz="1400" b="1" smtClean="0">
                <a:solidFill>
                  <a:srgbClr val="E10000"/>
                </a:solidFill>
                <a:cs typeface="+mn-ea"/>
                <a:sym typeface="+mn-lt"/>
              </a:rPr>
              <a:t>图：风电设备中利用</a:t>
            </a:r>
            <a:r>
              <a:rPr lang="en-US" altLang="zh-CN" sz="1400" b="1" smtClean="0">
                <a:solidFill>
                  <a:srgbClr val="E10000"/>
                </a:solidFill>
                <a:cs typeface="+mn-ea"/>
                <a:sym typeface="+mn-lt"/>
              </a:rPr>
              <a:t>IGBT</a:t>
            </a:r>
            <a:r>
              <a:rPr lang="zh-CN" altLang="en-US" sz="1400" b="1" smtClean="0">
                <a:solidFill>
                  <a:srgbClr val="E10000"/>
                </a:solidFill>
                <a:cs typeface="+mn-ea"/>
                <a:sym typeface="+mn-lt"/>
              </a:rPr>
              <a:t>进行“交</a:t>
            </a:r>
            <a:r>
              <a:rPr lang="en-US" altLang="zh-CN" sz="1400" b="1" smtClean="0">
                <a:solidFill>
                  <a:srgbClr val="E10000"/>
                </a:solidFill>
                <a:cs typeface="+mn-ea"/>
                <a:sym typeface="+mn-lt"/>
              </a:rPr>
              <a:t>-</a:t>
            </a:r>
            <a:r>
              <a:rPr lang="zh-CN" altLang="en-US" sz="1400" b="1" smtClean="0">
                <a:solidFill>
                  <a:srgbClr val="E10000"/>
                </a:solidFill>
                <a:cs typeface="+mn-ea"/>
                <a:sym typeface="+mn-lt"/>
              </a:rPr>
              <a:t>直</a:t>
            </a:r>
            <a:r>
              <a:rPr lang="en-US" altLang="zh-CN" sz="1400" b="1" smtClean="0">
                <a:solidFill>
                  <a:srgbClr val="E10000"/>
                </a:solidFill>
                <a:cs typeface="+mn-ea"/>
                <a:sym typeface="+mn-lt"/>
              </a:rPr>
              <a:t>-</a:t>
            </a:r>
            <a:r>
              <a:rPr lang="zh-CN" altLang="en-US" sz="1400" b="1" smtClean="0">
                <a:solidFill>
                  <a:srgbClr val="E10000"/>
                </a:solidFill>
                <a:cs typeface="+mn-ea"/>
                <a:sym typeface="+mn-lt"/>
              </a:rPr>
              <a:t>交”转换</a:t>
            </a:r>
            <a:endParaRPr lang="zh-CN" altLang="en-US" sz="1400">
              <a:solidFill>
                <a:srgbClr val="E10000"/>
              </a:solidFill>
              <a:cs typeface="+mn-ea"/>
              <a:sym typeface="+mn-lt"/>
            </a:endParaRPr>
          </a:p>
        </p:txBody>
      </p:sp>
      <p:graphicFrame>
        <p:nvGraphicFramePr>
          <p:cNvPr id="15" name="图表 14"/>
          <p:cNvGraphicFramePr>
            <a:graphicFrameLocks/>
          </p:cNvGraphicFramePr>
          <p:nvPr>
            <p:extLst/>
          </p:nvPr>
        </p:nvGraphicFramePr>
        <p:xfrm>
          <a:off x="4270806" y="4586374"/>
          <a:ext cx="3570144" cy="209878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1" name="图表 20"/>
          <p:cNvGraphicFramePr>
            <a:graphicFrameLocks/>
          </p:cNvGraphicFramePr>
          <p:nvPr>
            <p:extLst/>
          </p:nvPr>
        </p:nvGraphicFramePr>
        <p:xfrm>
          <a:off x="7981511" y="4604808"/>
          <a:ext cx="3571200" cy="2032378"/>
        </p:xfrm>
        <a:graphic>
          <a:graphicData uri="http://schemas.openxmlformats.org/drawingml/2006/chart">
            <c:chart xmlns:c="http://schemas.openxmlformats.org/drawingml/2006/chart" xmlns:r="http://schemas.openxmlformats.org/officeDocument/2006/relationships" r:id="rId6"/>
          </a:graphicData>
        </a:graphic>
      </p:graphicFrame>
      <p:sp>
        <p:nvSpPr>
          <p:cNvPr id="22" name="文本框 21">
            <a:extLst>
              <a:ext uri="{FF2B5EF4-FFF2-40B4-BE49-F238E27FC236}">
                <a16:creationId xmlns:a16="http://schemas.microsoft.com/office/drawing/2014/main" id="{4043D3E7-0232-4D12-BF5F-6FFAE14E9FDE}"/>
              </a:ext>
            </a:extLst>
          </p:cNvPr>
          <p:cNvSpPr txBox="1"/>
          <p:nvPr/>
        </p:nvSpPr>
        <p:spPr>
          <a:xfrm>
            <a:off x="4434009" y="4380615"/>
            <a:ext cx="3477221" cy="307777"/>
          </a:xfrm>
          <a:prstGeom prst="rect">
            <a:avLst/>
          </a:prstGeom>
          <a:noFill/>
        </p:spPr>
        <p:txBody>
          <a:bodyPr wrap="square">
            <a:spAutoFit/>
          </a:bodyPr>
          <a:lstStyle/>
          <a:p>
            <a:pPr algn="ctr"/>
            <a:r>
              <a:rPr lang="zh-CN" altLang="en-US" sz="1400" b="1" smtClean="0">
                <a:solidFill>
                  <a:srgbClr val="E10000"/>
                </a:solidFill>
                <a:cs typeface="+mn-ea"/>
                <a:sym typeface="+mn-lt"/>
              </a:rPr>
              <a:t>图：年度输送电量</a:t>
            </a:r>
            <a:endParaRPr lang="zh-CN" altLang="en-US" sz="1400">
              <a:solidFill>
                <a:srgbClr val="E10000"/>
              </a:solidFill>
              <a:cs typeface="+mn-ea"/>
              <a:sym typeface="+mn-lt"/>
            </a:endParaRPr>
          </a:p>
        </p:txBody>
      </p:sp>
      <p:pic>
        <p:nvPicPr>
          <p:cNvPr id="23" name="图片 22"/>
          <p:cNvPicPr>
            <a:picLocks noChangeAspect="1"/>
          </p:cNvPicPr>
          <p:nvPr/>
        </p:nvPicPr>
        <p:blipFill>
          <a:blip r:embed="rId7"/>
          <a:stretch>
            <a:fillRect/>
          </a:stretch>
        </p:blipFill>
        <p:spPr>
          <a:xfrm>
            <a:off x="462875" y="4641854"/>
            <a:ext cx="3571200" cy="1987825"/>
          </a:xfrm>
          <a:prstGeom prst="rect">
            <a:avLst/>
          </a:prstGeom>
        </p:spPr>
      </p:pic>
      <p:sp>
        <p:nvSpPr>
          <p:cNvPr id="24" name="文本框 23">
            <a:extLst>
              <a:ext uri="{FF2B5EF4-FFF2-40B4-BE49-F238E27FC236}">
                <a16:creationId xmlns:a16="http://schemas.microsoft.com/office/drawing/2014/main" id="{4043D3E7-0232-4D12-BF5F-6FFAE14E9FDE}"/>
              </a:ext>
            </a:extLst>
          </p:cNvPr>
          <p:cNvSpPr txBox="1"/>
          <p:nvPr/>
        </p:nvSpPr>
        <p:spPr>
          <a:xfrm>
            <a:off x="509864" y="4334287"/>
            <a:ext cx="3477221" cy="307777"/>
          </a:xfrm>
          <a:prstGeom prst="rect">
            <a:avLst/>
          </a:prstGeom>
          <a:noFill/>
        </p:spPr>
        <p:txBody>
          <a:bodyPr wrap="square">
            <a:spAutoFit/>
          </a:bodyPr>
          <a:lstStyle/>
          <a:p>
            <a:pPr algn="ctr"/>
            <a:r>
              <a:rPr lang="zh-CN" altLang="en-US" sz="1400" b="1" smtClean="0">
                <a:solidFill>
                  <a:srgbClr val="E10000"/>
                </a:solidFill>
                <a:cs typeface="+mn-ea"/>
                <a:sym typeface="+mn-lt"/>
              </a:rPr>
              <a:t>图：国内特高压线输电路线路示意图</a:t>
            </a:r>
            <a:endParaRPr lang="zh-CN" altLang="en-US" sz="1400">
              <a:solidFill>
                <a:srgbClr val="E10000"/>
              </a:solidFill>
              <a:cs typeface="+mn-ea"/>
              <a:sym typeface="+mn-lt"/>
            </a:endParaRPr>
          </a:p>
        </p:txBody>
      </p:sp>
      <p:sp>
        <p:nvSpPr>
          <p:cNvPr id="25" name="文本框 24">
            <a:extLst>
              <a:ext uri="{FF2B5EF4-FFF2-40B4-BE49-F238E27FC236}">
                <a16:creationId xmlns:a16="http://schemas.microsoft.com/office/drawing/2014/main" id="{4043D3E7-0232-4D12-BF5F-6FFAE14E9FDE}"/>
              </a:ext>
            </a:extLst>
          </p:cNvPr>
          <p:cNvSpPr txBox="1"/>
          <p:nvPr/>
        </p:nvSpPr>
        <p:spPr>
          <a:xfrm>
            <a:off x="8182793" y="4383796"/>
            <a:ext cx="3477221" cy="307777"/>
          </a:xfrm>
          <a:prstGeom prst="rect">
            <a:avLst/>
          </a:prstGeom>
          <a:noFill/>
        </p:spPr>
        <p:txBody>
          <a:bodyPr wrap="square">
            <a:spAutoFit/>
          </a:bodyPr>
          <a:lstStyle/>
          <a:p>
            <a:pPr algn="ctr"/>
            <a:r>
              <a:rPr lang="zh-CN" altLang="en-US" sz="1400" b="1" smtClean="0">
                <a:solidFill>
                  <a:srgbClr val="E10000"/>
                </a:solidFill>
                <a:cs typeface="+mn-ea"/>
                <a:sym typeface="+mn-lt"/>
              </a:rPr>
              <a:t>图：累计线路长度</a:t>
            </a:r>
            <a:endParaRPr lang="zh-CN" altLang="en-US" sz="1400">
              <a:solidFill>
                <a:srgbClr val="E10000"/>
              </a:solidFill>
              <a:cs typeface="+mn-ea"/>
              <a:sym typeface="+mn-lt"/>
            </a:endParaRPr>
          </a:p>
        </p:txBody>
      </p:sp>
      <p:cxnSp>
        <p:nvCxnSpPr>
          <p:cNvPr id="26" name="直接连接符 25"/>
          <p:cNvCxnSpPr/>
          <p:nvPr/>
        </p:nvCxnSpPr>
        <p:spPr>
          <a:xfrm flipV="1">
            <a:off x="462875" y="4316373"/>
            <a:ext cx="11133393" cy="16548"/>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02505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图表 17"/>
          <p:cNvGraphicFramePr>
            <a:graphicFrameLocks/>
          </p:cNvGraphicFramePr>
          <p:nvPr>
            <p:extLst/>
          </p:nvPr>
        </p:nvGraphicFramePr>
        <p:xfrm>
          <a:off x="5386466" y="4486058"/>
          <a:ext cx="5985440" cy="2033344"/>
        </p:xfrm>
        <a:graphic>
          <a:graphicData uri="http://schemas.openxmlformats.org/drawingml/2006/chart">
            <c:chart xmlns:c="http://schemas.openxmlformats.org/drawingml/2006/chart" xmlns:r="http://schemas.openxmlformats.org/officeDocument/2006/relationships" r:id="rId3"/>
          </a:graphicData>
        </a:graphic>
      </p:graphicFrame>
      <p:sp>
        <p:nvSpPr>
          <p:cNvPr id="5" name="文本框 4"/>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2" name="矩形 1"/>
          <p:cNvSpPr/>
          <p:nvPr/>
        </p:nvSpPr>
        <p:spPr>
          <a:xfrm>
            <a:off x="124150" y="1124744"/>
            <a:ext cx="11802909" cy="738664"/>
          </a:xfrm>
          <a:prstGeom prst="rect">
            <a:avLst/>
          </a:prstGeom>
        </p:spPr>
        <p:txBody>
          <a:bodyPr wrap="square">
            <a:spAutoFit/>
          </a:bodyPr>
          <a:lstStyle/>
          <a:p>
            <a:r>
              <a:rPr lang="zh-CN" altLang="en-US" sz="1400" b="1" smtClean="0">
                <a:cs typeface="+mn-ea"/>
                <a:sym typeface="+mn-lt"/>
              </a:rPr>
              <a:t>加强国产替代、自主可控是国内半导体产业大趋势：</a:t>
            </a:r>
          </a:p>
          <a:p>
            <a:pPr marL="342900" indent="-342900">
              <a:buFont typeface="Wingdings" panose="05000000000000000000" pitchFamily="2" charset="2"/>
              <a:buChar char="Ø"/>
            </a:pPr>
            <a:r>
              <a:rPr lang="zh-CN" altLang="en-US" sz="1400" smtClean="0">
                <a:cs typeface="+mn-ea"/>
                <a:sym typeface="+mn-lt"/>
              </a:rPr>
              <a:t>华为被制裁后，在供应链安全考量下，国内下游企业采用国产芯片做第二供应商将成为产业链共识。</a:t>
            </a:r>
            <a:endParaRPr lang="en-US" altLang="zh-CN" sz="1400" smtClean="0">
              <a:cs typeface="+mn-ea"/>
              <a:sym typeface="+mn-lt"/>
            </a:endParaRPr>
          </a:p>
          <a:p>
            <a:pPr marL="342900" indent="-342900">
              <a:buFont typeface="Wingdings" panose="05000000000000000000" pitchFamily="2" charset="2"/>
              <a:buChar char="Ø"/>
            </a:pPr>
            <a:r>
              <a:rPr lang="zh-CN" altLang="en-US" sz="1400">
                <a:cs typeface="+mn-ea"/>
                <a:sym typeface="+mn-lt"/>
              </a:rPr>
              <a:t>“缺芯”导致的汽车工厂停工已造成全球</a:t>
            </a:r>
            <a:r>
              <a:rPr lang="en-US" altLang="zh-CN" sz="1400">
                <a:cs typeface="+mn-ea"/>
                <a:sym typeface="+mn-lt"/>
              </a:rPr>
              <a:t>660</a:t>
            </a:r>
            <a:r>
              <a:rPr lang="zh-CN" altLang="en-US" sz="1400">
                <a:cs typeface="+mn-ea"/>
                <a:sym typeface="+mn-lt"/>
              </a:rPr>
              <a:t>亿美元</a:t>
            </a:r>
            <a:r>
              <a:rPr lang="zh-CN" altLang="en-US" sz="1400" smtClean="0">
                <a:cs typeface="+mn-ea"/>
                <a:sym typeface="+mn-lt"/>
              </a:rPr>
              <a:t>损失，在“缺芯”停产危机下，下游企业采用国产芯片速度加快、比例提升。</a:t>
            </a:r>
            <a:endParaRPr lang="zh-CN" altLang="en-US" sz="1400">
              <a:cs typeface="+mn-ea"/>
              <a:sym typeface="+mn-lt"/>
            </a:endParaRPr>
          </a:p>
        </p:txBody>
      </p:sp>
      <p:sp>
        <p:nvSpPr>
          <p:cNvPr id="7" name="TextBox 33"/>
          <p:cNvSpPr/>
          <p:nvPr/>
        </p:nvSpPr>
        <p:spPr bwMode="auto">
          <a:xfrm>
            <a:off x="723956" y="6458097"/>
            <a:ext cx="3067987"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：英飞凌年报，</a:t>
            </a:r>
            <a:r>
              <a:rPr lang="zh-CN" altLang="en-US" sz="800">
                <a:solidFill>
                  <a:schemeClr val="bg1">
                    <a:lumMod val="50000"/>
                  </a:schemeClr>
                </a:solidFill>
                <a:latin typeface="+mn-lt"/>
                <a:ea typeface="+mn-ea"/>
                <a:cs typeface="+mn-ea"/>
                <a:sym typeface="+mn-lt"/>
              </a:rPr>
              <a:t>华</a:t>
            </a:r>
            <a:r>
              <a:rPr lang="zh-CN" altLang="en-US" sz="800" smtClean="0">
                <a:solidFill>
                  <a:schemeClr val="bg1">
                    <a:lumMod val="50000"/>
                  </a:schemeClr>
                </a:solidFill>
                <a:latin typeface="+mn-lt"/>
                <a:ea typeface="+mn-ea"/>
                <a:cs typeface="+mn-ea"/>
                <a:sym typeface="+mn-lt"/>
              </a:rPr>
              <a:t>为官网，新华网，解放日报，彭博</a:t>
            </a:r>
            <a:endParaRPr lang="zh-CN" altLang="en-US" sz="800" dirty="0">
              <a:solidFill>
                <a:schemeClr val="bg1">
                  <a:lumMod val="50000"/>
                </a:schemeClr>
              </a:solidFill>
              <a:latin typeface="+mn-lt"/>
              <a:ea typeface="+mn-ea"/>
              <a:cs typeface="+mn-ea"/>
              <a:sym typeface="+mn-lt"/>
            </a:endParaRPr>
          </a:p>
        </p:txBody>
      </p:sp>
      <p:sp>
        <p:nvSpPr>
          <p:cNvPr id="27" name="文本框 26"/>
          <p:cNvSpPr txBox="1"/>
          <p:nvPr/>
        </p:nvSpPr>
        <p:spPr>
          <a:xfrm>
            <a:off x="1522658" y="381164"/>
            <a:ext cx="8388178" cy="553998"/>
          </a:xfrm>
          <a:prstGeom prst="rect">
            <a:avLst/>
          </a:prstGeom>
          <a:noFill/>
        </p:spPr>
        <p:txBody>
          <a:bodyPr wrap="square" rtlCol="0">
            <a:spAutoFit/>
          </a:bodyPr>
          <a:lstStyle/>
          <a:p>
            <a:r>
              <a:rPr lang="zh-CN" altLang="en-US" sz="3000" b="1" smtClean="0">
                <a:solidFill>
                  <a:srgbClr val="E10000"/>
                </a:solidFill>
                <a:cs typeface="+mn-ea"/>
                <a:sym typeface="+mn-lt"/>
              </a:rPr>
              <a:t>双重因素驱动</a:t>
            </a:r>
            <a:r>
              <a:rPr lang="en-US" altLang="zh-CN" sz="3000" b="1" smtClean="0">
                <a:solidFill>
                  <a:srgbClr val="E10000"/>
                </a:solidFill>
                <a:cs typeface="+mn-ea"/>
                <a:sym typeface="+mn-lt"/>
              </a:rPr>
              <a:t>IGBT</a:t>
            </a:r>
            <a:r>
              <a:rPr lang="zh-CN" altLang="en-US" sz="3000" b="1" smtClean="0">
                <a:solidFill>
                  <a:srgbClr val="E10000"/>
                </a:solidFill>
                <a:cs typeface="+mn-ea"/>
                <a:sym typeface="+mn-lt"/>
              </a:rPr>
              <a:t>国产化，国产替代绝佳机会</a:t>
            </a:r>
            <a:endParaRPr lang="zh-CN" altLang="en-US" sz="3000" b="1" dirty="0">
              <a:solidFill>
                <a:srgbClr val="E10000"/>
              </a:solidFill>
              <a:cs typeface="+mn-ea"/>
              <a:sym typeface="+mn-lt"/>
            </a:endParaRPr>
          </a:p>
        </p:txBody>
      </p:sp>
      <p:sp>
        <p:nvSpPr>
          <p:cNvPr id="11" name="矩形 10"/>
          <p:cNvSpPr/>
          <p:nvPr/>
        </p:nvSpPr>
        <p:spPr>
          <a:xfrm>
            <a:off x="472400" y="4157888"/>
            <a:ext cx="4354733" cy="307777"/>
          </a:xfrm>
          <a:prstGeom prst="rect">
            <a:avLst/>
          </a:prstGeom>
        </p:spPr>
        <p:txBody>
          <a:bodyPr wrap="square">
            <a:spAutoFit/>
          </a:bodyPr>
          <a:lstStyle/>
          <a:p>
            <a:pPr algn="ctr"/>
            <a:r>
              <a:rPr lang="zh-CN" altLang="en-US" sz="1400" b="1" smtClean="0">
                <a:solidFill>
                  <a:srgbClr val="E30613"/>
                </a:solidFill>
                <a:cs typeface="+mn-ea"/>
                <a:sym typeface="+mn-lt"/>
              </a:rPr>
              <a:t>图：英飞凌在华工厂占比较小，难以应对缺芯局面</a:t>
            </a:r>
            <a:endParaRPr lang="zh-CN" altLang="en-US" sz="1400" b="1">
              <a:solidFill>
                <a:srgbClr val="E30613"/>
              </a:solidFill>
              <a:cs typeface="+mn-ea"/>
              <a:sym typeface="+mn-lt"/>
            </a:endParaRPr>
          </a:p>
        </p:txBody>
      </p:sp>
      <p:graphicFrame>
        <p:nvGraphicFramePr>
          <p:cNvPr id="12" name="表格 11"/>
          <p:cNvGraphicFramePr>
            <a:graphicFrameLocks noGrp="1"/>
          </p:cNvGraphicFramePr>
          <p:nvPr>
            <p:extLst/>
          </p:nvPr>
        </p:nvGraphicFramePr>
        <p:xfrm>
          <a:off x="5390758" y="2125404"/>
          <a:ext cx="5970786" cy="1800807"/>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1171451">
                  <a:extLst>
                    <a:ext uri="{9D8B030D-6E8A-4147-A177-3AD203B41FA5}">
                      <a16:colId xmlns:a16="http://schemas.microsoft.com/office/drawing/2014/main" val="3204385687"/>
                    </a:ext>
                  </a:extLst>
                </a:gridCol>
                <a:gridCol w="1813942">
                  <a:extLst>
                    <a:ext uri="{9D8B030D-6E8A-4147-A177-3AD203B41FA5}">
                      <a16:colId xmlns:a16="http://schemas.microsoft.com/office/drawing/2014/main" val="2105156120"/>
                    </a:ext>
                  </a:extLst>
                </a:gridCol>
                <a:gridCol w="812652">
                  <a:extLst>
                    <a:ext uri="{9D8B030D-6E8A-4147-A177-3AD203B41FA5}">
                      <a16:colId xmlns:a16="http://schemas.microsoft.com/office/drawing/2014/main" val="3298888702"/>
                    </a:ext>
                  </a:extLst>
                </a:gridCol>
                <a:gridCol w="2172741">
                  <a:extLst>
                    <a:ext uri="{9D8B030D-6E8A-4147-A177-3AD203B41FA5}">
                      <a16:colId xmlns:a16="http://schemas.microsoft.com/office/drawing/2014/main" val="3763416945"/>
                    </a:ext>
                  </a:extLst>
                </a:gridCol>
              </a:tblGrid>
              <a:tr h="224219">
                <a:tc>
                  <a:txBody>
                    <a:bodyPr/>
                    <a:lstStyle/>
                    <a:p>
                      <a:pPr algn="ctr" fontAlgn="b"/>
                      <a:r>
                        <a:rPr lang="zh-CN" altLang="en-US" sz="1100" b="1" u="none" strike="noStrike">
                          <a:solidFill>
                            <a:schemeClr val="bg1"/>
                          </a:solidFill>
                          <a:effectLst/>
                          <a:latin typeface="+mn-lt"/>
                          <a:ea typeface="+mn-ea"/>
                          <a:cs typeface="+mn-ea"/>
                          <a:sym typeface="+mn-lt"/>
                        </a:rPr>
                        <a:t>品牌</a:t>
                      </a:r>
                      <a:endParaRPr lang="zh-CN" altLang="en-US" sz="1100" b="1" i="0" u="none" strike="noStrike">
                        <a:solidFill>
                          <a:schemeClr val="bg1"/>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30613"/>
                    </a:solidFill>
                  </a:tcPr>
                </a:tc>
                <a:tc>
                  <a:txBody>
                    <a:bodyPr/>
                    <a:lstStyle/>
                    <a:p>
                      <a:pPr algn="ctr" fontAlgn="b"/>
                      <a:r>
                        <a:rPr lang="zh-CN" altLang="en-US" sz="1100" b="1" u="none" strike="noStrike">
                          <a:solidFill>
                            <a:schemeClr val="bg1"/>
                          </a:solidFill>
                          <a:effectLst/>
                          <a:latin typeface="+mn-lt"/>
                          <a:ea typeface="+mn-ea"/>
                          <a:cs typeface="+mn-ea"/>
                          <a:sym typeface="+mn-lt"/>
                        </a:rPr>
                        <a:t>停产工厂</a:t>
                      </a:r>
                      <a:endParaRPr lang="zh-CN" altLang="en-US" sz="1100" b="1" i="0" u="none" strike="noStrike">
                        <a:solidFill>
                          <a:schemeClr val="bg1"/>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30613"/>
                    </a:solidFill>
                  </a:tcPr>
                </a:tc>
                <a:tc>
                  <a:txBody>
                    <a:bodyPr/>
                    <a:lstStyle/>
                    <a:p>
                      <a:pPr algn="ctr" fontAlgn="b"/>
                      <a:r>
                        <a:rPr lang="zh-CN" altLang="en-US" sz="1100" b="1" u="none" strike="noStrike">
                          <a:solidFill>
                            <a:schemeClr val="bg1"/>
                          </a:solidFill>
                          <a:effectLst/>
                          <a:latin typeface="+mn-lt"/>
                          <a:ea typeface="+mn-ea"/>
                          <a:cs typeface="+mn-ea"/>
                          <a:sym typeface="+mn-lt"/>
                        </a:rPr>
                        <a:t>停产天数</a:t>
                      </a:r>
                      <a:endParaRPr lang="zh-CN" altLang="en-US" sz="1100" b="1" i="0" u="none" strike="noStrike">
                        <a:solidFill>
                          <a:schemeClr val="bg1"/>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30613"/>
                    </a:solidFill>
                  </a:tcPr>
                </a:tc>
                <a:tc>
                  <a:txBody>
                    <a:bodyPr/>
                    <a:lstStyle/>
                    <a:p>
                      <a:pPr algn="ctr" fontAlgn="b"/>
                      <a:r>
                        <a:rPr lang="zh-CN" altLang="en-US" sz="1100" b="1" u="none" strike="noStrike">
                          <a:solidFill>
                            <a:schemeClr val="bg1"/>
                          </a:solidFill>
                          <a:effectLst/>
                          <a:latin typeface="+mn-lt"/>
                          <a:ea typeface="+mn-ea"/>
                          <a:cs typeface="+mn-ea"/>
                          <a:sym typeface="+mn-lt"/>
                        </a:rPr>
                        <a:t>影响</a:t>
                      </a:r>
                      <a:endParaRPr lang="zh-CN" altLang="en-US" sz="1100" b="1" i="0" u="none" strike="noStrike">
                        <a:solidFill>
                          <a:schemeClr val="bg1"/>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30613"/>
                    </a:solidFill>
                  </a:tcPr>
                </a:tc>
                <a:extLst>
                  <a:ext uri="{0D108BD9-81ED-4DB2-BD59-A6C34878D82A}">
                    <a16:rowId xmlns:a16="http://schemas.microsoft.com/office/drawing/2014/main" val="796408998"/>
                  </a:ext>
                </a:extLst>
              </a:tr>
              <a:tr h="231274">
                <a:tc>
                  <a:txBody>
                    <a:bodyPr/>
                    <a:lstStyle/>
                    <a:p>
                      <a:pPr algn="ctr" fontAlgn="b"/>
                      <a:r>
                        <a:rPr lang="zh-CN" altLang="en-US" sz="1100" u="none" strike="noStrike">
                          <a:effectLst/>
                          <a:latin typeface="+mn-lt"/>
                          <a:ea typeface="+mn-ea"/>
                          <a:cs typeface="+mn-ea"/>
                          <a:sym typeface="+mn-lt"/>
                        </a:rPr>
                        <a:t>宝马</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smtClean="0">
                          <a:effectLst/>
                          <a:latin typeface="+mn-lt"/>
                          <a:ea typeface="+mn-ea"/>
                          <a:cs typeface="+mn-ea"/>
                          <a:sym typeface="+mn-lt"/>
                        </a:rPr>
                        <a:t>英国牛津工厂</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noFill/>
                  </a:tcPr>
                </a:tc>
                <a:tc>
                  <a:txBody>
                    <a:bodyPr/>
                    <a:lstStyle/>
                    <a:p>
                      <a:pPr algn="ctr" fontAlgn="b"/>
                      <a:r>
                        <a:rPr lang="en-US" altLang="zh-CN" sz="1100" u="none" strike="noStrike">
                          <a:effectLst/>
                          <a:latin typeface="+mn-lt"/>
                          <a:ea typeface="+mn-ea"/>
                          <a:cs typeface="+mn-ea"/>
                          <a:sym typeface="+mn-lt"/>
                        </a:rPr>
                        <a:t>3</a:t>
                      </a:r>
                      <a:endParaRPr lang="en-US" altLang="zh-CN"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noFill/>
                  </a:tcPr>
                </a:tc>
                <a:tc>
                  <a:txBody>
                    <a:bodyPr/>
                    <a:lstStyle/>
                    <a:p>
                      <a:pPr algn="l" fontAlgn="b"/>
                      <a:r>
                        <a:rPr lang="zh-CN" altLang="en-US" sz="1100" u="none" strike="noStrike">
                          <a:effectLst/>
                          <a:latin typeface="+mn-lt"/>
                          <a:ea typeface="+mn-ea"/>
                          <a:cs typeface="+mn-ea"/>
                          <a:sym typeface="+mn-lt"/>
                        </a:rPr>
                        <a:t>约</a:t>
                      </a:r>
                      <a:r>
                        <a:rPr lang="en-US" altLang="zh-CN" sz="1100" u="none" strike="noStrike">
                          <a:effectLst/>
                          <a:latin typeface="+mn-lt"/>
                          <a:ea typeface="+mn-ea"/>
                          <a:cs typeface="+mn-ea"/>
                          <a:sym typeface="+mn-lt"/>
                        </a:rPr>
                        <a:t>2370</a:t>
                      </a:r>
                      <a:r>
                        <a:rPr lang="zh-CN" altLang="en-US" sz="1100" u="none" strike="noStrike" smtClean="0">
                          <a:effectLst/>
                          <a:latin typeface="+mn-lt"/>
                          <a:ea typeface="+mn-ea"/>
                          <a:cs typeface="+mn-ea"/>
                          <a:sym typeface="+mn-lt"/>
                        </a:rPr>
                        <a:t>辆</a:t>
                      </a:r>
                      <a:r>
                        <a:rPr lang="en-US" altLang="zh-CN" sz="1100" u="none" strike="noStrike" smtClean="0">
                          <a:effectLst/>
                          <a:latin typeface="+mn-lt"/>
                          <a:ea typeface="+mn-ea"/>
                          <a:cs typeface="+mn-ea"/>
                          <a:sym typeface="+mn-lt"/>
                        </a:rPr>
                        <a:t>Mini</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02591322"/>
                  </a:ext>
                </a:extLst>
              </a:tr>
              <a:tr h="224219">
                <a:tc>
                  <a:txBody>
                    <a:bodyPr/>
                    <a:lstStyle/>
                    <a:p>
                      <a:pPr algn="ctr" fontAlgn="b"/>
                      <a:r>
                        <a:rPr lang="zh-CN" altLang="en-US" sz="1100" u="none" strike="noStrike">
                          <a:effectLst/>
                          <a:latin typeface="+mn-lt"/>
                          <a:ea typeface="+mn-ea"/>
                          <a:cs typeface="+mn-ea"/>
                          <a:sym typeface="+mn-lt"/>
                        </a:rPr>
                        <a:t>大众</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smtClean="0">
                          <a:effectLst/>
                          <a:latin typeface="+mn-lt"/>
                          <a:ea typeface="+mn-ea"/>
                          <a:cs typeface="+mn-ea"/>
                          <a:sym typeface="+mn-lt"/>
                        </a:rPr>
                        <a:t>墨西哥工厂</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altLang="zh-CN" sz="1100" u="none" strike="noStrike">
                          <a:effectLst/>
                          <a:latin typeface="+mn-lt"/>
                          <a:ea typeface="+mn-ea"/>
                          <a:cs typeface="+mn-ea"/>
                          <a:sym typeface="+mn-lt"/>
                        </a:rPr>
                        <a:t>14</a:t>
                      </a:r>
                      <a:endParaRPr lang="en-US" altLang="zh-CN"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6493386"/>
                  </a:ext>
                </a:extLst>
              </a:tr>
              <a:tr h="224219">
                <a:tc>
                  <a:txBody>
                    <a:bodyPr/>
                    <a:lstStyle/>
                    <a:p>
                      <a:pPr algn="ctr" fontAlgn="b"/>
                      <a:r>
                        <a:rPr lang="zh-CN" altLang="en-US" sz="1100" u="none" strike="noStrike">
                          <a:effectLst/>
                          <a:latin typeface="+mn-lt"/>
                          <a:ea typeface="+mn-ea"/>
                          <a:cs typeface="+mn-ea"/>
                          <a:sym typeface="+mn-lt"/>
                        </a:rPr>
                        <a:t>本田</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a:effectLst/>
                          <a:latin typeface="+mn-lt"/>
                          <a:ea typeface="+mn-ea"/>
                          <a:cs typeface="+mn-ea"/>
                          <a:sym typeface="+mn-lt"/>
                        </a:rPr>
                        <a:t>埼玉县的两座工厂</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altLang="zh-CN" sz="1100" u="none" strike="noStrike">
                          <a:effectLst/>
                          <a:latin typeface="+mn-lt"/>
                          <a:ea typeface="+mn-ea"/>
                          <a:cs typeface="+mn-ea"/>
                          <a:sym typeface="+mn-lt"/>
                        </a:rPr>
                        <a:t>6</a:t>
                      </a:r>
                      <a:endParaRPr lang="en-US" altLang="zh-CN"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29482010"/>
                  </a:ext>
                </a:extLst>
              </a:tr>
              <a:tr h="224219">
                <a:tc>
                  <a:txBody>
                    <a:bodyPr/>
                    <a:lstStyle/>
                    <a:p>
                      <a:pPr algn="ctr" fontAlgn="b"/>
                      <a:r>
                        <a:rPr lang="zh-CN" altLang="en-US" sz="1100" u="none" strike="noStrike">
                          <a:effectLst/>
                          <a:latin typeface="+mn-lt"/>
                          <a:ea typeface="+mn-ea"/>
                          <a:cs typeface="+mn-ea"/>
                          <a:sym typeface="+mn-lt"/>
                        </a:rPr>
                        <a:t>本田</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smtClean="0">
                          <a:effectLst/>
                          <a:latin typeface="+mn-lt"/>
                          <a:ea typeface="+mn-ea"/>
                          <a:cs typeface="+mn-ea"/>
                          <a:sym typeface="+mn-lt"/>
                        </a:rPr>
                        <a:t>三叶</a:t>
                      </a:r>
                      <a:r>
                        <a:rPr lang="zh-CN" altLang="en-US" sz="1100" u="none" strike="noStrike">
                          <a:effectLst/>
                          <a:latin typeface="+mn-lt"/>
                          <a:ea typeface="+mn-ea"/>
                          <a:cs typeface="+mn-ea"/>
                          <a:sym typeface="+mn-lt"/>
                        </a:rPr>
                        <a:t>县的铃鹿工厂</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altLang="zh-CN" sz="1100" u="none" strike="noStrike">
                          <a:effectLst/>
                          <a:latin typeface="+mn-lt"/>
                          <a:ea typeface="+mn-ea"/>
                          <a:cs typeface="+mn-ea"/>
                          <a:sym typeface="+mn-lt"/>
                        </a:rPr>
                        <a:t>5</a:t>
                      </a:r>
                      <a:endParaRPr lang="en-US" altLang="zh-CN"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7644031"/>
                  </a:ext>
                </a:extLst>
              </a:tr>
              <a:tr h="224219">
                <a:tc>
                  <a:txBody>
                    <a:bodyPr/>
                    <a:lstStyle/>
                    <a:p>
                      <a:pPr algn="ctr" fontAlgn="b"/>
                      <a:r>
                        <a:rPr lang="zh-CN" altLang="en-US" sz="1100" u="none" strike="noStrike">
                          <a:effectLst/>
                          <a:latin typeface="+mn-lt"/>
                          <a:ea typeface="+mn-ea"/>
                          <a:cs typeface="+mn-ea"/>
                          <a:sym typeface="+mn-lt"/>
                        </a:rPr>
                        <a:t>大众</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a:effectLst/>
                          <a:latin typeface="+mn-lt"/>
                          <a:ea typeface="+mn-ea"/>
                          <a:cs typeface="+mn-ea"/>
                          <a:sym typeface="+mn-lt"/>
                        </a:rPr>
                        <a:t>北美地区</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US" altLang="zh-CN" sz="1100" u="none" strike="noStrike">
                          <a:effectLst/>
                          <a:latin typeface="+mn-lt"/>
                          <a:ea typeface="+mn-ea"/>
                          <a:cs typeface="+mn-ea"/>
                          <a:sym typeface="+mn-lt"/>
                        </a:rPr>
                        <a:t>2.5</a:t>
                      </a:r>
                      <a:r>
                        <a:rPr lang="zh-CN" altLang="en-US" sz="1100" u="none" strike="noStrike">
                          <a:effectLst/>
                          <a:latin typeface="+mn-lt"/>
                          <a:ea typeface="+mn-ea"/>
                          <a:cs typeface="+mn-ea"/>
                          <a:sym typeface="+mn-lt"/>
                        </a:rPr>
                        <a:t>万辆停产</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06523841"/>
                  </a:ext>
                </a:extLst>
              </a:tr>
              <a:tr h="224219">
                <a:tc>
                  <a:txBody>
                    <a:bodyPr/>
                    <a:lstStyle/>
                    <a:p>
                      <a:pPr algn="ctr" fontAlgn="b"/>
                      <a:r>
                        <a:rPr lang="zh-CN" altLang="en-US" sz="1100" u="none" strike="noStrike">
                          <a:effectLst/>
                          <a:latin typeface="+mn-lt"/>
                          <a:ea typeface="+mn-ea"/>
                          <a:cs typeface="+mn-ea"/>
                          <a:sym typeface="+mn-lt"/>
                        </a:rPr>
                        <a:t>丰田</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a:effectLst/>
                          <a:latin typeface="+mn-lt"/>
                          <a:ea typeface="+mn-ea"/>
                          <a:cs typeface="+mn-ea"/>
                          <a:sym typeface="+mn-lt"/>
                        </a:rPr>
                        <a:t>北美地区</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US" altLang="zh-CN" sz="1100" u="none" strike="noStrike">
                          <a:effectLst/>
                          <a:latin typeface="+mn-lt"/>
                          <a:ea typeface="+mn-ea"/>
                          <a:cs typeface="+mn-ea"/>
                          <a:sym typeface="+mn-lt"/>
                        </a:rPr>
                        <a:t>8300</a:t>
                      </a:r>
                      <a:r>
                        <a:rPr lang="zh-CN" altLang="en-US" sz="1100" u="none" strike="noStrike">
                          <a:effectLst/>
                          <a:latin typeface="+mn-lt"/>
                          <a:ea typeface="+mn-ea"/>
                          <a:cs typeface="+mn-ea"/>
                          <a:sym typeface="+mn-lt"/>
                        </a:rPr>
                        <a:t>辆汽车从生产计划中被剔除</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62079331"/>
                  </a:ext>
                </a:extLst>
              </a:tr>
              <a:tr h="224219">
                <a:tc>
                  <a:txBody>
                    <a:bodyPr/>
                    <a:lstStyle/>
                    <a:p>
                      <a:pPr algn="ctr" fontAlgn="b"/>
                      <a:r>
                        <a:rPr lang="zh-CN" altLang="en-US" sz="1100" u="none" strike="noStrike">
                          <a:effectLst/>
                          <a:latin typeface="+mn-lt"/>
                          <a:ea typeface="+mn-ea"/>
                          <a:cs typeface="+mn-ea"/>
                          <a:sym typeface="+mn-lt"/>
                        </a:rPr>
                        <a:t>蔚来</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zh-CN" altLang="en-US" sz="1100" u="none" strike="noStrike">
                          <a:effectLst/>
                          <a:latin typeface="+mn-lt"/>
                          <a:ea typeface="+mn-ea"/>
                          <a:cs typeface="+mn-ea"/>
                          <a:sym typeface="+mn-lt"/>
                        </a:rPr>
                        <a:t>合肥工厂</a:t>
                      </a:r>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altLang="zh-CN" sz="1100" u="none" strike="noStrike">
                          <a:effectLst/>
                          <a:latin typeface="+mn-lt"/>
                          <a:ea typeface="+mn-ea"/>
                          <a:cs typeface="+mn-ea"/>
                          <a:sym typeface="+mn-lt"/>
                        </a:rPr>
                        <a:t>5</a:t>
                      </a:r>
                      <a:endParaRPr lang="en-US" altLang="zh-CN"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endParaRPr lang="zh-CN" altLang="en-US" sz="1100" b="0" i="0" u="none" strike="noStrike">
                        <a:solidFill>
                          <a:srgbClr val="000000"/>
                        </a:solidFill>
                        <a:effectLst/>
                        <a:latin typeface="+mn-lt"/>
                        <a:ea typeface="+mn-ea"/>
                        <a:cs typeface="+mn-ea"/>
                        <a:sym typeface="+mn-lt"/>
                      </a:endParaRPr>
                    </a:p>
                  </a:txBody>
                  <a:tcPr marL="8987" marR="8987" marT="898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34751847"/>
                  </a:ext>
                </a:extLst>
              </a:tr>
            </a:tbl>
          </a:graphicData>
        </a:graphic>
      </p:graphicFrame>
      <p:graphicFrame>
        <p:nvGraphicFramePr>
          <p:cNvPr id="13" name="图表 12"/>
          <p:cNvGraphicFramePr>
            <a:graphicFrameLocks/>
          </p:cNvGraphicFramePr>
          <p:nvPr>
            <p:extLst/>
          </p:nvPr>
        </p:nvGraphicFramePr>
        <p:xfrm>
          <a:off x="549796" y="2124457"/>
          <a:ext cx="4387100" cy="2108751"/>
        </p:xfrm>
        <a:graphic>
          <a:graphicData uri="http://schemas.openxmlformats.org/drawingml/2006/chart">
            <c:chart xmlns:c="http://schemas.openxmlformats.org/drawingml/2006/chart" xmlns:r="http://schemas.openxmlformats.org/officeDocument/2006/relationships" r:id="rId4"/>
          </a:graphicData>
        </a:graphic>
      </p:graphicFrame>
      <p:sp>
        <p:nvSpPr>
          <p:cNvPr id="15" name="矩形 14"/>
          <p:cNvSpPr/>
          <p:nvPr/>
        </p:nvSpPr>
        <p:spPr>
          <a:xfrm>
            <a:off x="472400" y="1864377"/>
            <a:ext cx="4541892"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2020</a:t>
            </a:r>
            <a:r>
              <a:rPr lang="zh-CN" altLang="en-US" sz="1400" b="1" smtClean="0">
                <a:solidFill>
                  <a:srgbClr val="E30613"/>
                </a:solidFill>
                <a:cs typeface="+mn-ea"/>
                <a:sym typeface="+mn-lt"/>
              </a:rPr>
              <a:t>年下半年华为制裁落实后，业务营收快速下滑</a:t>
            </a:r>
            <a:endParaRPr lang="zh-CN" altLang="en-US" sz="1400" b="1">
              <a:solidFill>
                <a:srgbClr val="E30613"/>
              </a:solidFill>
              <a:cs typeface="+mn-ea"/>
              <a:sym typeface="+mn-lt"/>
            </a:endParaRPr>
          </a:p>
        </p:txBody>
      </p:sp>
      <p:graphicFrame>
        <p:nvGraphicFramePr>
          <p:cNvPr id="16" name="图表 15"/>
          <p:cNvGraphicFramePr>
            <a:graphicFrameLocks/>
          </p:cNvGraphicFramePr>
          <p:nvPr>
            <p:extLst/>
          </p:nvPr>
        </p:nvGraphicFramePr>
        <p:xfrm>
          <a:off x="549796" y="4385947"/>
          <a:ext cx="4397040" cy="2133455"/>
        </p:xfrm>
        <a:graphic>
          <a:graphicData uri="http://schemas.openxmlformats.org/drawingml/2006/chart">
            <c:chart xmlns:c="http://schemas.openxmlformats.org/drawingml/2006/chart" xmlns:r="http://schemas.openxmlformats.org/officeDocument/2006/relationships" r:id="rId5"/>
          </a:graphicData>
        </a:graphic>
      </p:graphicFrame>
      <p:sp>
        <p:nvSpPr>
          <p:cNvPr id="17" name="矩形 16"/>
          <p:cNvSpPr/>
          <p:nvPr/>
        </p:nvSpPr>
        <p:spPr>
          <a:xfrm>
            <a:off x="6105205" y="1816680"/>
            <a:ext cx="4541892" cy="307777"/>
          </a:xfrm>
          <a:prstGeom prst="rect">
            <a:avLst/>
          </a:prstGeom>
        </p:spPr>
        <p:txBody>
          <a:bodyPr wrap="square">
            <a:spAutoFit/>
          </a:bodyPr>
          <a:lstStyle/>
          <a:p>
            <a:pPr algn="ctr"/>
            <a:r>
              <a:rPr lang="zh-CN" altLang="en-US" sz="1400" b="1" smtClean="0">
                <a:solidFill>
                  <a:srgbClr val="E30613"/>
                </a:solidFill>
                <a:cs typeface="+mn-ea"/>
                <a:sym typeface="+mn-lt"/>
              </a:rPr>
              <a:t>表：部分车企受缺芯影响停产情况</a:t>
            </a:r>
            <a:endParaRPr lang="zh-CN" altLang="en-US" sz="1400" b="1">
              <a:solidFill>
                <a:srgbClr val="E30613"/>
              </a:solidFill>
              <a:cs typeface="+mn-ea"/>
              <a:sym typeface="+mn-lt"/>
            </a:endParaRPr>
          </a:p>
        </p:txBody>
      </p:sp>
      <p:sp>
        <p:nvSpPr>
          <p:cNvPr id="19" name="矩形 18"/>
          <p:cNvSpPr/>
          <p:nvPr/>
        </p:nvSpPr>
        <p:spPr>
          <a:xfrm>
            <a:off x="5716747" y="4157888"/>
            <a:ext cx="5328593" cy="307777"/>
          </a:xfrm>
          <a:prstGeom prst="rect">
            <a:avLst/>
          </a:prstGeom>
        </p:spPr>
        <p:txBody>
          <a:bodyPr wrap="square">
            <a:spAutoFit/>
          </a:bodyPr>
          <a:lstStyle/>
          <a:p>
            <a:pPr algn="ctr"/>
            <a:r>
              <a:rPr lang="zh-CN" altLang="en-US" sz="1400" b="1" smtClean="0">
                <a:solidFill>
                  <a:srgbClr val="E30613"/>
                </a:solidFill>
                <a:cs typeface="+mn-ea"/>
                <a:sym typeface="+mn-lt"/>
              </a:rPr>
              <a:t>图：国内功率半导体公司相对英飞凌营收占比持续</a:t>
            </a:r>
            <a:r>
              <a:rPr lang="zh-CN" altLang="en-US" sz="1400" b="1">
                <a:solidFill>
                  <a:srgbClr val="E30613"/>
                </a:solidFill>
                <a:cs typeface="+mn-ea"/>
                <a:sym typeface="+mn-lt"/>
              </a:rPr>
              <a:t>抬升</a:t>
            </a:r>
          </a:p>
        </p:txBody>
      </p:sp>
      <p:cxnSp>
        <p:nvCxnSpPr>
          <p:cNvPr id="14" name="直接连接符 13"/>
          <p:cNvCxnSpPr/>
          <p:nvPr/>
        </p:nvCxnSpPr>
        <p:spPr>
          <a:xfrm>
            <a:off x="5158308" y="1928909"/>
            <a:ext cx="0" cy="4590493"/>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3777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2" name="矩形 1"/>
          <p:cNvSpPr/>
          <p:nvPr/>
        </p:nvSpPr>
        <p:spPr>
          <a:xfrm>
            <a:off x="124150" y="1124744"/>
            <a:ext cx="11802909" cy="523220"/>
          </a:xfrm>
          <a:prstGeom prst="rect">
            <a:avLst/>
          </a:prstGeom>
        </p:spPr>
        <p:txBody>
          <a:bodyPr wrap="square">
            <a:spAutoFit/>
          </a:bodyPr>
          <a:lstStyle/>
          <a:p>
            <a:pPr marL="342900" indent="-342900">
              <a:buFont typeface="Wingdings" panose="05000000000000000000" pitchFamily="2" charset="2"/>
              <a:buChar char="Ø"/>
            </a:pPr>
            <a:r>
              <a:rPr lang="zh-CN" altLang="en-US" sz="1400" smtClean="0">
                <a:cs typeface="+mn-ea"/>
                <a:sym typeface="+mn-lt"/>
              </a:rPr>
              <a:t>在“缺芯”事件后，新能源车及传统车企对于芯片厂的产能保障情况更加重视，</a:t>
            </a:r>
            <a:r>
              <a:rPr lang="zh-CN" altLang="en-US" sz="1400" b="1" smtClean="0">
                <a:cs typeface="+mn-ea"/>
                <a:sym typeface="+mn-lt"/>
              </a:rPr>
              <a:t>将来订单或将向</a:t>
            </a:r>
            <a:r>
              <a:rPr lang="en-US" altLang="zh-CN" sz="1400" b="1" smtClean="0">
                <a:cs typeface="+mn-ea"/>
                <a:sym typeface="+mn-lt"/>
              </a:rPr>
              <a:t>IDM</a:t>
            </a:r>
            <a:r>
              <a:rPr lang="zh-CN" altLang="en-US" sz="1400" b="1" smtClean="0">
                <a:cs typeface="+mn-ea"/>
                <a:sym typeface="+mn-lt"/>
              </a:rPr>
              <a:t>模式的芯片公司倾斜。</a:t>
            </a:r>
            <a:endParaRPr lang="en-US" altLang="zh-CN" sz="1400" b="1" smtClean="0">
              <a:cs typeface="+mn-ea"/>
              <a:sym typeface="+mn-lt"/>
            </a:endParaRPr>
          </a:p>
          <a:p>
            <a:pPr marL="342900" indent="-342900">
              <a:buFont typeface="Wingdings" panose="05000000000000000000" pitchFamily="2" charset="2"/>
              <a:buChar char="Ø"/>
            </a:pPr>
            <a:r>
              <a:rPr lang="zh-CN" altLang="en-US" sz="1400" smtClean="0">
                <a:cs typeface="+mn-ea"/>
                <a:sym typeface="+mn-lt"/>
              </a:rPr>
              <a:t>时间窗口机不可失，下游行业迭代迅速，</a:t>
            </a:r>
            <a:r>
              <a:rPr lang="zh-CN" altLang="en-US" sz="1400" b="1" smtClean="0">
                <a:cs typeface="+mn-ea"/>
                <a:sym typeface="+mn-lt"/>
              </a:rPr>
              <a:t>加速供应链切入及下游需求对接是重中之重，而</a:t>
            </a:r>
            <a:r>
              <a:rPr lang="en-US" altLang="zh-CN" sz="1400" b="1" smtClean="0">
                <a:cs typeface="+mn-ea"/>
                <a:sym typeface="+mn-lt"/>
              </a:rPr>
              <a:t>IDM</a:t>
            </a:r>
            <a:r>
              <a:rPr lang="zh-CN" altLang="en-US" sz="1400" b="1" smtClean="0">
                <a:cs typeface="+mn-ea"/>
                <a:sym typeface="+mn-lt"/>
              </a:rPr>
              <a:t>模式</a:t>
            </a:r>
            <a:r>
              <a:rPr lang="zh-CN" altLang="en-US" sz="1400" b="1">
                <a:cs typeface="+mn-ea"/>
                <a:sym typeface="+mn-lt"/>
              </a:rPr>
              <a:t>自</a:t>
            </a:r>
            <a:r>
              <a:rPr lang="zh-CN" altLang="en-US" sz="1400" b="1" smtClean="0">
                <a:cs typeface="+mn-ea"/>
                <a:sym typeface="+mn-lt"/>
              </a:rPr>
              <a:t>建工厂可加速芯片环节调整。</a:t>
            </a:r>
            <a:endParaRPr lang="en-US" altLang="zh-CN" sz="1400" b="1" smtClean="0">
              <a:cs typeface="+mn-ea"/>
              <a:sym typeface="+mn-lt"/>
            </a:endParaRPr>
          </a:p>
        </p:txBody>
      </p:sp>
      <p:sp>
        <p:nvSpPr>
          <p:cNvPr id="7" name="TextBox 33"/>
          <p:cNvSpPr/>
          <p:nvPr/>
        </p:nvSpPr>
        <p:spPr bwMode="auto">
          <a:xfrm>
            <a:off x="223892" y="6637186"/>
            <a:ext cx="1548340"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：解放日报，</a:t>
            </a:r>
            <a:r>
              <a:rPr lang="en-US" altLang="zh-CN" sz="800" smtClean="0">
                <a:solidFill>
                  <a:schemeClr val="bg1">
                    <a:lumMod val="50000"/>
                  </a:schemeClr>
                </a:solidFill>
                <a:latin typeface="+mn-lt"/>
                <a:ea typeface="+mn-ea"/>
                <a:cs typeface="+mn-ea"/>
                <a:sym typeface="+mn-lt"/>
              </a:rPr>
              <a:t>ofweek</a:t>
            </a:r>
            <a:endParaRPr lang="zh-CN" altLang="en-US" sz="800" dirty="0">
              <a:solidFill>
                <a:schemeClr val="bg1">
                  <a:lumMod val="50000"/>
                </a:schemeClr>
              </a:solidFill>
              <a:latin typeface="+mn-lt"/>
              <a:ea typeface="+mn-ea"/>
              <a:cs typeface="+mn-ea"/>
              <a:sym typeface="+mn-lt"/>
            </a:endParaRPr>
          </a:p>
        </p:txBody>
      </p:sp>
      <p:pic>
        <p:nvPicPr>
          <p:cNvPr id="1026" name="Picture 2" descr="Infineon Technologies - Semiconductor and System Solu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4269" y="2179528"/>
            <a:ext cx="781497" cy="570034"/>
          </a:xfrm>
          <a:prstGeom prst="rect">
            <a:avLst/>
          </a:prstGeom>
          <a:noFill/>
          <a:extLst>
            <a:ext uri="{909E8E84-426E-40DD-AFC4-6F175D3DCCD1}">
              <a14:hiddenFill xmlns:a14="http://schemas.microsoft.com/office/drawing/2010/main">
                <a:solidFill>
                  <a:srgbClr val="FFFFFF"/>
                </a:solidFill>
              </a14:hiddenFill>
            </a:ext>
          </a:extLst>
        </p:spPr>
      </p:pic>
      <p:pic>
        <p:nvPicPr>
          <p:cNvPr id="61" name="图片 60"/>
          <p:cNvPicPr>
            <a:picLocks noChangeAspect="1"/>
          </p:cNvPicPr>
          <p:nvPr/>
        </p:nvPicPr>
        <p:blipFill>
          <a:blip r:embed="rId4"/>
          <a:stretch>
            <a:fillRect/>
          </a:stretch>
        </p:blipFill>
        <p:spPr>
          <a:xfrm>
            <a:off x="7059968" y="3384269"/>
            <a:ext cx="781497" cy="405028"/>
          </a:xfrm>
          <a:prstGeom prst="rect">
            <a:avLst/>
          </a:prstGeom>
        </p:spPr>
      </p:pic>
      <p:cxnSp>
        <p:nvCxnSpPr>
          <p:cNvPr id="63" name="直接箭头连接符 62"/>
          <p:cNvCxnSpPr>
            <a:stCxn id="98" idx="3"/>
            <a:endCxn id="1026" idx="1"/>
          </p:cNvCxnSpPr>
          <p:nvPr/>
        </p:nvCxnSpPr>
        <p:spPr>
          <a:xfrm flipV="1">
            <a:off x="6014773" y="2464545"/>
            <a:ext cx="1029496" cy="602914"/>
          </a:xfrm>
          <a:prstGeom prst="straightConnector1">
            <a:avLst/>
          </a:prstGeom>
          <a:ln w="28575">
            <a:solidFill>
              <a:srgbClr val="DC8C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98" idx="3"/>
            <a:endCxn id="61" idx="1"/>
          </p:cNvCxnSpPr>
          <p:nvPr/>
        </p:nvCxnSpPr>
        <p:spPr>
          <a:xfrm>
            <a:off x="6014773" y="3067459"/>
            <a:ext cx="1045195" cy="519324"/>
          </a:xfrm>
          <a:prstGeom prst="straightConnector1">
            <a:avLst/>
          </a:prstGeom>
          <a:ln w="28575">
            <a:solidFill>
              <a:srgbClr val="DC8C00"/>
            </a:solidFill>
            <a:tailEnd type="triangle"/>
          </a:ln>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5910268" y="2430420"/>
            <a:ext cx="962852" cy="276999"/>
          </a:xfrm>
          <a:prstGeom prst="rect">
            <a:avLst/>
          </a:prstGeom>
        </p:spPr>
        <p:txBody>
          <a:bodyPr wrap="square">
            <a:spAutoFit/>
          </a:bodyPr>
          <a:lstStyle/>
          <a:p>
            <a:pPr algn="ctr"/>
            <a:r>
              <a:rPr lang="zh-CN" altLang="en-US" sz="1200" b="1" smtClean="0">
                <a:solidFill>
                  <a:srgbClr val="D74114"/>
                </a:solidFill>
                <a:cs typeface="+mn-ea"/>
                <a:sym typeface="+mn-lt"/>
              </a:rPr>
              <a:t>外购芯片</a:t>
            </a:r>
            <a:endParaRPr lang="zh-CN" altLang="en-US" sz="1200" b="1">
              <a:solidFill>
                <a:srgbClr val="D74114"/>
              </a:solidFill>
              <a:cs typeface="+mn-ea"/>
              <a:sym typeface="+mn-lt"/>
            </a:endParaRPr>
          </a:p>
        </p:txBody>
      </p:sp>
      <p:sp>
        <p:nvSpPr>
          <p:cNvPr id="70" name="矩形 69"/>
          <p:cNvSpPr/>
          <p:nvPr/>
        </p:nvSpPr>
        <p:spPr>
          <a:xfrm>
            <a:off x="5910268" y="3387703"/>
            <a:ext cx="962852" cy="276999"/>
          </a:xfrm>
          <a:prstGeom prst="rect">
            <a:avLst/>
          </a:prstGeom>
        </p:spPr>
        <p:txBody>
          <a:bodyPr wrap="square">
            <a:spAutoFit/>
          </a:bodyPr>
          <a:lstStyle/>
          <a:p>
            <a:pPr algn="ctr"/>
            <a:r>
              <a:rPr lang="zh-CN" altLang="en-US" sz="1200" b="1" smtClean="0">
                <a:solidFill>
                  <a:srgbClr val="D74114"/>
                </a:solidFill>
                <a:cs typeface="+mn-ea"/>
                <a:sym typeface="+mn-lt"/>
              </a:rPr>
              <a:t>代工厂</a:t>
            </a:r>
            <a:endParaRPr lang="zh-CN" altLang="en-US" sz="1200" b="1">
              <a:solidFill>
                <a:srgbClr val="D74114"/>
              </a:solidFill>
              <a:cs typeface="+mn-ea"/>
              <a:sym typeface="+mn-lt"/>
            </a:endParaRPr>
          </a:p>
        </p:txBody>
      </p:sp>
      <p:sp>
        <p:nvSpPr>
          <p:cNvPr id="71" name="矩形 70">
            <a:extLst>
              <a:ext uri="{FF2B5EF4-FFF2-40B4-BE49-F238E27FC236}">
                <a16:creationId xmlns:a16="http://schemas.microsoft.com/office/drawing/2014/main" id="{955EC65D-4EC7-4FC8-8ABD-27F894576C4F}"/>
              </a:ext>
            </a:extLst>
          </p:cNvPr>
          <p:cNvSpPr/>
          <p:nvPr/>
        </p:nvSpPr>
        <p:spPr>
          <a:xfrm>
            <a:off x="6925672" y="2020734"/>
            <a:ext cx="4494595" cy="899828"/>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8" name="矩形 1027"/>
          <p:cNvSpPr/>
          <p:nvPr/>
        </p:nvSpPr>
        <p:spPr>
          <a:xfrm>
            <a:off x="7847270" y="2043828"/>
            <a:ext cx="3585498" cy="830997"/>
          </a:xfrm>
          <a:prstGeom prst="rect">
            <a:avLst/>
          </a:prstGeom>
        </p:spPr>
        <p:txBody>
          <a:bodyPr wrap="square">
            <a:spAutoFit/>
          </a:bodyPr>
          <a:lstStyle/>
          <a:p>
            <a:r>
              <a:rPr lang="zh-CN" altLang="en-US" sz="1200" smtClean="0">
                <a:cs typeface="+mn-ea"/>
                <a:sym typeface="+mn-lt"/>
              </a:rPr>
              <a:t>英飞凌外销芯片型号为</a:t>
            </a:r>
            <a:r>
              <a:rPr lang="en-US" altLang="zh-CN" sz="1200" smtClean="0">
                <a:cs typeface="+mn-ea"/>
                <a:sym typeface="+mn-lt"/>
              </a:rPr>
              <a:t>IGBT 4</a:t>
            </a:r>
            <a:r>
              <a:rPr lang="zh-CN" altLang="en-US" sz="1200" smtClean="0">
                <a:cs typeface="+mn-ea"/>
                <a:sym typeface="+mn-lt"/>
              </a:rPr>
              <a:t>，性能同自用型号存在差异。且“缺芯”局面发生时，英飞凌在“自身难保”的情况下很难保证芯片外供数量。因此，该途径下的</a:t>
            </a:r>
            <a:r>
              <a:rPr lang="en-US" altLang="zh-CN" sz="1200" smtClean="0">
                <a:cs typeface="+mn-ea"/>
                <a:sym typeface="+mn-lt"/>
              </a:rPr>
              <a:t>Fabless</a:t>
            </a:r>
            <a:r>
              <a:rPr lang="zh-CN" altLang="en-US" sz="1200" smtClean="0">
                <a:cs typeface="+mn-ea"/>
                <a:sym typeface="+mn-lt"/>
              </a:rPr>
              <a:t>模式无法保证产能。</a:t>
            </a:r>
            <a:endParaRPr lang="zh-CN" altLang="en-US" sz="1200">
              <a:cs typeface="+mn-ea"/>
              <a:sym typeface="+mn-lt"/>
            </a:endParaRPr>
          </a:p>
        </p:txBody>
      </p:sp>
      <p:sp>
        <p:nvSpPr>
          <p:cNvPr id="73" name="矩形 72">
            <a:extLst>
              <a:ext uri="{FF2B5EF4-FFF2-40B4-BE49-F238E27FC236}">
                <a16:creationId xmlns:a16="http://schemas.microsoft.com/office/drawing/2014/main" id="{955EC65D-4EC7-4FC8-8ABD-27F894576C4F}"/>
              </a:ext>
            </a:extLst>
          </p:cNvPr>
          <p:cNvSpPr/>
          <p:nvPr/>
        </p:nvSpPr>
        <p:spPr>
          <a:xfrm>
            <a:off x="6938433" y="3136869"/>
            <a:ext cx="4494595" cy="899828"/>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矩形 73"/>
          <p:cNvSpPr/>
          <p:nvPr/>
        </p:nvSpPr>
        <p:spPr>
          <a:xfrm>
            <a:off x="7912799" y="3205700"/>
            <a:ext cx="3519969" cy="830997"/>
          </a:xfrm>
          <a:prstGeom prst="rect">
            <a:avLst/>
          </a:prstGeom>
        </p:spPr>
        <p:txBody>
          <a:bodyPr wrap="square">
            <a:spAutoFit/>
          </a:bodyPr>
          <a:lstStyle/>
          <a:p>
            <a:r>
              <a:rPr lang="zh-CN" altLang="en-US" sz="1200">
                <a:cs typeface="+mn-ea"/>
                <a:sym typeface="+mn-lt"/>
              </a:rPr>
              <a:t>代</a:t>
            </a:r>
            <a:r>
              <a:rPr lang="zh-CN" altLang="en-US" sz="1200" smtClean="0">
                <a:cs typeface="+mn-ea"/>
                <a:sym typeface="+mn-lt"/>
              </a:rPr>
              <a:t>工模式下，由于公司产能依靠代工厂，而“缺芯”局面下，代工厂或出现高价抢占产能以及代工厂为保障多家客户关系按量分配产能等情况，导致“缺芯”时产能也无法得到保障。</a:t>
            </a:r>
            <a:endParaRPr lang="zh-CN" altLang="en-US" sz="1200">
              <a:cs typeface="+mn-ea"/>
              <a:sym typeface="+mn-lt"/>
            </a:endParaRPr>
          </a:p>
        </p:txBody>
      </p:sp>
      <p:sp>
        <p:nvSpPr>
          <p:cNvPr id="53" name="流程图: 可选过程 52">
            <a:extLst>
              <a:ext uri="{FF2B5EF4-FFF2-40B4-BE49-F238E27FC236}">
                <a16:creationId xmlns:a16="http://schemas.microsoft.com/office/drawing/2014/main" id="{82E51A0C-5876-46B3-ABC5-944FB32FFEDB}"/>
              </a:ext>
            </a:extLst>
          </p:cNvPr>
          <p:cNvSpPr/>
          <p:nvPr/>
        </p:nvSpPr>
        <p:spPr>
          <a:xfrm>
            <a:off x="6913171" y="2874826"/>
            <a:ext cx="4507095" cy="310598"/>
          </a:xfrm>
          <a:prstGeom prst="flowChartAlternateProcess">
            <a:avLst/>
          </a:prstGeom>
          <a:solidFill>
            <a:srgbClr val="785546"/>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smtClean="0">
                <a:solidFill>
                  <a:schemeClr val="bg1"/>
                </a:solidFill>
                <a:cs typeface="+mn-ea"/>
                <a:sym typeface="+mn-lt"/>
              </a:rPr>
              <a:t>痛点：产能保障</a:t>
            </a:r>
            <a:endParaRPr lang="zh-CN" altLang="en-US" sz="1600" b="1" dirty="0">
              <a:solidFill>
                <a:schemeClr val="bg1"/>
              </a:solidFill>
              <a:cs typeface="+mn-ea"/>
              <a:sym typeface="+mn-lt"/>
            </a:endParaRPr>
          </a:p>
        </p:txBody>
      </p:sp>
      <p:sp>
        <p:nvSpPr>
          <p:cNvPr id="26" name="文本框 25"/>
          <p:cNvSpPr txBox="1"/>
          <p:nvPr/>
        </p:nvSpPr>
        <p:spPr>
          <a:xfrm>
            <a:off x="1522658" y="381164"/>
            <a:ext cx="8388178" cy="553998"/>
          </a:xfrm>
          <a:prstGeom prst="rect">
            <a:avLst/>
          </a:prstGeom>
          <a:noFill/>
        </p:spPr>
        <p:txBody>
          <a:bodyPr wrap="square" rtlCol="0">
            <a:spAutoFit/>
          </a:bodyPr>
          <a:lstStyle/>
          <a:p>
            <a:r>
              <a:rPr lang="zh-CN" altLang="en-US" sz="3000" b="1" smtClean="0">
                <a:solidFill>
                  <a:srgbClr val="E10000"/>
                </a:solidFill>
                <a:cs typeface="+mn-ea"/>
                <a:sym typeface="+mn-lt"/>
              </a:rPr>
              <a:t>后“缺芯”时代，</a:t>
            </a:r>
            <a:r>
              <a:rPr lang="en-US" altLang="zh-CN" sz="3000" b="1" smtClean="0">
                <a:solidFill>
                  <a:srgbClr val="E10000"/>
                </a:solidFill>
                <a:cs typeface="+mn-ea"/>
                <a:sym typeface="+mn-lt"/>
              </a:rPr>
              <a:t>IGBT</a:t>
            </a:r>
            <a:r>
              <a:rPr lang="zh-CN" altLang="en-US" sz="3000" b="1">
                <a:solidFill>
                  <a:srgbClr val="E10000"/>
                </a:solidFill>
                <a:cs typeface="+mn-ea"/>
                <a:sym typeface="+mn-lt"/>
              </a:rPr>
              <a:t>赛道</a:t>
            </a:r>
            <a:r>
              <a:rPr lang="zh-CN" altLang="en-US" sz="3000" b="1" smtClean="0">
                <a:solidFill>
                  <a:srgbClr val="E10000"/>
                </a:solidFill>
                <a:cs typeface="+mn-ea"/>
                <a:sym typeface="+mn-lt"/>
              </a:rPr>
              <a:t>产能为王</a:t>
            </a:r>
            <a:endParaRPr lang="zh-CN" altLang="en-US" sz="3000" b="1" dirty="0">
              <a:solidFill>
                <a:srgbClr val="E10000"/>
              </a:solidFill>
              <a:cs typeface="+mn-ea"/>
              <a:sym typeface="+mn-lt"/>
            </a:endParaRPr>
          </a:p>
        </p:txBody>
      </p:sp>
      <p:grpSp>
        <p:nvGrpSpPr>
          <p:cNvPr id="11" name="组合 10"/>
          <p:cNvGrpSpPr/>
          <p:nvPr/>
        </p:nvGrpSpPr>
        <p:grpSpPr>
          <a:xfrm>
            <a:off x="-75314" y="4209014"/>
            <a:ext cx="7100835" cy="2656437"/>
            <a:chOff x="6501088" y="2749055"/>
            <a:chExt cx="7100835" cy="2656437"/>
          </a:xfrm>
        </p:grpSpPr>
        <p:graphicFrame>
          <p:nvGraphicFramePr>
            <p:cNvPr id="27" name="图示 26"/>
            <p:cNvGraphicFramePr/>
            <p:nvPr>
              <p:extLst/>
            </p:nvPr>
          </p:nvGraphicFramePr>
          <p:xfrm>
            <a:off x="8493561" y="2749055"/>
            <a:ext cx="3025919" cy="26564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8" name="下箭头 27"/>
            <p:cNvSpPr/>
            <p:nvPr/>
          </p:nvSpPr>
          <p:spPr>
            <a:xfrm rot="16200000">
              <a:off x="8006823" y="3899247"/>
              <a:ext cx="323282" cy="356051"/>
            </a:xfrm>
            <a:prstGeom prst="downArrow">
              <a:avLst/>
            </a:prstGeom>
            <a:solidFill>
              <a:srgbClr val="D74114"/>
            </a:solidFill>
            <a:ln>
              <a:solidFill>
                <a:srgbClr val="D7411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矩形 28"/>
            <p:cNvSpPr/>
            <p:nvPr/>
          </p:nvSpPr>
          <p:spPr>
            <a:xfrm>
              <a:off x="6501088" y="3784884"/>
              <a:ext cx="1919560" cy="584775"/>
            </a:xfrm>
            <a:prstGeom prst="rect">
              <a:avLst/>
            </a:prstGeom>
            <a:effectLst>
              <a:outerShdw blurRad="50800" dist="38100" dir="2700000" algn="tl" rotWithShape="0">
                <a:prstClr val="black">
                  <a:alpha val="40000"/>
                </a:prstClr>
              </a:outerShdw>
            </a:effectLst>
          </p:spPr>
          <p:txBody>
            <a:bodyPr wrap="square">
              <a:spAutoFit/>
            </a:bodyPr>
            <a:lstStyle/>
            <a:p>
              <a:pPr algn="ctr"/>
              <a:r>
                <a:rPr lang="zh-CN" altLang="en-US" sz="1600" b="1" smtClean="0">
                  <a:solidFill>
                    <a:srgbClr val="D74114"/>
                  </a:solidFill>
                  <a:cs typeface="+mn-ea"/>
                  <a:sym typeface="+mn-lt"/>
                </a:rPr>
                <a:t>新技术</a:t>
              </a:r>
              <a:endParaRPr lang="en-US" altLang="zh-CN" sz="1600" b="1" smtClean="0">
                <a:solidFill>
                  <a:srgbClr val="D74114"/>
                </a:solidFill>
                <a:cs typeface="+mn-ea"/>
                <a:sym typeface="+mn-lt"/>
              </a:endParaRPr>
            </a:p>
            <a:p>
              <a:pPr algn="ctr"/>
              <a:r>
                <a:rPr lang="zh-CN" altLang="en-US" sz="1600" b="1" smtClean="0">
                  <a:solidFill>
                    <a:srgbClr val="D74114"/>
                  </a:solidFill>
                  <a:cs typeface="+mn-ea"/>
                  <a:sym typeface="+mn-lt"/>
                </a:rPr>
                <a:t>导入</a:t>
              </a:r>
            </a:p>
          </p:txBody>
        </p:sp>
        <p:sp>
          <p:nvSpPr>
            <p:cNvPr id="30" name="矩形 29"/>
            <p:cNvSpPr/>
            <p:nvPr/>
          </p:nvSpPr>
          <p:spPr>
            <a:xfrm>
              <a:off x="11682363" y="3818418"/>
              <a:ext cx="1919560" cy="584775"/>
            </a:xfrm>
            <a:prstGeom prst="rect">
              <a:avLst/>
            </a:prstGeom>
            <a:effectLst>
              <a:outerShdw blurRad="50800" dist="38100" dir="2700000" algn="tl" rotWithShape="0">
                <a:prstClr val="black">
                  <a:alpha val="40000"/>
                </a:prstClr>
              </a:outerShdw>
            </a:effectLst>
          </p:spPr>
          <p:txBody>
            <a:bodyPr wrap="square">
              <a:spAutoFit/>
            </a:bodyPr>
            <a:lstStyle/>
            <a:p>
              <a:pPr algn="ctr"/>
              <a:r>
                <a:rPr lang="zh-CN" altLang="en-US" sz="1600" b="1" smtClean="0">
                  <a:solidFill>
                    <a:srgbClr val="D74114"/>
                  </a:solidFill>
                  <a:cs typeface="+mn-ea"/>
                  <a:sym typeface="+mn-lt"/>
                </a:rPr>
                <a:t>产品技</a:t>
              </a:r>
              <a:endParaRPr lang="en-US" altLang="zh-CN" sz="1600" b="1" smtClean="0">
                <a:solidFill>
                  <a:srgbClr val="D74114"/>
                </a:solidFill>
                <a:cs typeface="+mn-ea"/>
                <a:sym typeface="+mn-lt"/>
              </a:endParaRPr>
            </a:p>
            <a:p>
              <a:pPr algn="ctr"/>
              <a:r>
                <a:rPr lang="zh-CN" altLang="en-US" sz="1600" b="1" smtClean="0">
                  <a:solidFill>
                    <a:srgbClr val="D74114"/>
                  </a:solidFill>
                  <a:cs typeface="+mn-ea"/>
                  <a:sym typeface="+mn-lt"/>
                </a:rPr>
                <a:t>术成熟</a:t>
              </a:r>
            </a:p>
          </p:txBody>
        </p:sp>
        <p:sp>
          <p:nvSpPr>
            <p:cNvPr id="31" name="下箭头 30"/>
            <p:cNvSpPr/>
            <p:nvPr/>
          </p:nvSpPr>
          <p:spPr>
            <a:xfrm rot="16200000">
              <a:off x="11682936" y="3927769"/>
              <a:ext cx="323282" cy="356051"/>
            </a:xfrm>
            <a:prstGeom prst="downArrow">
              <a:avLst/>
            </a:prstGeom>
            <a:solidFill>
              <a:srgbClr val="D74114"/>
            </a:solidFill>
            <a:ln>
              <a:solidFill>
                <a:srgbClr val="D7411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5" name="矩形: 圆角 36">
            <a:extLst>
              <a:ext uri="{FF2B5EF4-FFF2-40B4-BE49-F238E27FC236}">
                <a16:creationId xmlns:a16="http://schemas.microsoft.com/office/drawing/2014/main" id="{A8692755-DE8A-426D-9284-3B02FFD4EB92}"/>
              </a:ext>
            </a:extLst>
          </p:cNvPr>
          <p:cNvSpPr/>
          <p:nvPr/>
        </p:nvSpPr>
        <p:spPr>
          <a:xfrm>
            <a:off x="2715504" y="2951476"/>
            <a:ext cx="1519200" cy="306000"/>
          </a:xfrm>
          <a:prstGeom prst="roundRect">
            <a:avLst/>
          </a:prstGeom>
          <a:no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tx1"/>
                </a:solidFill>
                <a:cs typeface="+mn-ea"/>
                <a:sym typeface="+mn-lt"/>
              </a:rPr>
              <a:t>芯片制造</a:t>
            </a:r>
            <a:endParaRPr lang="zh-CN" altLang="en-US" sz="1400" b="1">
              <a:solidFill>
                <a:schemeClr val="tx1"/>
              </a:solidFill>
              <a:cs typeface="+mn-ea"/>
              <a:sym typeface="+mn-lt"/>
            </a:endParaRPr>
          </a:p>
        </p:txBody>
      </p:sp>
      <p:sp>
        <p:nvSpPr>
          <p:cNvPr id="76" name="矩形: 圆角 36">
            <a:extLst>
              <a:ext uri="{FF2B5EF4-FFF2-40B4-BE49-F238E27FC236}">
                <a16:creationId xmlns:a16="http://schemas.microsoft.com/office/drawing/2014/main" id="{A8692755-DE8A-426D-9284-3B02FFD4EB92}"/>
              </a:ext>
            </a:extLst>
          </p:cNvPr>
          <p:cNvSpPr/>
          <p:nvPr/>
        </p:nvSpPr>
        <p:spPr>
          <a:xfrm>
            <a:off x="2715504" y="3701287"/>
            <a:ext cx="1519200" cy="306000"/>
          </a:xfrm>
          <a:prstGeom prst="roundRect">
            <a:avLst/>
          </a:prstGeom>
          <a:noFill/>
          <a:ln w="19050">
            <a:solidFill>
              <a:srgbClr val="FABE7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chemeClr val="tx1"/>
                </a:solidFill>
                <a:cs typeface="+mn-ea"/>
                <a:sym typeface="+mn-lt"/>
              </a:rPr>
              <a:t>模组</a:t>
            </a:r>
            <a:r>
              <a:rPr lang="zh-CN" altLang="en-US" sz="1400" b="1" smtClean="0">
                <a:solidFill>
                  <a:schemeClr val="tx1"/>
                </a:solidFill>
                <a:cs typeface="+mn-ea"/>
                <a:sym typeface="+mn-lt"/>
              </a:rPr>
              <a:t>封装</a:t>
            </a:r>
            <a:endParaRPr lang="zh-CN" altLang="en-US" sz="1400" b="1">
              <a:solidFill>
                <a:schemeClr val="tx1"/>
              </a:solidFill>
              <a:cs typeface="+mn-ea"/>
              <a:sym typeface="+mn-lt"/>
            </a:endParaRPr>
          </a:p>
        </p:txBody>
      </p:sp>
      <p:sp>
        <p:nvSpPr>
          <p:cNvPr id="78" name="圆角矩形 77"/>
          <p:cNvSpPr/>
          <p:nvPr/>
        </p:nvSpPr>
        <p:spPr>
          <a:xfrm>
            <a:off x="711865" y="2887439"/>
            <a:ext cx="1585724" cy="360040"/>
          </a:xfrm>
          <a:prstGeom prst="roundRect">
            <a:avLst/>
          </a:prstGeom>
          <a:solidFill>
            <a:srgbClr val="E10000"/>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smtClean="0">
                <a:cs typeface="+mn-ea"/>
                <a:sym typeface="+mn-lt"/>
              </a:rPr>
              <a:t>IDM</a:t>
            </a:r>
            <a:endParaRPr lang="zh-CN" altLang="en-US" sz="1600" b="1">
              <a:cs typeface="+mn-ea"/>
              <a:sym typeface="+mn-lt"/>
            </a:endParaRPr>
          </a:p>
        </p:txBody>
      </p:sp>
      <p:sp>
        <p:nvSpPr>
          <p:cNvPr id="79" name="圆角矩形 78"/>
          <p:cNvSpPr/>
          <p:nvPr/>
        </p:nvSpPr>
        <p:spPr>
          <a:xfrm>
            <a:off x="549226" y="2145448"/>
            <a:ext cx="3808489" cy="2009932"/>
          </a:xfrm>
          <a:prstGeom prst="roundRect">
            <a:avLst/>
          </a:prstGeom>
          <a:noFill/>
          <a:ln w="19050">
            <a:solidFill>
              <a:srgbClr val="E3061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rgbClr val="E10000"/>
              </a:solidFill>
              <a:cs typeface="+mn-ea"/>
              <a:sym typeface="+mn-lt"/>
            </a:endParaRPr>
          </a:p>
        </p:txBody>
      </p:sp>
      <p:sp>
        <p:nvSpPr>
          <p:cNvPr id="93" name="矩形: 圆角 36">
            <a:extLst>
              <a:ext uri="{FF2B5EF4-FFF2-40B4-BE49-F238E27FC236}">
                <a16:creationId xmlns:a16="http://schemas.microsoft.com/office/drawing/2014/main" id="{A8692755-DE8A-426D-9284-3B02FFD4EB92}"/>
              </a:ext>
            </a:extLst>
          </p:cNvPr>
          <p:cNvSpPr/>
          <p:nvPr/>
        </p:nvSpPr>
        <p:spPr>
          <a:xfrm>
            <a:off x="2715504" y="2281422"/>
            <a:ext cx="1519200" cy="306000"/>
          </a:xfrm>
          <a:prstGeom prst="roundRect">
            <a:avLst/>
          </a:prstGeom>
          <a:noFill/>
          <a:ln w="19050">
            <a:solidFill>
              <a:srgbClr val="FABE7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smtClean="0">
                <a:solidFill>
                  <a:schemeClr val="tx1"/>
                </a:solidFill>
                <a:cs typeface="+mn-ea"/>
                <a:sym typeface="+mn-lt"/>
              </a:rPr>
              <a:t>芯片设计</a:t>
            </a:r>
            <a:endParaRPr lang="zh-CN" altLang="en-US" sz="1400" b="1">
              <a:solidFill>
                <a:schemeClr val="tx1"/>
              </a:solidFill>
              <a:cs typeface="+mn-ea"/>
              <a:sym typeface="+mn-lt"/>
            </a:endParaRPr>
          </a:p>
        </p:txBody>
      </p:sp>
      <p:cxnSp>
        <p:nvCxnSpPr>
          <p:cNvPr id="95" name="直接箭头连接符 94"/>
          <p:cNvCxnSpPr>
            <a:stCxn id="93" idx="2"/>
            <a:endCxn id="75" idx="0"/>
          </p:cNvCxnSpPr>
          <p:nvPr/>
        </p:nvCxnSpPr>
        <p:spPr>
          <a:xfrm>
            <a:off x="3475104" y="2587422"/>
            <a:ext cx="0" cy="364054"/>
          </a:xfrm>
          <a:prstGeom prst="straightConnector1">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p:cNvCxnSpPr>
            <a:stCxn id="75" idx="2"/>
            <a:endCxn id="76" idx="0"/>
          </p:cNvCxnSpPr>
          <p:nvPr/>
        </p:nvCxnSpPr>
        <p:spPr>
          <a:xfrm>
            <a:off x="3475104" y="3257476"/>
            <a:ext cx="0" cy="443811"/>
          </a:xfrm>
          <a:prstGeom prst="straightConnector1">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sp>
        <p:nvSpPr>
          <p:cNvPr id="98" name="圆角矩形 97"/>
          <p:cNvSpPr/>
          <p:nvPr/>
        </p:nvSpPr>
        <p:spPr>
          <a:xfrm>
            <a:off x="4429049" y="2887439"/>
            <a:ext cx="1585724" cy="360040"/>
          </a:xfrm>
          <a:prstGeom prst="roundRect">
            <a:avLst/>
          </a:prstGeom>
          <a:solidFill>
            <a:srgbClr val="FABE78"/>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cs typeface="+mn-ea"/>
                <a:sym typeface="+mn-lt"/>
              </a:rPr>
              <a:t>Fabless</a:t>
            </a:r>
            <a:endParaRPr lang="zh-CN" altLang="en-US" sz="1600" b="1">
              <a:cs typeface="+mn-ea"/>
              <a:sym typeface="+mn-lt"/>
            </a:endParaRPr>
          </a:p>
        </p:txBody>
      </p:sp>
      <p:cxnSp>
        <p:nvCxnSpPr>
          <p:cNvPr id="102" name="肘形连接符 101"/>
          <p:cNvCxnSpPr>
            <a:stCxn id="93" idx="3"/>
            <a:endCxn id="98" idx="0"/>
          </p:cNvCxnSpPr>
          <p:nvPr/>
        </p:nvCxnSpPr>
        <p:spPr>
          <a:xfrm>
            <a:off x="4234704" y="2434422"/>
            <a:ext cx="987207" cy="453017"/>
          </a:xfrm>
          <a:prstGeom prst="bentConnector2">
            <a:avLst/>
          </a:prstGeom>
          <a:ln w="28575">
            <a:solidFill>
              <a:srgbClr val="FABE78"/>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肘形连接符 103"/>
          <p:cNvCxnSpPr>
            <a:stCxn id="76" idx="3"/>
            <a:endCxn id="98" idx="2"/>
          </p:cNvCxnSpPr>
          <p:nvPr/>
        </p:nvCxnSpPr>
        <p:spPr>
          <a:xfrm flipV="1">
            <a:off x="4234704" y="3247479"/>
            <a:ext cx="987207" cy="606808"/>
          </a:xfrm>
          <a:prstGeom prst="bentConnector2">
            <a:avLst/>
          </a:prstGeom>
          <a:ln w="28575">
            <a:solidFill>
              <a:srgbClr val="FABE78"/>
            </a:solidFill>
            <a:tailEnd type="triangle"/>
          </a:ln>
        </p:spPr>
        <p:style>
          <a:lnRef idx="1">
            <a:schemeClr val="accent1"/>
          </a:lnRef>
          <a:fillRef idx="0">
            <a:schemeClr val="accent1"/>
          </a:fillRef>
          <a:effectRef idx="0">
            <a:schemeClr val="accent1"/>
          </a:effectRef>
          <a:fontRef idx="minor">
            <a:schemeClr val="tx1"/>
          </a:fontRef>
        </p:style>
      </p:cxnSp>
      <p:sp>
        <p:nvSpPr>
          <p:cNvPr id="107" name="矩形 106"/>
          <p:cNvSpPr/>
          <p:nvPr/>
        </p:nvSpPr>
        <p:spPr>
          <a:xfrm>
            <a:off x="3318290" y="1684671"/>
            <a:ext cx="6438160"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IDM</a:t>
            </a:r>
            <a:r>
              <a:rPr lang="zh-CN" altLang="en-US" sz="1400" b="1" smtClean="0">
                <a:solidFill>
                  <a:srgbClr val="E30613"/>
                </a:solidFill>
                <a:cs typeface="+mn-ea"/>
                <a:sym typeface="+mn-lt"/>
              </a:rPr>
              <a:t>模式下能够保证所有环节均自主可控而</a:t>
            </a:r>
            <a:r>
              <a:rPr lang="en-US" altLang="zh-CN" sz="1400" b="1" smtClean="0">
                <a:solidFill>
                  <a:srgbClr val="E30613"/>
                </a:solidFill>
                <a:cs typeface="+mn-ea"/>
                <a:sym typeface="+mn-lt"/>
              </a:rPr>
              <a:t>Fabless</a:t>
            </a:r>
            <a:r>
              <a:rPr lang="zh-CN" altLang="en-US" sz="1400" b="1" smtClean="0">
                <a:solidFill>
                  <a:srgbClr val="E30613"/>
                </a:solidFill>
                <a:cs typeface="+mn-ea"/>
                <a:sym typeface="+mn-lt"/>
              </a:rPr>
              <a:t>模式中间环节受制于人</a:t>
            </a:r>
            <a:endParaRPr lang="zh-CN" altLang="en-US" sz="1400" b="1">
              <a:solidFill>
                <a:srgbClr val="E30613"/>
              </a:solidFill>
              <a:cs typeface="+mn-ea"/>
              <a:sym typeface="+mn-lt"/>
            </a:endParaRPr>
          </a:p>
        </p:txBody>
      </p:sp>
      <p:sp>
        <p:nvSpPr>
          <p:cNvPr id="108" name="矩形 107"/>
          <p:cNvSpPr/>
          <p:nvPr/>
        </p:nvSpPr>
        <p:spPr>
          <a:xfrm>
            <a:off x="256024" y="4297209"/>
            <a:ext cx="6438160"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a:solidFill>
                  <a:srgbClr val="E30613"/>
                </a:solidFill>
                <a:cs typeface="+mn-ea"/>
                <a:sym typeface="+mn-lt"/>
              </a:rPr>
              <a:t>IGBT</a:t>
            </a:r>
            <a:r>
              <a:rPr lang="zh-CN" altLang="en-US" sz="1400" b="1" smtClean="0">
                <a:solidFill>
                  <a:srgbClr val="E30613"/>
                </a:solidFill>
                <a:cs typeface="+mn-ea"/>
                <a:sym typeface="+mn-lt"/>
              </a:rPr>
              <a:t>向下游客户出货前需要反复验证</a:t>
            </a:r>
            <a:endParaRPr lang="zh-CN" altLang="en-US" sz="1400" b="1">
              <a:solidFill>
                <a:srgbClr val="E30613"/>
              </a:solidFill>
              <a:cs typeface="+mn-ea"/>
              <a:sym typeface="+mn-lt"/>
            </a:endParaRPr>
          </a:p>
        </p:txBody>
      </p:sp>
      <p:sp>
        <p:nvSpPr>
          <p:cNvPr id="109" name="圆角矩形 108"/>
          <p:cNvSpPr/>
          <p:nvPr/>
        </p:nvSpPr>
        <p:spPr>
          <a:xfrm>
            <a:off x="6963569" y="4883382"/>
            <a:ext cx="1297692" cy="360040"/>
          </a:xfrm>
          <a:prstGeom prst="roundRect">
            <a:avLst/>
          </a:prstGeom>
          <a:solidFill>
            <a:srgbClr val="E10000"/>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smtClean="0">
                <a:cs typeface="+mn-ea"/>
                <a:sym typeface="+mn-lt"/>
              </a:rPr>
              <a:t>IDM</a:t>
            </a:r>
            <a:endParaRPr lang="zh-CN" altLang="en-US" sz="1600" b="1">
              <a:cs typeface="+mn-ea"/>
              <a:sym typeface="+mn-lt"/>
            </a:endParaRPr>
          </a:p>
        </p:txBody>
      </p:sp>
      <p:sp>
        <p:nvSpPr>
          <p:cNvPr id="110" name="圆角矩形 109"/>
          <p:cNvSpPr/>
          <p:nvPr/>
        </p:nvSpPr>
        <p:spPr>
          <a:xfrm>
            <a:off x="10036612" y="4883382"/>
            <a:ext cx="1297692" cy="360040"/>
          </a:xfrm>
          <a:prstGeom prst="roundRect">
            <a:avLst/>
          </a:prstGeom>
          <a:solidFill>
            <a:srgbClr val="FA6400"/>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smtClean="0">
                <a:cs typeface="+mn-ea"/>
                <a:sym typeface="+mn-lt"/>
              </a:rPr>
              <a:t>下游客户</a:t>
            </a:r>
            <a:endParaRPr lang="zh-CN" altLang="en-US" sz="1600" b="1">
              <a:cs typeface="+mn-ea"/>
              <a:sym typeface="+mn-lt"/>
            </a:endParaRPr>
          </a:p>
        </p:txBody>
      </p:sp>
      <p:sp>
        <p:nvSpPr>
          <p:cNvPr id="111" name="圆角矩形 110"/>
          <p:cNvSpPr/>
          <p:nvPr/>
        </p:nvSpPr>
        <p:spPr>
          <a:xfrm>
            <a:off x="8524444" y="5513452"/>
            <a:ext cx="1297692" cy="360040"/>
          </a:xfrm>
          <a:prstGeom prst="roundRect">
            <a:avLst/>
          </a:prstGeom>
          <a:solidFill>
            <a:srgbClr val="FABE78"/>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cs typeface="+mn-ea"/>
                <a:sym typeface="+mn-lt"/>
              </a:rPr>
              <a:t>Fabless</a:t>
            </a:r>
            <a:endParaRPr lang="zh-CN" altLang="en-US" sz="1600" b="1">
              <a:cs typeface="+mn-ea"/>
              <a:sym typeface="+mn-lt"/>
            </a:endParaRPr>
          </a:p>
        </p:txBody>
      </p:sp>
      <p:sp>
        <p:nvSpPr>
          <p:cNvPr id="112" name="圆角矩形 111"/>
          <p:cNvSpPr/>
          <p:nvPr/>
        </p:nvSpPr>
        <p:spPr>
          <a:xfrm>
            <a:off x="10036612" y="6111026"/>
            <a:ext cx="1297692" cy="360040"/>
          </a:xfrm>
          <a:prstGeom prst="roundRect">
            <a:avLst/>
          </a:prstGeom>
          <a:solidFill>
            <a:srgbClr val="FA6400"/>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smtClean="0">
                <a:cs typeface="+mn-ea"/>
                <a:sym typeface="+mn-lt"/>
              </a:rPr>
              <a:t>下游客户</a:t>
            </a:r>
            <a:endParaRPr lang="zh-CN" altLang="en-US" sz="1600" b="1">
              <a:cs typeface="+mn-ea"/>
              <a:sym typeface="+mn-lt"/>
            </a:endParaRPr>
          </a:p>
        </p:txBody>
      </p:sp>
      <p:sp>
        <p:nvSpPr>
          <p:cNvPr id="113" name="圆角矩形 112"/>
          <p:cNvSpPr/>
          <p:nvPr/>
        </p:nvSpPr>
        <p:spPr>
          <a:xfrm>
            <a:off x="6958355" y="6108397"/>
            <a:ext cx="1297692" cy="360040"/>
          </a:xfrm>
          <a:prstGeom prst="roundRect">
            <a:avLst/>
          </a:prstGeom>
          <a:solidFill>
            <a:srgbClr val="DC8C00"/>
          </a:solidFill>
          <a:ln w="190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smtClean="0">
                <a:cs typeface="+mn-ea"/>
                <a:sym typeface="+mn-lt"/>
              </a:rPr>
              <a:t>芯片代工厂</a:t>
            </a:r>
            <a:endParaRPr lang="zh-CN" altLang="en-US" sz="1600" b="1">
              <a:cs typeface="+mn-ea"/>
              <a:sym typeface="+mn-lt"/>
            </a:endParaRPr>
          </a:p>
        </p:txBody>
      </p:sp>
      <p:cxnSp>
        <p:nvCxnSpPr>
          <p:cNvPr id="106" name="直接箭头连接符 105"/>
          <p:cNvCxnSpPr>
            <a:stCxn id="111" idx="1"/>
          </p:cNvCxnSpPr>
          <p:nvPr/>
        </p:nvCxnSpPr>
        <p:spPr>
          <a:xfrm flipH="1">
            <a:off x="7678535" y="5693472"/>
            <a:ext cx="845909" cy="414925"/>
          </a:xfrm>
          <a:prstGeom prst="straightConnector1">
            <a:avLst/>
          </a:prstGeom>
          <a:ln w="28575">
            <a:solidFill>
              <a:srgbClr val="78554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6" name="直接箭头连接符 115"/>
          <p:cNvCxnSpPr>
            <a:stCxn id="111" idx="3"/>
            <a:endCxn id="112" idx="0"/>
          </p:cNvCxnSpPr>
          <p:nvPr/>
        </p:nvCxnSpPr>
        <p:spPr>
          <a:xfrm>
            <a:off x="9822136" y="5693472"/>
            <a:ext cx="863322" cy="417554"/>
          </a:xfrm>
          <a:prstGeom prst="straightConnector1">
            <a:avLst/>
          </a:prstGeom>
          <a:ln w="28575">
            <a:solidFill>
              <a:srgbClr val="78554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a:stCxn id="109" idx="3"/>
            <a:endCxn id="110" idx="1"/>
          </p:cNvCxnSpPr>
          <p:nvPr/>
        </p:nvCxnSpPr>
        <p:spPr>
          <a:xfrm>
            <a:off x="8261261" y="5063402"/>
            <a:ext cx="1775351" cy="0"/>
          </a:xfrm>
          <a:prstGeom prst="straightConnector1">
            <a:avLst/>
          </a:prstGeom>
          <a:ln w="28575">
            <a:solidFill>
              <a:srgbClr val="E3061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4" name="矩形 123"/>
          <p:cNvSpPr/>
          <p:nvPr/>
        </p:nvSpPr>
        <p:spPr>
          <a:xfrm>
            <a:off x="6938433" y="4358989"/>
            <a:ext cx="4548135" cy="307777"/>
          </a:xfrm>
          <a:prstGeom prst="rect">
            <a:avLst/>
          </a:prstGeom>
        </p:spPr>
        <p:txBody>
          <a:bodyPr wrap="square">
            <a:spAutoFit/>
          </a:bodyPr>
          <a:lstStyle/>
          <a:p>
            <a:pPr algn="ctr"/>
            <a:r>
              <a:rPr lang="zh-CN" altLang="en-US" sz="1400" b="1" smtClean="0">
                <a:solidFill>
                  <a:srgbClr val="E30613"/>
                </a:solidFill>
                <a:cs typeface="+mn-ea"/>
                <a:sym typeface="+mn-lt"/>
              </a:rPr>
              <a:t>图：</a:t>
            </a:r>
            <a:r>
              <a:rPr lang="en-US" altLang="zh-CN" sz="1400" b="1" smtClean="0">
                <a:solidFill>
                  <a:srgbClr val="E30613"/>
                </a:solidFill>
                <a:cs typeface="+mn-ea"/>
                <a:sym typeface="+mn-lt"/>
              </a:rPr>
              <a:t>IDM</a:t>
            </a:r>
            <a:r>
              <a:rPr lang="zh-CN" altLang="en-US" sz="1400" b="1" smtClean="0">
                <a:solidFill>
                  <a:srgbClr val="E30613"/>
                </a:solidFill>
                <a:cs typeface="+mn-ea"/>
                <a:sym typeface="+mn-lt"/>
              </a:rPr>
              <a:t>模式产品改进芯片设计可在公司内部完成</a:t>
            </a:r>
            <a:endParaRPr lang="zh-CN" altLang="en-US" sz="1400" b="1">
              <a:solidFill>
                <a:srgbClr val="E30613"/>
              </a:solidFill>
              <a:cs typeface="+mn-ea"/>
              <a:sym typeface="+mn-lt"/>
            </a:endParaRPr>
          </a:p>
        </p:txBody>
      </p:sp>
      <p:sp>
        <p:nvSpPr>
          <p:cNvPr id="125" name="矩形 124">
            <a:extLst>
              <a:ext uri="{FF2B5EF4-FFF2-40B4-BE49-F238E27FC236}">
                <a16:creationId xmlns:a16="http://schemas.microsoft.com/office/drawing/2014/main" id="{955EC65D-4EC7-4FC8-8ABD-27F894576C4F}"/>
              </a:ext>
            </a:extLst>
          </p:cNvPr>
          <p:cNvSpPr/>
          <p:nvPr/>
        </p:nvSpPr>
        <p:spPr>
          <a:xfrm>
            <a:off x="6933070" y="4253005"/>
            <a:ext cx="4494595" cy="2425906"/>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6" name="矩形 125">
            <a:extLst>
              <a:ext uri="{FF2B5EF4-FFF2-40B4-BE49-F238E27FC236}">
                <a16:creationId xmlns:a16="http://schemas.microsoft.com/office/drawing/2014/main" id="{955EC65D-4EC7-4FC8-8ABD-27F894576C4F}"/>
              </a:ext>
            </a:extLst>
          </p:cNvPr>
          <p:cNvSpPr/>
          <p:nvPr/>
        </p:nvSpPr>
        <p:spPr>
          <a:xfrm>
            <a:off x="388782" y="4258721"/>
            <a:ext cx="6450927" cy="2420189"/>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14821837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60700" y="457361"/>
            <a:ext cx="533370" cy="417935"/>
          </a:xfrm>
          <a:prstGeom prst="rect">
            <a:avLst/>
          </a:prstGeom>
          <a:noFill/>
        </p:spPr>
        <p:txBody>
          <a:bodyPr wrap="square" rtlCol="0">
            <a:spAutoFit/>
          </a:bodyPr>
          <a:lstStyle>
            <a:defPPr>
              <a:defRPr lang="zh-CN"/>
            </a:defPPr>
            <a:lvl1pPr>
              <a:defRPr sz="2115" b="1" i="1">
                <a:solidFill>
                  <a:schemeClr val="bg1"/>
                </a:solidFill>
                <a:latin typeface="微软雅黑" panose="020B0503020204020204" pitchFamily="34" charset="-122"/>
                <a:ea typeface="微软雅黑" panose="020B0503020204020204" pitchFamily="34" charset="-122"/>
              </a:defRPr>
            </a:lvl1pPr>
          </a:lstStyle>
          <a:p>
            <a:r>
              <a:rPr lang="en-US" altLang="zh-CN" dirty="0">
                <a:sym typeface="+mn-lt"/>
              </a:rPr>
              <a:t>02</a:t>
            </a:r>
            <a:endParaRPr lang="zh-CN" altLang="en-US" dirty="0">
              <a:sym typeface="+mn-lt"/>
            </a:endParaRPr>
          </a:p>
        </p:txBody>
      </p:sp>
      <p:sp>
        <p:nvSpPr>
          <p:cNvPr id="7" name="TextBox 33"/>
          <p:cNvSpPr/>
          <p:nvPr/>
        </p:nvSpPr>
        <p:spPr bwMode="auto">
          <a:xfrm>
            <a:off x="723956" y="6458097"/>
            <a:ext cx="1529104"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mn-lt"/>
                <a:ea typeface="+mn-ea"/>
                <a:cs typeface="+mn-ea"/>
                <a:sym typeface="+mn-lt"/>
              </a:rPr>
              <a:t>资料</a:t>
            </a:r>
            <a:r>
              <a:rPr lang="zh-CN" altLang="en-US" sz="800">
                <a:solidFill>
                  <a:schemeClr val="bg1">
                    <a:lumMod val="50000"/>
                  </a:schemeClr>
                </a:solidFill>
                <a:latin typeface="+mn-lt"/>
                <a:ea typeface="+mn-ea"/>
                <a:cs typeface="+mn-ea"/>
                <a:sym typeface="+mn-lt"/>
              </a:rPr>
              <a:t>来源</a:t>
            </a:r>
            <a:r>
              <a:rPr lang="zh-CN" altLang="en-US" sz="800" smtClean="0">
                <a:solidFill>
                  <a:schemeClr val="bg1">
                    <a:lumMod val="50000"/>
                  </a:schemeClr>
                </a:solidFill>
                <a:latin typeface="+mn-lt"/>
                <a:ea typeface="+mn-ea"/>
                <a:cs typeface="+mn-ea"/>
                <a:sym typeface="+mn-lt"/>
              </a:rPr>
              <a:t>：彭博，英飞凌官网</a:t>
            </a:r>
            <a:endParaRPr lang="zh-CN" altLang="en-US" sz="800" dirty="0">
              <a:solidFill>
                <a:schemeClr val="bg1">
                  <a:lumMod val="50000"/>
                </a:schemeClr>
              </a:solidFill>
              <a:latin typeface="+mn-lt"/>
              <a:ea typeface="+mn-ea"/>
              <a:cs typeface="+mn-ea"/>
              <a:sym typeface="+mn-lt"/>
            </a:endParaRPr>
          </a:p>
        </p:txBody>
      </p:sp>
      <p:sp>
        <p:nvSpPr>
          <p:cNvPr id="26" name="文本框 25"/>
          <p:cNvSpPr txBox="1"/>
          <p:nvPr/>
        </p:nvSpPr>
        <p:spPr>
          <a:xfrm>
            <a:off x="1522658" y="381164"/>
            <a:ext cx="8676210" cy="553998"/>
          </a:xfrm>
          <a:prstGeom prst="rect">
            <a:avLst/>
          </a:prstGeom>
          <a:noFill/>
        </p:spPr>
        <p:txBody>
          <a:bodyPr wrap="square" rtlCol="0">
            <a:spAutoFit/>
          </a:bodyPr>
          <a:lstStyle/>
          <a:p>
            <a:r>
              <a:rPr lang="zh-CN" altLang="en-US" sz="3000" b="1" smtClean="0">
                <a:solidFill>
                  <a:srgbClr val="E10000"/>
                </a:solidFill>
                <a:cs typeface="+mn-ea"/>
                <a:sym typeface="+mn-lt"/>
              </a:rPr>
              <a:t>先发优势是行业主要的竞争壁垒</a:t>
            </a:r>
            <a:endParaRPr lang="zh-CN" altLang="en-US" sz="3000" b="1" dirty="0">
              <a:solidFill>
                <a:srgbClr val="E10000"/>
              </a:solidFill>
              <a:cs typeface="+mn-ea"/>
              <a:sym typeface="+mn-lt"/>
            </a:endParaRPr>
          </a:p>
        </p:txBody>
      </p:sp>
      <p:graphicFrame>
        <p:nvGraphicFramePr>
          <p:cNvPr id="24" name="图表 23"/>
          <p:cNvGraphicFramePr>
            <a:graphicFrameLocks/>
          </p:cNvGraphicFramePr>
          <p:nvPr>
            <p:extLst/>
          </p:nvPr>
        </p:nvGraphicFramePr>
        <p:xfrm>
          <a:off x="404551" y="1993599"/>
          <a:ext cx="3738086" cy="2093435"/>
        </p:xfrm>
        <a:graphic>
          <a:graphicData uri="http://schemas.openxmlformats.org/drawingml/2006/chart">
            <c:chart xmlns:c="http://schemas.openxmlformats.org/drawingml/2006/chart" xmlns:r="http://schemas.openxmlformats.org/officeDocument/2006/relationships" r:id="rId3"/>
          </a:graphicData>
        </a:graphic>
      </p:graphicFrame>
      <p:pic>
        <p:nvPicPr>
          <p:cNvPr id="3" name="图片 2"/>
          <p:cNvPicPr>
            <a:picLocks noChangeAspect="1"/>
          </p:cNvPicPr>
          <p:nvPr/>
        </p:nvPicPr>
        <p:blipFill>
          <a:blip r:embed="rId4"/>
          <a:stretch>
            <a:fillRect/>
          </a:stretch>
        </p:blipFill>
        <p:spPr>
          <a:xfrm>
            <a:off x="921287" y="4499377"/>
            <a:ext cx="2634152" cy="1832982"/>
          </a:xfrm>
          <a:prstGeom prst="rect">
            <a:avLst/>
          </a:prstGeom>
        </p:spPr>
      </p:pic>
      <p:sp>
        <p:nvSpPr>
          <p:cNvPr id="28" name="矩形 27"/>
          <p:cNvSpPr/>
          <p:nvPr/>
        </p:nvSpPr>
        <p:spPr>
          <a:xfrm>
            <a:off x="431808" y="1660393"/>
            <a:ext cx="3613107" cy="307777"/>
          </a:xfrm>
          <a:prstGeom prst="rect">
            <a:avLst/>
          </a:prstGeom>
        </p:spPr>
        <p:txBody>
          <a:bodyPr wrap="square">
            <a:spAutoFit/>
          </a:bodyPr>
          <a:lstStyle/>
          <a:p>
            <a:pPr algn="ctr"/>
            <a:r>
              <a:rPr lang="zh-CN" altLang="en-US" sz="1400" b="1" smtClean="0">
                <a:solidFill>
                  <a:srgbClr val="E30613"/>
                </a:solidFill>
                <a:cs typeface="+mn-ea"/>
                <a:sym typeface="+mn-lt"/>
              </a:rPr>
              <a:t>英飞凌是最早布局</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技术的公司之一</a:t>
            </a:r>
            <a:endParaRPr lang="zh-CN" altLang="en-US" sz="1400" b="1">
              <a:solidFill>
                <a:srgbClr val="E30613"/>
              </a:solidFill>
              <a:cs typeface="+mn-ea"/>
              <a:sym typeface="+mn-lt"/>
            </a:endParaRPr>
          </a:p>
        </p:txBody>
      </p:sp>
      <p:graphicFrame>
        <p:nvGraphicFramePr>
          <p:cNvPr id="29" name="图表 28"/>
          <p:cNvGraphicFramePr>
            <a:graphicFrameLocks/>
          </p:cNvGraphicFramePr>
          <p:nvPr>
            <p:extLst/>
          </p:nvPr>
        </p:nvGraphicFramePr>
        <p:xfrm>
          <a:off x="7878341" y="1975551"/>
          <a:ext cx="4049096" cy="21872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0" name="图表 29"/>
          <p:cNvGraphicFramePr>
            <a:graphicFrameLocks/>
          </p:cNvGraphicFramePr>
          <p:nvPr>
            <p:extLst/>
          </p:nvPr>
        </p:nvGraphicFramePr>
        <p:xfrm>
          <a:off x="4120775" y="2021367"/>
          <a:ext cx="3736979" cy="2095600"/>
        </p:xfrm>
        <a:graphic>
          <a:graphicData uri="http://schemas.openxmlformats.org/drawingml/2006/chart">
            <c:chart xmlns:c="http://schemas.openxmlformats.org/drawingml/2006/chart" xmlns:r="http://schemas.openxmlformats.org/officeDocument/2006/relationships" r:id="rId6"/>
          </a:graphicData>
        </a:graphic>
      </p:graphicFrame>
      <p:sp>
        <p:nvSpPr>
          <p:cNvPr id="31" name="矩形 30"/>
          <p:cNvSpPr/>
          <p:nvPr/>
        </p:nvSpPr>
        <p:spPr>
          <a:xfrm>
            <a:off x="7713118" y="1683656"/>
            <a:ext cx="4222391" cy="307777"/>
          </a:xfrm>
          <a:prstGeom prst="rect">
            <a:avLst/>
          </a:prstGeom>
        </p:spPr>
        <p:txBody>
          <a:bodyPr wrap="square">
            <a:spAutoFit/>
          </a:bodyPr>
          <a:lstStyle/>
          <a:p>
            <a:pPr algn="ctr"/>
            <a:r>
              <a:rPr lang="zh-CN" altLang="en-US" sz="1400" b="1" smtClean="0">
                <a:solidFill>
                  <a:srgbClr val="E30613"/>
                </a:solidFill>
                <a:cs typeface="+mn-ea"/>
                <a:sym typeface="+mn-lt"/>
              </a:rPr>
              <a:t>英飞凌</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模组市占率变化</a:t>
            </a:r>
            <a:endParaRPr lang="zh-CN" altLang="en-US" sz="1400" b="1">
              <a:solidFill>
                <a:srgbClr val="E30613"/>
              </a:solidFill>
              <a:cs typeface="+mn-ea"/>
              <a:sym typeface="+mn-lt"/>
            </a:endParaRPr>
          </a:p>
        </p:txBody>
      </p:sp>
      <p:sp>
        <p:nvSpPr>
          <p:cNvPr id="32" name="矩形 31"/>
          <p:cNvSpPr/>
          <p:nvPr/>
        </p:nvSpPr>
        <p:spPr>
          <a:xfrm>
            <a:off x="127167" y="4146900"/>
            <a:ext cx="4222391" cy="307777"/>
          </a:xfrm>
          <a:prstGeom prst="rect">
            <a:avLst/>
          </a:prstGeom>
        </p:spPr>
        <p:txBody>
          <a:bodyPr wrap="square">
            <a:spAutoFit/>
          </a:bodyPr>
          <a:lstStyle/>
          <a:p>
            <a:pPr algn="ctr"/>
            <a:r>
              <a:rPr lang="en-US" altLang="zh-CN" sz="1400" b="1" smtClean="0">
                <a:solidFill>
                  <a:srgbClr val="E30613"/>
                </a:solidFill>
                <a:cs typeface="+mn-ea"/>
                <a:sym typeface="+mn-lt"/>
              </a:rPr>
              <a:t>2009</a:t>
            </a:r>
            <a:r>
              <a:rPr lang="zh-CN" altLang="en-US" sz="1400" b="1" smtClean="0">
                <a:solidFill>
                  <a:srgbClr val="E30613"/>
                </a:solidFill>
                <a:cs typeface="+mn-ea"/>
                <a:sym typeface="+mn-lt"/>
              </a:rPr>
              <a:t>年推出首个车载</a:t>
            </a:r>
            <a:r>
              <a:rPr lang="en-US" altLang="zh-CN" sz="1400" b="1" smtClean="0">
                <a:solidFill>
                  <a:srgbClr val="E30613"/>
                </a:solidFill>
                <a:cs typeface="+mn-ea"/>
                <a:sym typeface="+mn-lt"/>
              </a:rPr>
              <a:t>IGBT</a:t>
            </a:r>
            <a:r>
              <a:rPr lang="zh-CN" altLang="en-US" sz="1400" b="1" smtClean="0">
                <a:solidFill>
                  <a:srgbClr val="E30613"/>
                </a:solidFill>
                <a:cs typeface="+mn-ea"/>
                <a:sym typeface="+mn-lt"/>
              </a:rPr>
              <a:t>模块</a:t>
            </a:r>
            <a:endParaRPr lang="zh-CN" altLang="en-US" sz="1400" b="1">
              <a:solidFill>
                <a:srgbClr val="E30613"/>
              </a:solidFill>
              <a:cs typeface="+mn-ea"/>
              <a:sym typeface="+mn-lt"/>
            </a:endParaRPr>
          </a:p>
        </p:txBody>
      </p:sp>
      <p:sp>
        <p:nvSpPr>
          <p:cNvPr id="33" name="矩形 32"/>
          <p:cNvSpPr/>
          <p:nvPr/>
        </p:nvSpPr>
        <p:spPr>
          <a:xfrm>
            <a:off x="4196850" y="1683657"/>
            <a:ext cx="3584828" cy="307777"/>
          </a:xfrm>
          <a:prstGeom prst="rect">
            <a:avLst/>
          </a:prstGeom>
        </p:spPr>
        <p:txBody>
          <a:bodyPr wrap="square">
            <a:spAutoFit/>
          </a:bodyPr>
          <a:lstStyle/>
          <a:p>
            <a:pPr algn="ctr"/>
            <a:r>
              <a:rPr lang="zh-CN" altLang="en-US" sz="1400" b="1" smtClean="0">
                <a:solidFill>
                  <a:srgbClr val="E30613"/>
                </a:solidFill>
                <a:cs typeface="+mn-ea"/>
                <a:sym typeface="+mn-lt"/>
              </a:rPr>
              <a:t>持续经营为公司扩张提供稳定现金流</a:t>
            </a:r>
            <a:endParaRPr lang="zh-CN" altLang="en-US" sz="1400" b="1">
              <a:solidFill>
                <a:srgbClr val="E30613"/>
              </a:solidFill>
              <a:cs typeface="+mn-ea"/>
              <a:sym typeface="+mn-lt"/>
            </a:endParaRPr>
          </a:p>
        </p:txBody>
      </p:sp>
      <p:graphicFrame>
        <p:nvGraphicFramePr>
          <p:cNvPr id="34" name="图表 33"/>
          <p:cNvGraphicFramePr>
            <a:graphicFrameLocks/>
          </p:cNvGraphicFramePr>
          <p:nvPr>
            <p:extLst/>
          </p:nvPr>
        </p:nvGraphicFramePr>
        <p:xfrm>
          <a:off x="3795714" y="4280699"/>
          <a:ext cx="4387100" cy="2227100"/>
        </p:xfrm>
        <a:graphic>
          <a:graphicData uri="http://schemas.openxmlformats.org/drawingml/2006/chart">
            <c:chart xmlns:c="http://schemas.openxmlformats.org/drawingml/2006/chart" xmlns:r="http://schemas.openxmlformats.org/officeDocument/2006/relationships" r:id="rId7"/>
          </a:graphicData>
        </a:graphic>
      </p:graphicFrame>
      <p:sp>
        <p:nvSpPr>
          <p:cNvPr id="35" name="矩形 34"/>
          <p:cNvSpPr/>
          <p:nvPr/>
        </p:nvSpPr>
        <p:spPr>
          <a:xfrm>
            <a:off x="4196850" y="4146900"/>
            <a:ext cx="3584828" cy="307777"/>
          </a:xfrm>
          <a:prstGeom prst="rect">
            <a:avLst/>
          </a:prstGeom>
        </p:spPr>
        <p:txBody>
          <a:bodyPr wrap="square">
            <a:spAutoFit/>
          </a:bodyPr>
          <a:lstStyle/>
          <a:p>
            <a:pPr algn="ctr"/>
            <a:r>
              <a:rPr lang="zh-CN" altLang="en-US" sz="1400" b="1" smtClean="0">
                <a:solidFill>
                  <a:srgbClr val="E30613"/>
                </a:solidFill>
                <a:cs typeface="+mn-ea"/>
                <a:sym typeface="+mn-lt"/>
              </a:rPr>
              <a:t>设备折旧是半导体公司的主要成本</a:t>
            </a:r>
            <a:endParaRPr lang="zh-CN" altLang="en-US" sz="1400" b="1">
              <a:solidFill>
                <a:srgbClr val="E30613"/>
              </a:solidFill>
              <a:cs typeface="+mn-ea"/>
              <a:sym typeface="+mn-lt"/>
            </a:endParaRPr>
          </a:p>
        </p:txBody>
      </p:sp>
      <p:graphicFrame>
        <p:nvGraphicFramePr>
          <p:cNvPr id="36" name="图表 35"/>
          <p:cNvGraphicFramePr>
            <a:graphicFrameLocks/>
          </p:cNvGraphicFramePr>
          <p:nvPr>
            <p:extLst/>
          </p:nvPr>
        </p:nvGraphicFramePr>
        <p:xfrm>
          <a:off x="8018105" y="4368268"/>
          <a:ext cx="3736800" cy="2095200"/>
        </p:xfrm>
        <a:graphic>
          <a:graphicData uri="http://schemas.openxmlformats.org/drawingml/2006/chart">
            <c:chart xmlns:c="http://schemas.openxmlformats.org/drawingml/2006/chart" xmlns:r="http://schemas.openxmlformats.org/officeDocument/2006/relationships" r:id="rId8"/>
          </a:graphicData>
        </a:graphic>
      </p:graphicFrame>
      <p:sp>
        <p:nvSpPr>
          <p:cNvPr id="37" name="矩形 36"/>
          <p:cNvSpPr/>
          <p:nvPr/>
        </p:nvSpPr>
        <p:spPr>
          <a:xfrm>
            <a:off x="124150" y="1124744"/>
            <a:ext cx="11802909" cy="523220"/>
          </a:xfrm>
          <a:prstGeom prst="rect">
            <a:avLst/>
          </a:prstGeom>
        </p:spPr>
        <p:txBody>
          <a:bodyPr wrap="square">
            <a:spAutoFit/>
          </a:bodyPr>
          <a:lstStyle/>
          <a:p>
            <a:pPr marL="342900" indent="-342900">
              <a:buFont typeface="Wingdings" panose="05000000000000000000" pitchFamily="2" charset="2"/>
              <a:buChar char="Ø"/>
            </a:pPr>
            <a:r>
              <a:rPr lang="en-US" altLang="zh-CN" sz="1400" smtClean="0">
                <a:cs typeface="+mn-ea"/>
                <a:sym typeface="+mn-lt"/>
              </a:rPr>
              <a:t>IGBT</a:t>
            </a:r>
            <a:r>
              <a:rPr lang="zh-CN" altLang="en-US" sz="1400" smtClean="0">
                <a:cs typeface="+mn-ea"/>
                <a:sym typeface="+mn-lt"/>
              </a:rPr>
              <a:t>首次诞生于</a:t>
            </a:r>
            <a:r>
              <a:rPr lang="en-US" altLang="zh-CN" sz="1400" smtClean="0">
                <a:cs typeface="+mn-ea"/>
                <a:sym typeface="+mn-lt"/>
              </a:rPr>
              <a:t>1983</a:t>
            </a:r>
            <a:r>
              <a:rPr lang="zh-CN" altLang="en-US" sz="1400" smtClean="0">
                <a:cs typeface="+mn-ea"/>
                <a:sym typeface="+mn-lt"/>
              </a:rPr>
              <a:t>年，英飞凌是最早一批将</a:t>
            </a:r>
            <a:r>
              <a:rPr lang="en-US" altLang="zh-CN" sz="1400" smtClean="0">
                <a:cs typeface="+mn-ea"/>
                <a:sym typeface="+mn-lt"/>
              </a:rPr>
              <a:t>IGBT</a:t>
            </a:r>
            <a:r>
              <a:rPr lang="zh-CN" altLang="en-US" sz="1400" smtClean="0">
                <a:cs typeface="+mn-ea"/>
                <a:sym typeface="+mn-lt"/>
              </a:rPr>
              <a:t>芯片产业化的半导体公司，持续的研发投入、资本支出及折旧使得其在技术、体量及成本上领先其他公司；与下游客户的持续对接使得其针对各个下游领域的</a:t>
            </a:r>
            <a:r>
              <a:rPr lang="en-US" altLang="zh-CN" sz="1400" smtClean="0">
                <a:cs typeface="+mn-ea"/>
                <a:sym typeface="+mn-lt"/>
              </a:rPr>
              <a:t>IGBT</a:t>
            </a:r>
            <a:r>
              <a:rPr lang="zh-CN" altLang="en-US" sz="1400" smtClean="0">
                <a:cs typeface="+mn-ea"/>
                <a:sym typeface="+mn-lt"/>
              </a:rPr>
              <a:t>模组设计经验同样杰出，这是英飞凌能够长期保持产品竞争力的原因。</a:t>
            </a:r>
            <a:endParaRPr lang="zh-CN" altLang="en-US" sz="1400">
              <a:cs typeface="+mn-ea"/>
              <a:sym typeface="+mn-lt"/>
            </a:endParaRPr>
          </a:p>
        </p:txBody>
      </p:sp>
      <p:sp>
        <p:nvSpPr>
          <p:cNvPr id="38" name="矩形 37"/>
          <p:cNvSpPr/>
          <p:nvPr/>
        </p:nvSpPr>
        <p:spPr>
          <a:xfrm>
            <a:off x="8018105" y="4142415"/>
            <a:ext cx="3584828" cy="307777"/>
          </a:xfrm>
          <a:prstGeom prst="rect">
            <a:avLst/>
          </a:prstGeom>
        </p:spPr>
        <p:txBody>
          <a:bodyPr wrap="square">
            <a:spAutoFit/>
          </a:bodyPr>
          <a:lstStyle/>
          <a:p>
            <a:pPr algn="ctr"/>
            <a:r>
              <a:rPr lang="zh-CN" altLang="en-US" sz="1400" b="1" smtClean="0">
                <a:solidFill>
                  <a:srgbClr val="E30613"/>
                </a:solidFill>
                <a:cs typeface="+mn-ea"/>
                <a:sym typeface="+mn-lt"/>
              </a:rPr>
              <a:t>英飞凌营收、折旧及毛利率情况</a:t>
            </a:r>
            <a:endParaRPr lang="zh-CN" altLang="en-US" sz="1400" b="1">
              <a:solidFill>
                <a:srgbClr val="E30613"/>
              </a:solidFill>
              <a:cs typeface="+mn-ea"/>
              <a:sym typeface="+mn-lt"/>
            </a:endParaRPr>
          </a:p>
        </p:txBody>
      </p:sp>
      <p:cxnSp>
        <p:nvCxnSpPr>
          <p:cNvPr id="39" name="直接连接符 38"/>
          <p:cNvCxnSpPr/>
          <p:nvPr/>
        </p:nvCxnSpPr>
        <p:spPr>
          <a:xfrm>
            <a:off x="7878341" y="1683656"/>
            <a:ext cx="0" cy="4842890"/>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120775" y="1695522"/>
            <a:ext cx="0" cy="4842890"/>
          </a:xfrm>
          <a:prstGeom prst="line">
            <a:avLst/>
          </a:prstGeom>
          <a:ln w="19050">
            <a:solidFill>
              <a:srgbClr val="C8C8C8"/>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2" name="文本框 1"/>
          <p:cNvSpPr txBox="1"/>
          <p:nvPr/>
        </p:nvSpPr>
        <p:spPr>
          <a:xfrm>
            <a:off x="8043565" y="2067304"/>
            <a:ext cx="917114" cy="432048"/>
          </a:xfrm>
          <a:prstGeom prst="rect">
            <a:avLst/>
          </a:prstGeom>
          <a:effectLst/>
        </p:spPr>
        <p:txBody>
          <a:bodyPr wrap="square"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altLang="zh-CN" sz="1600" b="1" smtClean="0">
                <a:solidFill>
                  <a:srgbClr val="E30613"/>
                </a:solidFill>
                <a:cs typeface="+mn-ea"/>
                <a:sym typeface="+mn-lt"/>
              </a:rPr>
              <a:t>2019</a:t>
            </a:r>
            <a:endParaRPr lang="zh-CN" altLang="en-US" sz="1600" b="1">
              <a:solidFill>
                <a:srgbClr val="E30613"/>
              </a:solidFill>
              <a:cs typeface="+mn-ea"/>
              <a:sym typeface="+mn-lt"/>
            </a:endParaRPr>
          </a:p>
        </p:txBody>
      </p:sp>
    </p:spTree>
    <p:extLst>
      <p:ext uri="{BB962C8B-B14F-4D97-AF65-F5344CB8AC3E}">
        <p14:creationId xmlns:p14="http://schemas.microsoft.com/office/powerpoint/2010/main" val="42569122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36E6857E-EE29-493E-A89F-EB7A5FE56424}"/>
              </a:ext>
            </a:extLst>
          </p:cNvPr>
          <p:cNvSpPr txBox="1"/>
          <p:nvPr/>
        </p:nvSpPr>
        <p:spPr>
          <a:xfrm>
            <a:off x="3301986" y="1445703"/>
            <a:ext cx="1752506" cy="873957"/>
          </a:xfrm>
          <a:prstGeom prst="rect">
            <a:avLst/>
          </a:prstGeom>
          <a:noFill/>
        </p:spPr>
        <p:txBody>
          <a:bodyPr wrap="square" rtlCol="0">
            <a:spAutoFit/>
          </a:bodyPr>
          <a:lstStyle/>
          <a:p>
            <a:r>
              <a:rPr lang="zh-CN" altLang="en-US" sz="5080" b="1" dirty="0">
                <a:solidFill>
                  <a:schemeClr val="bg1">
                    <a:lumMod val="50000"/>
                  </a:schemeClr>
                </a:solidFill>
                <a:latin typeface="微软雅黑" panose="020B0503020204020204" pitchFamily="34" charset="-122"/>
                <a:ea typeface="微软雅黑" panose="020B0503020204020204" pitchFamily="34" charset="-122"/>
              </a:rPr>
              <a:t>目 录</a:t>
            </a:r>
          </a:p>
        </p:txBody>
      </p:sp>
      <p:pic>
        <p:nvPicPr>
          <p:cNvPr id="31" name="图片 30">
            <a:extLst>
              <a:ext uri="{FF2B5EF4-FFF2-40B4-BE49-F238E27FC236}">
                <a16:creationId xmlns:a16="http://schemas.microsoft.com/office/drawing/2014/main" id="{E032F855-34BC-45F8-A5E7-036F42BE4C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56" y="2734001"/>
            <a:ext cx="761959" cy="390216"/>
          </a:xfrm>
          <a:prstGeom prst="rect">
            <a:avLst/>
          </a:prstGeom>
        </p:spPr>
      </p:pic>
      <p:grpSp>
        <p:nvGrpSpPr>
          <p:cNvPr id="32" name="组合 31">
            <a:extLst>
              <a:ext uri="{FF2B5EF4-FFF2-40B4-BE49-F238E27FC236}">
                <a16:creationId xmlns:a16="http://schemas.microsoft.com/office/drawing/2014/main" id="{DCD2F975-2817-4ED4-A9E3-606D9BFBFDFC}"/>
              </a:ext>
            </a:extLst>
          </p:cNvPr>
          <p:cNvGrpSpPr/>
          <p:nvPr/>
        </p:nvGrpSpPr>
        <p:grpSpPr>
          <a:xfrm>
            <a:off x="3503179" y="2661503"/>
            <a:ext cx="5975609" cy="483209"/>
            <a:chOff x="3503179" y="2661503"/>
            <a:chExt cx="5975609" cy="483209"/>
          </a:xfrm>
        </p:grpSpPr>
        <p:sp>
          <p:nvSpPr>
            <p:cNvPr id="33" name="文本框 32">
              <a:extLst>
                <a:ext uri="{FF2B5EF4-FFF2-40B4-BE49-F238E27FC236}">
                  <a16:creationId xmlns:a16="http://schemas.microsoft.com/office/drawing/2014/main" id="{09C2716A-5167-42DC-B983-E03A5D109751}"/>
                </a:ext>
              </a:extLst>
            </p:cNvPr>
            <p:cNvSpPr txBox="1"/>
            <p:nvPr/>
          </p:nvSpPr>
          <p:spPr>
            <a:xfrm>
              <a:off x="3503179" y="2717418"/>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01</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E1EADA4F-5543-4A6A-9696-9414EFBDFEBA}"/>
                </a:ext>
              </a:extLst>
            </p:cNvPr>
            <p:cNvSpPr txBox="1"/>
            <p:nvPr/>
          </p:nvSpPr>
          <p:spPr>
            <a:xfrm>
              <a:off x="4377944" y="2661503"/>
              <a:ext cx="5100844" cy="483209"/>
            </a:xfrm>
            <a:prstGeom prst="rect">
              <a:avLst/>
            </a:prstGeom>
            <a:noFill/>
          </p:spPr>
          <p:txBody>
            <a:bodyPr wrap="square" rtlCol="0">
              <a:spAutoFit/>
            </a:bodyPr>
            <a:lstStyle/>
            <a:p>
              <a:r>
                <a:rPr lang="zh-CN" altLang="en-US" sz="2540" b="1" dirty="0">
                  <a:solidFill>
                    <a:srgbClr val="E10000"/>
                  </a:solidFill>
                  <a:latin typeface="微软雅黑" panose="020B0503020204020204" pitchFamily="34" charset="-122"/>
                  <a:ea typeface="微软雅黑" panose="020B0503020204020204" pitchFamily="34" charset="-122"/>
                </a:rPr>
                <a:t>功率半导体行业简述</a:t>
              </a:r>
            </a:p>
          </p:txBody>
        </p:sp>
      </p:grpSp>
      <p:grpSp>
        <p:nvGrpSpPr>
          <p:cNvPr id="35" name="组合 34">
            <a:extLst>
              <a:ext uri="{FF2B5EF4-FFF2-40B4-BE49-F238E27FC236}">
                <a16:creationId xmlns:a16="http://schemas.microsoft.com/office/drawing/2014/main" id="{897DE128-19BF-48D3-AA40-4DDB20A1C30B}"/>
              </a:ext>
            </a:extLst>
          </p:cNvPr>
          <p:cNvGrpSpPr/>
          <p:nvPr/>
        </p:nvGrpSpPr>
        <p:grpSpPr>
          <a:xfrm>
            <a:off x="3416280" y="3431096"/>
            <a:ext cx="6206524" cy="483209"/>
            <a:chOff x="3416280" y="3541233"/>
            <a:chExt cx="6206524" cy="483209"/>
          </a:xfrm>
        </p:grpSpPr>
        <p:pic>
          <p:nvPicPr>
            <p:cNvPr id="36" name="图片 35">
              <a:extLst>
                <a:ext uri="{FF2B5EF4-FFF2-40B4-BE49-F238E27FC236}">
                  <a16:creationId xmlns:a16="http://schemas.microsoft.com/office/drawing/2014/main" id="{5560120D-A5F6-4E89-B29B-DAD445378A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6280" y="3613731"/>
              <a:ext cx="761959" cy="390216"/>
            </a:xfrm>
            <a:prstGeom prst="rect">
              <a:avLst/>
            </a:prstGeom>
          </p:spPr>
        </p:pic>
        <p:sp>
          <p:nvSpPr>
            <p:cNvPr id="37" name="文本框 36">
              <a:extLst>
                <a:ext uri="{FF2B5EF4-FFF2-40B4-BE49-F238E27FC236}">
                  <a16:creationId xmlns:a16="http://schemas.microsoft.com/office/drawing/2014/main" id="{42E4BA21-C893-4514-97A6-5083C8925822}"/>
                </a:ext>
              </a:extLst>
            </p:cNvPr>
            <p:cNvSpPr txBox="1"/>
            <p:nvPr/>
          </p:nvSpPr>
          <p:spPr>
            <a:xfrm>
              <a:off x="3491903" y="3597148"/>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02</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82FA241D-9306-4C13-9663-86814E6F851A}"/>
                </a:ext>
              </a:extLst>
            </p:cNvPr>
            <p:cNvSpPr txBox="1"/>
            <p:nvPr/>
          </p:nvSpPr>
          <p:spPr>
            <a:xfrm>
              <a:off x="4366668" y="3541233"/>
              <a:ext cx="5256136" cy="483209"/>
            </a:xfrm>
            <a:prstGeom prst="rect">
              <a:avLst/>
            </a:prstGeom>
            <a:noFill/>
          </p:spPr>
          <p:txBody>
            <a:bodyPr wrap="square" rtlCol="0">
              <a:spAutoFit/>
            </a:bodyPr>
            <a:lstStyle/>
            <a:p>
              <a:r>
                <a:rPr lang="en-US" altLang="zh-CN" sz="2540" b="1" dirty="0">
                  <a:solidFill>
                    <a:srgbClr val="E10000"/>
                  </a:solidFill>
                  <a:latin typeface="微软雅黑" panose="020B0503020204020204" pitchFamily="34" charset="-122"/>
                  <a:ea typeface="微软雅黑" panose="020B0503020204020204" pitchFamily="34" charset="-122"/>
                </a:rPr>
                <a:t>IGBT</a:t>
              </a:r>
              <a:r>
                <a:rPr lang="zh-CN" altLang="en-US" sz="2540" b="1" dirty="0">
                  <a:solidFill>
                    <a:srgbClr val="E10000"/>
                  </a:solidFill>
                  <a:latin typeface="微软雅黑" panose="020B0503020204020204" pitchFamily="34" charset="-122"/>
                  <a:ea typeface="微软雅黑" panose="020B0503020204020204" pitchFamily="34" charset="-122"/>
                </a:rPr>
                <a:t>在新能源车应用前景光明</a:t>
              </a:r>
            </a:p>
          </p:txBody>
        </p:sp>
      </p:grpSp>
      <p:grpSp>
        <p:nvGrpSpPr>
          <p:cNvPr id="39" name="组合 38">
            <a:extLst>
              <a:ext uri="{FF2B5EF4-FFF2-40B4-BE49-F238E27FC236}">
                <a16:creationId xmlns:a16="http://schemas.microsoft.com/office/drawing/2014/main" id="{A857208F-48E0-48F1-8DED-C8991AA7800A}"/>
              </a:ext>
            </a:extLst>
          </p:cNvPr>
          <p:cNvGrpSpPr/>
          <p:nvPr/>
        </p:nvGrpSpPr>
        <p:grpSpPr>
          <a:xfrm>
            <a:off x="3427556" y="4200689"/>
            <a:ext cx="6206524" cy="483209"/>
            <a:chOff x="3427556" y="4395516"/>
            <a:chExt cx="6206524" cy="483209"/>
          </a:xfrm>
        </p:grpSpPr>
        <p:pic>
          <p:nvPicPr>
            <p:cNvPr id="40" name="图片 39">
              <a:extLst>
                <a:ext uri="{FF2B5EF4-FFF2-40B4-BE49-F238E27FC236}">
                  <a16:creationId xmlns:a16="http://schemas.microsoft.com/office/drawing/2014/main" id="{377F284A-556E-4170-A734-F8057CD404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56" y="4468014"/>
              <a:ext cx="761959" cy="390216"/>
            </a:xfrm>
            <a:prstGeom prst="rect">
              <a:avLst/>
            </a:prstGeom>
          </p:spPr>
        </p:pic>
        <p:sp>
          <p:nvSpPr>
            <p:cNvPr id="41" name="文本框 40">
              <a:extLst>
                <a:ext uri="{FF2B5EF4-FFF2-40B4-BE49-F238E27FC236}">
                  <a16:creationId xmlns:a16="http://schemas.microsoft.com/office/drawing/2014/main" id="{C26AE170-5E0F-4E79-A95E-E3824341520E}"/>
                </a:ext>
              </a:extLst>
            </p:cNvPr>
            <p:cNvSpPr txBox="1"/>
            <p:nvPr/>
          </p:nvSpPr>
          <p:spPr>
            <a:xfrm>
              <a:off x="3503179" y="4451432"/>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A2D2A25F-F201-46A8-9AB0-84529234D463}"/>
                </a:ext>
              </a:extLst>
            </p:cNvPr>
            <p:cNvSpPr txBox="1"/>
            <p:nvPr/>
          </p:nvSpPr>
          <p:spPr>
            <a:xfrm>
              <a:off x="4377944" y="4395516"/>
              <a:ext cx="5256136" cy="483209"/>
            </a:xfrm>
            <a:prstGeom prst="rect">
              <a:avLst/>
            </a:prstGeom>
            <a:noFill/>
          </p:spPr>
          <p:txBody>
            <a:bodyPr wrap="square" rtlCol="0">
              <a:spAutoFit/>
            </a:bodyPr>
            <a:lstStyle/>
            <a:p>
              <a:r>
                <a:rPr lang="zh-CN" altLang="en-US" sz="2540" b="1" dirty="0">
                  <a:solidFill>
                    <a:srgbClr val="E10000"/>
                  </a:solidFill>
                  <a:latin typeface="微软雅黑" panose="020B0503020204020204" pitchFamily="34" charset="-122"/>
                  <a:ea typeface="微软雅黑" panose="020B0503020204020204" pitchFamily="34" charset="-122"/>
                </a:rPr>
                <a:t>化合物半导体在新能源的应用</a:t>
              </a:r>
            </a:p>
          </p:txBody>
        </p:sp>
      </p:grpSp>
      <p:grpSp>
        <p:nvGrpSpPr>
          <p:cNvPr id="43" name="组合 42">
            <a:extLst>
              <a:ext uri="{FF2B5EF4-FFF2-40B4-BE49-F238E27FC236}">
                <a16:creationId xmlns:a16="http://schemas.microsoft.com/office/drawing/2014/main" id="{411D4338-E5B2-4161-880B-1A8836A3059D}"/>
              </a:ext>
            </a:extLst>
          </p:cNvPr>
          <p:cNvGrpSpPr/>
          <p:nvPr/>
        </p:nvGrpSpPr>
        <p:grpSpPr>
          <a:xfrm>
            <a:off x="3427556" y="4970282"/>
            <a:ext cx="6195248" cy="483209"/>
            <a:chOff x="3427556" y="5266026"/>
            <a:chExt cx="6195248" cy="483209"/>
          </a:xfrm>
        </p:grpSpPr>
        <p:pic>
          <p:nvPicPr>
            <p:cNvPr id="44" name="图片 43">
              <a:extLst>
                <a:ext uri="{FF2B5EF4-FFF2-40B4-BE49-F238E27FC236}">
                  <a16:creationId xmlns:a16="http://schemas.microsoft.com/office/drawing/2014/main" id="{68E09D0D-3C3A-45DB-8F9B-FAC302BA9D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7556" y="5338524"/>
              <a:ext cx="761959" cy="390216"/>
            </a:xfrm>
            <a:prstGeom prst="rect">
              <a:avLst/>
            </a:prstGeom>
          </p:spPr>
        </p:pic>
        <p:sp>
          <p:nvSpPr>
            <p:cNvPr id="45" name="文本框 44">
              <a:extLst>
                <a:ext uri="{FF2B5EF4-FFF2-40B4-BE49-F238E27FC236}">
                  <a16:creationId xmlns:a16="http://schemas.microsoft.com/office/drawing/2014/main" id="{FA885C4B-5023-4D64-ACF5-4BC307F2EE00}"/>
                </a:ext>
              </a:extLst>
            </p:cNvPr>
            <p:cNvSpPr txBox="1"/>
            <p:nvPr/>
          </p:nvSpPr>
          <p:spPr>
            <a:xfrm>
              <a:off x="3503179" y="5321942"/>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04</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46" name="文本框 45">
              <a:extLst>
                <a:ext uri="{FF2B5EF4-FFF2-40B4-BE49-F238E27FC236}">
                  <a16:creationId xmlns:a16="http://schemas.microsoft.com/office/drawing/2014/main" id="{9A5CB11B-1CE4-4D97-A522-11D38F1295CE}"/>
                </a:ext>
              </a:extLst>
            </p:cNvPr>
            <p:cNvSpPr txBox="1"/>
            <p:nvPr/>
          </p:nvSpPr>
          <p:spPr>
            <a:xfrm>
              <a:off x="4377944" y="5266026"/>
              <a:ext cx="5244860" cy="483209"/>
            </a:xfrm>
            <a:prstGeom prst="rect">
              <a:avLst/>
            </a:prstGeom>
            <a:noFill/>
          </p:spPr>
          <p:txBody>
            <a:bodyPr wrap="square" rtlCol="0">
              <a:spAutoFit/>
            </a:bodyPr>
            <a:lstStyle/>
            <a:p>
              <a:r>
                <a:rPr lang="zh-CN" altLang="en-US" sz="2540" b="1" dirty="0">
                  <a:solidFill>
                    <a:srgbClr val="E10000"/>
                  </a:solidFill>
                  <a:latin typeface="微软雅黑" panose="020B0503020204020204" pitchFamily="34" charset="-122"/>
                  <a:ea typeface="微软雅黑" panose="020B0503020204020204" pitchFamily="34" charset="-122"/>
                </a:rPr>
                <a:t>国内企业如何突围？</a:t>
              </a:r>
            </a:p>
          </p:txBody>
        </p:sp>
      </p:grpSp>
      <p:graphicFrame>
        <p:nvGraphicFramePr>
          <p:cNvPr id="47" name="表格 46">
            <a:extLst>
              <a:ext uri="{FF2B5EF4-FFF2-40B4-BE49-F238E27FC236}">
                <a16:creationId xmlns:a16="http://schemas.microsoft.com/office/drawing/2014/main" id="{AAC462FB-3CC0-446A-92C7-E0A02AC5F131}"/>
              </a:ext>
            </a:extLst>
          </p:cNvPr>
          <p:cNvGraphicFramePr>
            <a:graphicFrameLocks noGrp="1"/>
          </p:cNvGraphicFramePr>
          <p:nvPr/>
        </p:nvGraphicFramePr>
        <p:xfrm>
          <a:off x="7717803" y="332656"/>
          <a:ext cx="1905001" cy="838200"/>
        </p:xfrm>
        <a:graphic>
          <a:graphicData uri="http://schemas.openxmlformats.org/drawingml/2006/table">
            <a:tbl>
              <a:tblPr firstRow="1" bandRow="1">
                <a:tableStyleId>{5C22544A-7EE6-4342-B048-85BDC9FD1C3A}</a:tableStyleId>
              </a:tblPr>
              <a:tblGrid>
                <a:gridCol w="584741">
                  <a:extLst>
                    <a:ext uri="{9D8B030D-6E8A-4147-A177-3AD203B41FA5}">
                      <a16:colId xmlns:a16="http://schemas.microsoft.com/office/drawing/2014/main" val="20000"/>
                    </a:ext>
                  </a:extLst>
                </a:gridCol>
                <a:gridCol w="660130">
                  <a:extLst>
                    <a:ext uri="{9D8B030D-6E8A-4147-A177-3AD203B41FA5}">
                      <a16:colId xmlns:a16="http://schemas.microsoft.com/office/drawing/2014/main" val="20001"/>
                    </a:ext>
                  </a:extLst>
                </a:gridCol>
                <a:gridCol w="660130">
                  <a:extLst>
                    <a:ext uri="{9D8B030D-6E8A-4147-A177-3AD203B41FA5}">
                      <a16:colId xmlns:a16="http://schemas.microsoft.com/office/drawing/2014/main" val="20002"/>
                    </a:ext>
                  </a:extLst>
                </a:gridCol>
              </a:tblGrid>
              <a:tr h="419100">
                <a:tc gridSpan="3">
                  <a:txBody>
                    <a:bodyPr/>
                    <a:lstStyle/>
                    <a:p>
                      <a:pPr algn="ctr"/>
                      <a:r>
                        <a:rPr lang="en-US" altLang="zh-CN" sz="1600" dirty="0">
                          <a:solidFill>
                            <a:srgbClr val="7F7F7F"/>
                          </a:solidFill>
                          <a:latin typeface="微软雅黑" panose="020B0503020204020204" pitchFamily="34" charset="-122"/>
                          <a:ea typeface="微软雅黑" panose="020B0503020204020204" pitchFamily="34" charset="-122"/>
                        </a:rPr>
                        <a:t>• </a:t>
                      </a:r>
                      <a:r>
                        <a:rPr lang="zh-CN" altLang="en-US" sz="1600" dirty="0">
                          <a:solidFill>
                            <a:srgbClr val="7F7F7F"/>
                          </a:solidFill>
                          <a:latin typeface="微软雅黑" panose="020B0503020204020204" pitchFamily="34" charset="-122"/>
                          <a:ea typeface="微软雅黑" panose="020B0503020204020204" pitchFamily="34" charset="-122"/>
                        </a:rPr>
                        <a:t>研究报告 </a:t>
                      </a:r>
                      <a:r>
                        <a:rPr lang="en-US" altLang="zh-CN" sz="1600" dirty="0">
                          <a:solidFill>
                            <a:srgbClr val="7F7F7F"/>
                          </a:solidFill>
                          <a:latin typeface="微软雅黑" panose="020B0503020204020204" pitchFamily="34" charset="-122"/>
                          <a:ea typeface="微软雅黑" panose="020B0503020204020204" pitchFamily="34" charset="-122"/>
                        </a:rPr>
                        <a:t>•</a:t>
                      </a:r>
                      <a:endParaRPr lang="zh-CN" altLang="en-US" sz="1600" dirty="0">
                        <a:solidFill>
                          <a:srgbClr val="7F7F7F"/>
                        </a:solidFill>
                        <a:latin typeface="微软雅黑" panose="020B0503020204020204" pitchFamily="34" charset="-122"/>
                        <a:ea typeface="微软雅黑" panose="020B0503020204020204" pitchFamily="34" charset="-122"/>
                      </a:endParaRPr>
                    </a:p>
                  </a:txBody>
                  <a:tcPr marL="0" marR="0" marT="0" marB="0"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0"/>
                  </a:ext>
                </a:extLst>
              </a:tr>
              <a:tr h="419100">
                <a:tc>
                  <a:txBody>
                    <a:bodyPr/>
                    <a:lstStyle/>
                    <a:p>
                      <a:pPr algn="ctr"/>
                      <a:r>
                        <a:rPr lang="zh-CN" altLang="en-US" sz="1600" b="1" kern="1200" dirty="0">
                          <a:solidFill>
                            <a:srgbClr val="7F7F7F"/>
                          </a:solidFill>
                          <a:latin typeface="微软雅黑" panose="020B0503020204020204" pitchFamily="34" charset="-122"/>
                          <a:ea typeface="微软雅黑" panose="020B0503020204020204" pitchFamily="34" charset="-122"/>
                          <a:cs typeface="+mn-cs"/>
                        </a:rPr>
                        <a:t>评级</a:t>
                      </a:r>
                    </a:p>
                  </a:txBody>
                  <a:tcPr marL="0" marR="0" marT="0" marB="0"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zh-CN" altLang="en-US" sz="1600" b="1" dirty="0">
                          <a:solidFill>
                            <a:srgbClr val="7F7F7F"/>
                          </a:solidFill>
                          <a:latin typeface="微软雅黑" panose="020B0503020204020204" pitchFamily="34" charset="-122"/>
                          <a:ea typeface="微软雅黑" panose="020B0503020204020204" pitchFamily="34" charset="-122"/>
                        </a:rPr>
                        <a:t>看好</a:t>
                      </a:r>
                    </a:p>
                  </a:txBody>
                  <a:tcPr marL="0" marR="0" marT="0" marB="0"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zh-CN" altLang="en-US" sz="1600" b="1" kern="1200" dirty="0">
                          <a:solidFill>
                            <a:srgbClr val="7F7F7F"/>
                          </a:solidFill>
                          <a:latin typeface="微软雅黑" panose="020B0503020204020204" pitchFamily="34" charset="-122"/>
                          <a:ea typeface="微软雅黑" panose="020B0503020204020204" pitchFamily="34" charset="-122"/>
                          <a:cs typeface="+mn-cs"/>
                        </a:rPr>
                        <a:t>维持</a:t>
                      </a:r>
                    </a:p>
                  </a:txBody>
                  <a:tcPr marL="0" marR="0" marT="0" marB="0"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5820815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813532E3-DC11-4AFB-A15C-03C98E531A37}"/>
              </a:ext>
            </a:extLst>
          </p:cNvPr>
          <p:cNvSpPr txBox="1"/>
          <p:nvPr/>
        </p:nvSpPr>
        <p:spPr>
          <a:xfrm>
            <a:off x="9554180" y="3200412"/>
            <a:ext cx="1797749" cy="1655710"/>
          </a:xfrm>
          <a:prstGeom prst="rect">
            <a:avLst/>
          </a:prstGeom>
          <a:noFill/>
        </p:spPr>
        <p:txBody>
          <a:bodyPr wrap="square" rtlCol="0">
            <a:spAutoFit/>
          </a:bodyPr>
          <a:lstStyle/>
          <a:p>
            <a:pPr marL="0" marR="0" lvl="0" indent="0" algn="l" defTabSz="967740" rtl="0" eaLnBrk="1" fontAlgn="auto" latinLnBrk="0" hangingPunct="1">
              <a:lnSpc>
                <a:spcPct val="100000"/>
              </a:lnSpc>
              <a:spcBef>
                <a:spcPts val="0"/>
              </a:spcBef>
              <a:spcAft>
                <a:spcPts val="0"/>
              </a:spcAft>
              <a:buClrTx/>
              <a:buSzTx/>
              <a:buFontTx/>
              <a:buNone/>
              <a:tabLst/>
              <a:defRPr/>
            </a:pPr>
            <a:r>
              <a:rPr kumimoji="0" lang="en-US" altLang="zh-CN" sz="10160" b="1" i="1" u="none" strike="noStrike" kern="1200" cap="none" spc="0" normalizeH="0" baseline="0" noProof="0" dirty="0">
                <a:ln>
                  <a:noFill/>
                </a:ln>
                <a:solidFill>
                  <a:srgbClr val="E10000"/>
                </a:solidFill>
                <a:effectLst/>
                <a:uLnTx/>
                <a:uFillTx/>
                <a:latin typeface="微软雅黑" panose="020B0503020204020204" pitchFamily="34" charset="-122"/>
                <a:ea typeface="微软雅黑" panose="020B0503020204020204" pitchFamily="34" charset="-122"/>
                <a:cs typeface="+mn-cs"/>
              </a:rPr>
              <a:t>03</a:t>
            </a:r>
            <a:endParaRPr kumimoji="0" lang="zh-CN" altLang="en-US" sz="10160" b="1" i="1" u="none" strike="noStrike" kern="1200" cap="none" spc="0" normalizeH="0" baseline="0" noProof="0" dirty="0">
              <a:ln>
                <a:noFill/>
              </a:ln>
              <a:solidFill>
                <a:srgbClr val="E10000"/>
              </a:solidFill>
              <a:effectLst/>
              <a:uLnTx/>
              <a:uFillTx/>
              <a:latin typeface="微软雅黑" panose="020B0503020204020204" pitchFamily="34" charset="-122"/>
              <a:ea typeface="微软雅黑" panose="020B0503020204020204" pitchFamily="34" charset="-122"/>
              <a:cs typeface="+mn-cs"/>
            </a:endParaRPr>
          </a:p>
        </p:txBody>
      </p:sp>
      <p:sp>
        <p:nvSpPr>
          <p:cNvPr id="31" name="文本框 30">
            <a:extLst>
              <a:ext uri="{FF2B5EF4-FFF2-40B4-BE49-F238E27FC236}">
                <a16:creationId xmlns:a16="http://schemas.microsoft.com/office/drawing/2014/main" id="{ABDFA31E-04BB-43B3-BBF2-C1DCF4D0B3D8}"/>
              </a:ext>
            </a:extLst>
          </p:cNvPr>
          <p:cNvSpPr txBox="1"/>
          <p:nvPr/>
        </p:nvSpPr>
        <p:spPr>
          <a:xfrm>
            <a:off x="6958508" y="4724331"/>
            <a:ext cx="4514861" cy="492443"/>
          </a:xfrm>
          <a:prstGeom prst="rect">
            <a:avLst/>
          </a:prstGeom>
          <a:noFill/>
        </p:spPr>
        <p:txBody>
          <a:bodyPr wrap="square" rtlCol="0">
            <a:spAutoFit/>
          </a:bodyPr>
          <a:lstStyle/>
          <a:p>
            <a:pPr lvl="0" algn="r">
              <a:defRPr/>
            </a:pPr>
            <a:r>
              <a:rPr lang="zh-CN" altLang="en-US" sz="2600" b="1" dirty="0">
                <a:solidFill>
                  <a:srgbClr val="6D6D6D"/>
                </a:solidFill>
                <a:latin typeface="微软雅黑" panose="020B0503020204020204" pitchFamily="34" charset="-122"/>
                <a:ea typeface="微软雅黑" panose="020B0503020204020204" pitchFamily="34" charset="-122"/>
              </a:rPr>
              <a:t>化合物半导体在新能源的应用</a:t>
            </a:r>
          </a:p>
        </p:txBody>
      </p:sp>
    </p:spTree>
    <p:extLst>
      <p:ext uri="{BB962C8B-B14F-4D97-AF65-F5344CB8AC3E}">
        <p14:creationId xmlns:p14="http://schemas.microsoft.com/office/powerpoint/2010/main" val="1137940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1485900" y="383612"/>
            <a:ext cx="8784976" cy="553998"/>
          </a:xfrm>
          <a:prstGeom prst="rect">
            <a:avLst/>
          </a:prstGeom>
          <a:noFill/>
        </p:spPr>
        <p:txBody>
          <a:bodyPr wrap="square" rtlCol="0">
            <a:spAutoFit/>
          </a:bodyPr>
          <a:lstStyle/>
          <a:p>
            <a:r>
              <a:rPr lang="zh-CN" altLang="en-US" sz="3000" b="1" dirty="0" smtClean="0">
                <a:solidFill>
                  <a:srgbClr val="E10000"/>
                </a:solidFill>
                <a:latin typeface="微软雅黑" panose="020B0503020204020204" pitchFamily="34" charset="-122"/>
                <a:ea typeface="微软雅黑" panose="020B0503020204020204" pitchFamily="34" charset="-122"/>
              </a:rPr>
              <a:t>化合物半导体在功率器件中的替代</a:t>
            </a:r>
            <a:r>
              <a:rPr lang="zh-CN" altLang="en-US" sz="3000" b="1" dirty="0">
                <a:solidFill>
                  <a:srgbClr val="E10000"/>
                </a:solidFill>
                <a:latin typeface="微软雅黑" panose="020B0503020204020204" pitchFamily="34" charset="-122"/>
                <a:ea typeface="微软雅黑" panose="020B0503020204020204" pitchFamily="34" charset="-122"/>
              </a:rPr>
              <a:t>空间</a:t>
            </a:r>
            <a:r>
              <a:rPr lang="zh-CN" altLang="en-US" sz="3000" b="1" dirty="0" smtClean="0">
                <a:solidFill>
                  <a:srgbClr val="E10000"/>
                </a:solidFill>
                <a:latin typeface="微软雅黑" panose="020B0503020204020204" pitchFamily="34" charset="-122"/>
                <a:ea typeface="微软雅黑" panose="020B0503020204020204" pitchFamily="34" charset="-122"/>
              </a:rPr>
              <a:t>广阔</a:t>
            </a:r>
            <a:endParaRPr lang="zh-CN" altLang="en-US" sz="3000" b="1" dirty="0">
              <a:solidFill>
                <a:srgbClr val="E10000"/>
              </a:solidFill>
              <a:latin typeface="微软雅黑" panose="020B0503020204020204" pitchFamily="34" charset="-122"/>
              <a:ea typeface="微软雅黑" panose="020B0503020204020204" pitchFamily="34" charset="-122"/>
            </a:endParaRPr>
          </a:p>
        </p:txBody>
      </p:sp>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2247250"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资料来源：拓璞产业研究院，长江证券研究所</a:t>
            </a:r>
          </a:p>
        </p:txBody>
      </p:sp>
      <p:sp>
        <p:nvSpPr>
          <p:cNvPr id="10" name="文本框 9">
            <a:extLst>
              <a:ext uri="{FF2B5EF4-FFF2-40B4-BE49-F238E27FC236}">
                <a16:creationId xmlns:a16="http://schemas.microsoft.com/office/drawing/2014/main" id="{E46FD457-749A-47DB-8DAE-2605A2427281}"/>
              </a:ext>
            </a:extLst>
          </p:cNvPr>
          <p:cNvSpPr txBox="1"/>
          <p:nvPr/>
        </p:nvSpPr>
        <p:spPr>
          <a:xfrm>
            <a:off x="1053852" y="1073212"/>
            <a:ext cx="10080104" cy="890693"/>
          </a:xfrm>
          <a:prstGeom prst="rect">
            <a:avLst/>
          </a:prstGeom>
          <a:noFill/>
        </p:spPr>
        <p:txBody>
          <a:bodyPr wrap="square">
            <a:spAutoFit/>
          </a:bodyPr>
          <a:lstStyle/>
          <a:p>
            <a:pPr algn="just" defTabSz="914400">
              <a:lnSpc>
                <a:spcPct val="150000"/>
              </a:lnSpc>
              <a:defRPr/>
            </a:pP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绝缘击穿场强是硅的</a:t>
            </a:r>
            <a:r>
              <a:rPr lang="en-US" altLang="zh-CN" sz="1200" dirty="0">
                <a:latin typeface="微软雅黑" panose="020B0503020204020204" pitchFamily="34" charset="-122"/>
                <a:ea typeface="微软雅黑" panose="020B0503020204020204" pitchFamily="34" charset="-122"/>
              </a:rPr>
              <a:t>10</a:t>
            </a:r>
            <a:r>
              <a:rPr lang="zh-CN" altLang="en-US" sz="1200" dirty="0">
                <a:latin typeface="微软雅黑" panose="020B0503020204020204" pitchFamily="34" charset="-122"/>
                <a:ea typeface="微软雅黑" panose="020B0503020204020204" pitchFamily="34" charset="-122"/>
              </a:rPr>
              <a:t>倍（意味着外延层厚底是硅的</a:t>
            </a:r>
            <a:r>
              <a:rPr lang="en-US" altLang="zh-CN" sz="1200" dirty="0">
                <a:latin typeface="微软雅黑" panose="020B0503020204020204" pitchFamily="34" charset="-122"/>
                <a:ea typeface="微软雅黑" panose="020B0503020204020204" pitchFamily="34" charset="-122"/>
              </a:rPr>
              <a:t>1/10</a:t>
            </a:r>
            <a:r>
              <a:rPr lang="zh-CN" altLang="en-US" sz="1200" dirty="0">
                <a:latin typeface="微软雅黑" panose="020B0503020204020204" pitchFamily="34" charset="-122"/>
                <a:ea typeface="微软雅黑" panose="020B0503020204020204" pitchFamily="34" charset="-122"/>
              </a:rPr>
              <a:t>），带隙、导热系数约为硅的</a:t>
            </a:r>
            <a:r>
              <a:rPr lang="en-US" altLang="zh-CN" sz="1200" dirty="0">
                <a:latin typeface="微软雅黑" panose="020B0503020204020204" pitchFamily="34" charset="-122"/>
                <a:ea typeface="微软雅黑" panose="020B0503020204020204" pitchFamily="34" charset="-122"/>
              </a:rPr>
              <a:t>3</a:t>
            </a:r>
            <a:r>
              <a:rPr lang="zh-CN" altLang="en-US" sz="1200" dirty="0">
                <a:latin typeface="微软雅黑" panose="020B0503020204020204" pitchFamily="34" charset="-122"/>
                <a:ea typeface="微软雅黑" panose="020B0503020204020204" pitchFamily="34" charset="-122"/>
              </a:rPr>
              <a:t>倍，同时在器件制作时可以在较宽范围内控制必要的</a:t>
            </a:r>
            <a:r>
              <a:rPr lang="en-US" altLang="zh-CN" sz="1200" dirty="0">
                <a:latin typeface="微软雅黑" panose="020B0503020204020204" pitchFamily="34" charset="-122"/>
                <a:ea typeface="微软雅黑" panose="020B0503020204020204" pitchFamily="34" charset="-122"/>
              </a:rPr>
              <a:t>p</a:t>
            </a:r>
            <a:r>
              <a:rPr lang="zh-CN" altLang="en-US" sz="1200" dirty="0">
                <a:latin typeface="微软雅黑" panose="020B0503020204020204" pitchFamily="34" charset="-122"/>
                <a:ea typeface="微软雅黑" panose="020B0503020204020204" pitchFamily="34" charset="-122"/>
              </a:rPr>
              <a:t>型、</a:t>
            </a:r>
            <a:r>
              <a:rPr lang="en-US" altLang="zh-CN" sz="1200" dirty="0">
                <a:latin typeface="微软雅黑" panose="020B0503020204020204" pitchFamily="34" charset="-122"/>
                <a:ea typeface="微软雅黑" panose="020B0503020204020204" pitchFamily="34" charset="-122"/>
              </a:rPr>
              <a:t>n</a:t>
            </a:r>
            <a:r>
              <a:rPr lang="zh-CN" altLang="en-US" sz="1200" dirty="0">
                <a:latin typeface="微软雅黑" panose="020B0503020204020204" pitchFamily="34" charset="-122"/>
                <a:ea typeface="微软雅黑" panose="020B0503020204020204" pitchFamily="34" charset="-122"/>
              </a:rPr>
              <a:t>型，能够在高温、高压等工作环境下工作，同时能源转换效率更高，所以被认为是一种超越</a:t>
            </a:r>
            <a:r>
              <a:rPr lang="en-US" altLang="zh-CN" sz="1200" dirty="0">
                <a:latin typeface="微软雅黑" panose="020B0503020204020204" pitchFamily="34" charset="-122"/>
                <a:ea typeface="微软雅黑" panose="020B0503020204020204" pitchFamily="34" charset="-122"/>
              </a:rPr>
              <a:t>Si</a:t>
            </a:r>
            <a:r>
              <a:rPr lang="zh-CN" altLang="en-US" sz="1200" dirty="0">
                <a:latin typeface="微软雅黑" panose="020B0503020204020204" pitchFamily="34" charset="-122"/>
                <a:ea typeface="微软雅黑" panose="020B0503020204020204" pitchFamily="34" charset="-122"/>
              </a:rPr>
              <a:t>极限的功率器件材料，在新能源领域中具有相比</a:t>
            </a:r>
            <a:r>
              <a:rPr lang="en-US" altLang="zh-CN" sz="1200" dirty="0">
                <a:latin typeface="微软雅黑" panose="020B0503020204020204" pitchFamily="34" charset="-122"/>
                <a:ea typeface="微软雅黑" panose="020B0503020204020204" pitchFamily="34" charset="-122"/>
              </a:rPr>
              <a:t>Si</a:t>
            </a:r>
            <a:r>
              <a:rPr lang="zh-CN" altLang="en-US" sz="1200" dirty="0">
                <a:latin typeface="微软雅黑" panose="020B0503020204020204" pitchFamily="34" charset="-122"/>
                <a:ea typeface="微软雅黑" panose="020B0503020204020204" pitchFamily="34" charset="-122"/>
              </a:rPr>
              <a:t>器件更好的表现。</a:t>
            </a:r>
          </a:p>
        </p:txBody>
      </p:sp>
      <p:graphicFrame>
        <p:nvGraphicFramePr>
          <p:cNvPr id="3" name="表格 2">
            <a:extLst>
              <a:ext uri="{FF2B5EF4-FFF2-40B4-BE49-F238E27FC236}">
                <a16:creationId xmlns:a16="http://schemas.microsoft.com/office/drawing/2014/main" id="{F7597CF6-5203-43D7-8D66-087A1CD63695}"/>
              </a:ext>
            </a:extLst>
          </p:cNvPr>
          <p:cNvGraphicFramePr>
            <a:graphicFrameLocks noGrp="1"/>
          </p:cNvGraphicFramePr>
          <p:nvPr>
            <p:extLst>
              <p:ext uri="{D42A27DB-BD31-4B8C-83A1-F6EECF244321}">
                <p14:modId xmlns:p14="http://schemas.microsoft.com/office/powerpoint/2010/main" val="2881083797"/>
              </p:ext>
            </p:extLst>
          </p:nvPr>
        </p:nvGraphicFramePr>
        <p:xfrm>
          <a:off x="1053852" y="2291984"/>
          <a:ext cx="10089684" cy="1929100"/>
        </p:xfrm>
        <a:graphic>
          <a:graphicData uri="http://schemas.openxmlformats.org/drawingml/2006/table">
            <a:tbl>
              <a:tblPr firstRow="1" firstCol="1" bandRow="1">
                <a:tableStyleId>{5C22544A-7EE6-4342-B048-85BDC9FD1C3A}</a:tableStyleId>
              </a:tblPr>
              <a:tblGrid>
                <a:gridCol w="2181390">
                  <a:extLst>
                    <a:ext uri="{9D8B030D-6E8A-4147-A177-3AD203B41FA5}">
                      <a16:colId xmlns:a16="http://schemas.microsoft.com/office/drawing/2014/main" val="3420887662"/>
                    </a:ext>
                  </a:extLst>
                </a:gridCol>
                <a:gridCol w="1051345">
                  <a:extLst>
                    <a:ext uri="{9D8B030D-6E8A-4147-A177-3AD203B41FA5}">
                      <a16:colId xmlns:a16="http://schemas.microsoft.com/office/drawing/2014/main" val="2514879018"/>
                    </a:ext>
                  </a:extLst>
                </a:gridCol>
                <a:gridCol w="980717">
                  <a:extLst>
                    <a:ext uri="{9D8B030D-6E8A-4147-A177-3AD203B41FA5}">
                      <a16:colId xmlns:a16="http://schemas.microsoft.com/office/drawing/2014/main" val="3195060400"/>
                    </a:ext>
                  </a:extLst>
                </a:gridCol>
                <a:gridCol w="1121974">
                  <a:extLst>
                    <a:ext uri="{9D8B030D-6E8A-4147-A177-3AD203B41FA5}">
                      <a16:colId xmlns:a16="http://schemas.microsoft.com/office/drawing/2014/main" val="1470531043"/>
                    </a:ext>
                  </a:extLst>
                </a:gridCol>
                <a:gridCol w="700224">
                  <a:extLst>
                    <a:ext uri="{9D8B030D-6E8A-4147-A177-3AD203B41FA5}">
                      <a16:colId xmlns:a16="http://schemas.microsoft.com/office/drawing/2014/main" val="965089576"/>
                    </a:ext>
                  </a:extLst>
                </a:gridCol>
                <a:gridCol w="4054034">
                  <a:extLst>
                    <a:ext uri="{9D8B030D-6E8A-4147-A177-3AD203B41FA5}">
                      <a16:colId xmlns:a16="http://schemas.microsoft.com/office/drawing/2014/main" val="105500780"/>
                    </a:ext>
                  </a:extLst>
                </a:gridCol>
              </a:tblGrid>
              <a:tr h="192910">
                <a:tc>
                  <a:txBody>
                    <a:bodyPr/>
                    <a:lstStyle/>
                    <a:p>
                      <a:pPr algn="ctr"/>
                      <a:r>
                        <a:rPr lang="zh-CN" sz="1100" kern="100">
                          <a:solidFill>
                            <a:schemeClr val="bg1"/>
                          </a:solidFill>
                          <a:effectLst/>
                        </a:rPr>
                        <a:t>特征</a:t>
                      </a:r>
                      <a:endParaRPr lang="zh-CN" sz="1200" kern="10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tc>
                  <a:txBody>
                    <a:bodyPr/>
                    <a:lstStyle/>
                    <a:p>
                      <a:pPr algn="ctr"/>
                      <a:r>
                        <a:rPr lang="en-US" sz="1100" kern="100">
                          <a:solidFill>
                            <a:schemeClr val="bg1"/>
                          </a:solidFill>
                          <a:effectLst/>
                        </a:rPr>
                        <a:t>Si</a:t>
                      </a:r>
                      <a:endParaRPr lang="zh-CN" sz="1200" kern="10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tc>
                  <a:txBody>
                    <a:bodyPr/>
                    <a:lstStyle/>
                    <a:p>
                      <a:pPr algn="ctr"/>
                      <a:r>
                        <a:rPr lang="en-US" sz="1100" kern="100">
                          <a:solidFill>
                            <a:schemeClr val="bg1"/>
                          </a:solidFill>
                          <a:effectLst/>
                        </a:rPr>
                        <a:t>4H-SiC</a:t>
                      </a:r>
                      <a:endParaRPr lang="zh-CN" sz="1200" kern="10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tc>
                  <a:txBody>
                    <a:bodyPr/>
                    <a:lstStyle/>
                    <a:p>
                      <a:pPr algn="ctr"/>
                      <a:r>
                        <a:rPr lang="en-US" sz="1100" kern="100" dirty="0">
                          <a:solidFill>
                            <a:schemeClr val="bg1"/>
                          </a:solidFill>
                          <a:effectLst/>
                        </a:rPr>
                        <a:t>GaAs</a:t>
                      </a:r>
                      <a:endParaRPr lang="zh-CN" sz="1200" kern="100" dirty="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tc>
                  <a:txBody>
                    <a:bodyPr/>
                    <a:lstStyle/>
                    <a:p>
                      <a:pPr algn="ctr"/>
                      <a:r>
                        <a:rPr lang="en-US" sz="1100" kern="100" dirty="0" err="1">
                          <a:solidFill>
                            <a:schemeClr val="bg1"/>
                          </a:solidFill>
                          <a:effectLst/>
                        </a:rPr>
                        <a:t>GaN</a:t>
                      </a:r>
                      <a:endParaRPr lang="zh-CN" sz="1200" kern="100" dirty="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tc>
                  <a:txBody>
                    <a:bodyPr/>
                    <a:lstStyle/>
                    <a:p>
                      <a:pPr algn="ctr"/>
                      <a:r>
                        <a:rPr lang="zh-CN" sz="1100" kern="100" dirty="0">
                          <a:solidFill>
                            <a:schemeClr val="bg1"/>
                          </a:solidFill>
                          <a:effectLst/>
                        </a:rPr>
                        <a:t>备注</a:t>
                      </a:r>
                      <a:endParaRPr lang="zh-CN" sz="1200" kern="100" dirty="0">
                        <a:solidFill>
                          <a:schemeClr val="bg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solidFill>
                      <a:srgbClr val="E10000"/>
                    </a:solidFill>
                  </a:tcPr>
                </a:tc>
                <a:extLst>
                  <a:ext uri="{0D108BD9-81ED-4DB2-BD59-A6C34878D82A}">
                    <a16:rowId xmlns:a16="http://schemas.microsoft.com/office/drawing/2014/main" val="3296966273"/>
                  </a:ext>
                </a:extLst>
              </a:tr>
              <a:tr h="192910">
                <a:tc>
                  <a:txBody>
                    <a:bodyPr/>
                    <a:lstStyle/>
                    <a:p>
                      <a:pPr algn="ctr"/>
                      <a:r>
                        <a:rPr lang="zh-CN" sz="1100" b="0" kern="100" dirty="0">
                          <a:solidFill>
                            <a:schemeClr val="tx1"/>
                          </a:solidFill>
                          <a:effectLst/>
                        </a:rPr>
                        <a:t>禁带宽度：</a:t>
                      </a:r>
                      <a:r>
                        <a:rPr lang="en-US" sz="1100" b="0" kern="100" dirty="0">
                          <a:solidFill>
                            <a:schemeClr val="tx1"/>
                          </a:solidFill>
                          <a:effectLst/>
                        </a:rPr>
                        <a:t>E</a:t>
                      </a:r>
                      <a:r>
                        <a:rPr lang="en-US" sz="1100" b="0" kern="100" baseline="-25000" dirty="0">
                          <a:solidFill>
                            <a:schemeClr val="tx1"/>
                          </a:solidFill>
                          <a:effectLst/>
                        </a:rPr>
                        <a:t>G</a:t>
                      </a:r>
                      <a:r>
                        <a:rPr lang="en-US" sz="1100" b="0" kern="100" dirty="0">
                          <a:solidFill>
                            <a:schemeClr val="tx1"/>
                          </a:solidFill>
                          <a:effectLst/>
                        </a:rPr>
                        <a:t>(eV)</a:t>
                      </a:r>
                      <a:endParaRPr lang="zh-CN" sz="1100" b="0"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1.12</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3.26</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1.43</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3.5</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chemeClr val="tx1"/>
                          </a:solidFill>
                          <a:effectLst/>
                        </a:rPr>
                        <a:t>禁带宽度越大，耐高电压和高温性能越好</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706591"/>
                  </a:ext>
                </a:extLst>
              </a:tr>
              <a:tr h="192910">
                <a:tc>
                  <a:txBody>
                    <a:bodyPr/>
                    <a:lstStyle/>
                    <a:p>
                      <a:pPr algn="ctr"/>
                      <a:r>
                        <a:rPr lang="zh-CN" sz="1100" b="0" kern="100">
                          <a:solidFill>
                            <a:schemeClr val="tx1"/>
                          </a:solidFill>
                          <a:effectLst/>
                        </a:rPr>
                        <a:t>电子迁移率</a:t>
                      </a:r>
                      <a:r>
                        <a:rPr lang="en-US" sz="1100" b="0" kern="100">
                          <a:solidFill>
                            <a:schemeClr val="tx1"/>
                          </a:solidFill>
                          <a:effectLst/>
                        </a:rPr>
                        <a:t>:</a:t>
                      </a:r>
                      <a:r>
                        <a:rPr lang="zh-CN" sz="1100" b="0" kern="100">
                          <a:solidFill>
                            <a:schemeClr val="tx1"/>
                          </a:solidFill>
                          <a:effectLst/>
                        </a:rPr>
                        <a:t>μ</a:t>
                      </a:r>
                      <a:r>
                        <a:rPr lang="en-US" sz="1100" b="0" kern="100" baseline="-25000">
                          <a:solidFill>
                            <a:schemeClr val="tx1"/>
                          </a:solidFill>
                          <a:effectLst/>
                        </a:rPr>
                        <a:t>N</a:t>
                      </a:r>
                      <a:r>
                        <a:rPr lang="en-US" sz="1100" b="0" kern="100">
                          <a:solidFill>
                            <a:schemeClr val="tx1"/>
                          </a:solidFill>
                          <a:effectLst/>
                        </a:rPr>
                        <a:t>(cm</a:t>
                      </a:r>
                      <a:r>
                        <a:rPr lang="en-US" sz="1100" b="0" kern="100" baseline="30000">
                          <a:solidFill>
                            <a:schemeClr val="tx1"/>
                          </a:solidFill>
                          <a:effectLst/>
                        </a:rPr>
                        <a:t>2</a:t>
                      </a:r>
                      <a:r>
                        <a:rPr lang="en-US" sz="1100" b="0" kern="100">
                          <a:solidFill>
                            <a:schemeClr val="tx1"/>
                          </a:solidFill>
                          <a:effectLst/>
                        </a:rPr>
                        <a:t>/V</a:t>
                      </a:r>
                      <a:r>
                        <a:rPr lang="en-US" sz="1100" b="0" kern="100" baseline="-25000">
                          <a:solidFill>
                            <a:schemeClr val="tx1"/>
                          </a:solidFill>
                          <a:effectLst/>
                        </a:rPr>
                        <a:t>S</a:t>
                      </a:r>
                      <a:r>
                        <a:rPr lang="en-US"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1,400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900</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8,500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1,250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chemeClr val="tx1"/>
                          </a:solidFill>
                          <a:effectLst/>
                        </a:rPr>
                        <a:t>电子迁移率越高，电阻率越小</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3208470"/>
                  </a:ext>
                </a:extLst>
              </a:tr>
              <a:tr h="192910">
                <a:tc>
                  <a:txBody>
                    <a:bodyPr/>
                    <a:lstStyle/>
                    <a:p>
                      <a:pPr algn="ctr"/>
                      <a:r>
                        <a:rPr lang="zh-CN" sz="1100" b="0" kern="100">
                          <a:solidFill>
                            <a:schemeClr val="tx1"/>
                          </a:solidFill>
                          <a:effectLst/>
                        </a:rPr>
                        <a:t>空穴迁移率</a:t>
                      </a:r>
                      <a:r>
                        <a:rPr lang="en-US" sz="1100" b="0" kern="100">
                          <a:solidFill>
                            <a:schemeClr val="tx1"/>
                          </a:solidFill>
                          <a:effectLst/>
                        </a:rPr>
                        <a:t>:</a:t>
                      </a:r>
                      <a:r>
                        <a:rPr lang="zh-CN" sz="1100" b="0" kern="100">
                          <a:solidFill>
                            <a:schemeClr val="tx1"/>
                          </a:solidFill>
                          <a:effectLst/>
                        </a:rPr>
                        <a:t>μ</a:t>
                      </a:r>
                      <a:r>
                        <a:rPr lang="en-US" sz="1100" b="0" kern="100" baseline="-25000">
                          <a:solidFill>
                            <a:schemeClr val="tx1"/>
                          </a:solidFill>
                          <a:effectLst/>
                        </a:rPr>
                        <a:t>P</a:t>
                      </a:r>
                      <a:r>
                        <a:rPr lang="en-US" sz="1100" b="0" kern="100">
                          <a:solidFill>
                            <a:schemeClr val="tx1"/>
                          </a:solidFill>
                          <a:effectLst/>
                        </a:rPr>
                        <a:t>(cm</a:t>
                      </a:r>
                      <a:r>
                        <a:rPr lang="en-US" sz="1100" b="0" kern="100" baseline="30000">
                          <a:solidFill>
                            <a:schemeClr val="tx1"/>
                          </a:solidFill>
                          <a:effectLst/>
                        </a:rPr>
                        <a:t>2</a:t>
                      </a:r>
                      <a:r>
                        <a:rPr lang="en-US"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600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100</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400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200</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chemeClr val="tx1"/>
                          </a:solidFill>
                          <a:effectLst/>
                        </a:rPr>
                        <a:t> </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2879321"/>
                  </a:ext>
                </a:extLst>
              </a:tr>
              <a:tr h="192910">
                <a:tc>
                  <a:txBody>
                    <a:bodyPr/>
                    <a:lstStyle/>
                    <a:p>
                      <a:pPr algn="ctr"/>
                      <a:r>
                        <a:rPr lang="zh-CN" sz="1100" b="0" kern="100">
                          <a:solidFill>
                            <a:schemeClr val="tx1"/>
                          </a:solidFill>
                          <a:effectLst/>
                        </a:rPr>
                        <a:t>击穿电场</a:t>
                      </a:r>
                      <a:r>
                        <a:rPr lang="en-US" sz="1100" b="0" kern="100">
                          <a:solidFill>
                            <a:schemeClr val="tx1"/>
                          </a:solidFill>
                          <a:effectLst/>
                        </a:rPr>
                        <a:t>:E</a:t>
                      </a:r>
                      <a:r>
                        <a:rPr lang="en-US" sz="1100" b="0" kern="100" baseline="-25000">
                          <a:solidFill>
                            <a:schemeClr val="tx1"/>
                          </a:solidFill>
                          <a:effectLst/>
                        </a:rPr>
                        <a:t>B</a:t>
                      </a:r>
                      <a:r>
                        <a:rPr lang="en-US" sz="1100" b="0" kern="100">
                          <a:solidFill>
                            <a:schemeClr val="tx1"/>
                          </a:solidFill>
                          <a:effectLst/>
                        </a:rPr>
                        <a:t>(V/cm)</a:t>
                      </a:r>
                      <a:r>
                        <a:rPr lang="zh-CN" sz="1100" b="0" kern="100">
                          <a:solidFill>
                            <a:schemeClr val="tx1"/>
                          </a:solidFill>
                          <a:effectLst/>
                        </a:rPr>
                        <a:t>×</a:t>
                      </a:r>
                      <a:r>
                        <a:rPr lang="en-US" sz="1100" b="0" kern="100">
                          <a:solidFill>
                            <a:schemeClr val="tx1"/>
                          </a:solidFill>
                          <a:effectLst/>
                        </a:rPr>
                        <a:t>10</a:t>
                      </a:r>
                      <a:r>
                        <a:rPr lang="en-US" sz="1100" b="0" kern="100" baseline="30000">
                          <a:solidFill>
                            <a:schemeClr val="tx1"/>
                          </a:solidFill>
                          <a:effectLst/>
                        </a:rPr>
                        <a:t>6</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0.3</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3</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0.4</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3</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chemeClr val="tx1"/>
                          </a:solidFill>
                          <a:effectLst/>
                        </a:rPr>
                        <a:t>击穿电场越高越耐高压</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1938787"/>
                  </a:ext>
                </a:extLst>
              </a:tr>
              <a:tr h="192910">
                <a:tc>
                  <a:txBody>
                    <a:bodyPr/>
                    <a:lstStyle/>
                    <a:p>
                      <a:pPr algn="ctr"/>
                      <a:r>
                        <a:rPr lang="zh-CN" sz="1100" b="0" kern="100">
                          <a:solidFill>
                            <a:schemeClr val="tx1"/>
                          </a:solidFill>
                          <a:effectLst/>
                        </a:rPr>
                        <a:t>导热系数</a:t>
                      </a:r>
                      <a:r>
                        <a:rPr lang="en-US" sz="1100" b="0" kern="100">
                          <a:solidFill>
                            <a:schemeClr val="tx1"/>
                          </a:solidFill>
                          <a:effectLst/>
                        </a:rPr>
                        <a:t>(W/cm</a:t>
                      </a:r>
                      <a:r>
                        <a:rPr lang="zh-CN" sz="1100" b="0" kern="100">
                          <a:solidFill>
                            <a:schemeClr val="tx1"/>
                          </a:solidFill>
                          <a:effectLst/>
                        </a:rPr>
                        <a:t>°</a:t>
                      </a:r>
                      <a:r>
                        <a:rPr lang="en-US" sz="1100" b="0" kern="100">
                          <a:solidFill>
                            <a:schemeClr val="tx1"/>
                          </a:solidFill>
                          <a:effectLst/>
                        </a:rPr>
                        <a:t>C)</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1.5</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4.9</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0.5</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1.3</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chemeClr val="tx1"/>
                          </a:solidFill>
                          <a:effectLst/>
                        </a:rPr>
                        <a:t>导热系数越高，工作温度上限越高</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8288048"/>
                  </a:ext>
                </a:extLst>
              </a:tr>
              <a:tr h="192910">
                <a:tc>
                  <a:txBody>
                    <a:bodyPr/>
                    <a:lstStyle/>
                    <a:p>
                      <a:pPr algn="ctr"/>
                      <a:r>
                        <a:rPr lang="zh-CN" sz="1100" b="0" kern="100">
                          <a:solidFill>
                            <a:schemeClr val="tx1"/>
                          </a:solidFill>
                          <a:effectLst/>
                        </a:rPr>
                        <a:t>饱和漂移速度</a:t>
                      </a:r>
                      <a:r>
                        <a:rPr lang="en-US" sz="1100" b="0" kern="100">
                          <a:solidFill>
                            <a:schemeClr val="tx1"/>
                          </a:solidFill>
                          <a:effectLst/>
                        </a:rPr>
                        <a:t>:V</a:t>
                      </a:r>
                      <a:r>
                        <a:rPr lang="en-US" sz="1100" b="0" kern="100" baseline="-25000">
                          <a:solidFill>
                            <a:schemeClr val="tx1"/>
                          </a:solidFill>
                          <a:effectLst/>
                        </a:rPr>
                        <a:t>S</a:t>
                      </a:r>
                      <a:r>
                        <a:rPr lang="en-US" sz="1100" b="0" kern="100">
                          <a:solidFill>
                            <a:schemeClr val="tx1"/>
                          </a:solidFill>
                          <a:effectLst/>
                        </a:rPr>
                        <a:t>(cm/s)</a:t>
                      </a:r>
                      <a:r>
                        <a:rPr lang="zh-CN" sz="1100" b="0" kern="100">
                          <a:solidFill>
                            <a:schemeClr val="tx1"/>
                          </a:solidFill>
                          <a:effectLst/>
                        </a:rPr>
                        <a:t>×</a:t>
                      </a:r>
                      <a:r>
                        <a:rPr lang="en-US" sz="1100" b="0" kern="100">
                          <a:solidFill>
                            <a:schemeClr val="tx1"/>
                          </a:solidFill>
                          <a:effectLst/>
                        </a:rPr>
                        <a:t>10</a:t>
                      </a:r>
                      <a:r>
                        <a:rPr lang="en-US" sz="1100" b="0" kern="100" baseline="30000">
                          <a:solidFill>
                            <a:schemeClr val="tx1"/>
                          </a:solidFill>
                          <a:effectLst/>
                        </a:rPr>
                        <a:t>7</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2.7</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2</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2.7</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algn="ctr"/>
                      <a:r>
                        <a:rPr lang="zh-CN" sz="1100" b="1" kern="100" dirty="0">
                          <a:solidFill>
                            <a:schemeClr val="tx1"/>
                          </a:solidFill>
                          <a:effectLst/>
                        </a:rPr>
                        <a:t>高电子饱和漂移速度与低介电常数的半导体材料具有更高的频率特性</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56735690"/>
                  </a:ext>
                </a:extLst>
              </a:tr>
              <a:tr h="192910">
                <a:tc>
                  <a:txBody>
                    <a:bodyPr/>
                    <a:lstStyle/>
                    <a:p>
                      <a:pPr algn="ctr"/>
                      <a:r>
                        <a:rPr lang="zh-CN" sz="1100" b="0" kern="100">
                          <a:solidFill>
                            <a:schemeClr val="tx1"/>
                          </a:solidFill>
                          <a:effectLst/>
                        </a:rPr>
                        <a:t>相对介电常数</a:t>
                      </a:r>
                      <a:r>
                        <a:rPr lang="en-US" sz="1100" b="0" kern="100">
                          <a:solidFill>
                            <a:schemeClr val="tx1"/>
                          </a:solidFill>
                          <a:effectLst/>
                        </a:rPr>
                        <a:t>:</a:t>
                      </a:r>
                      <a:r>
                        <a:rPr lang="zh-CN" sz="1100" b="0" kern="100">
                          <a:solidFill>
                            <a:schemeClr val="tx1"/>
                          </a:solidFill>
                          <a:effectLst/>
                        </a:rPr>
                        <a:t>ε</a:t>
                      </a:r>
                      <a:r>
                        <a:rPr lang="en-US" sz="1100" b="0" kern="100" baseline="-25000">
                          <a:solidFill>
                            <a:schemeClr val="tx1"/>
                          </a:solidFill>
                          <a:effectLst/>
                        </a:rPr>
                        <a:t>S</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11.8</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rgbClr val="E10000"/>
                          </a:solidFill>
                          <a:effectLst/>
                        </a:rPr>
                        <a:t>9.7</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a:solidFill>
                            <a:schemeClr val="tx1"/>
                          </a:solidFill>
                          <a:effectLst/>
                        </a:rPr>
                        <a:t>12.8</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0" kern="100" dirty="0">
                          <a:solidFill>
                            <a:schemeClr val="tx1"/>
                          </a:solidFill>
                          <a:effectLst/>
                        </a:rPr>
                        <a:t>9.5</a:t>
                      </a:r>
                      <a:endParaRPr lang="zh-CN" sz="1100" b="0"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vMerge="1">
                  <a:txBody>
                    <a:bodyPr/>
                    <a:lstStyle/>
                    <a:p>
                      <a:endParaRPr lang="zh-CN" altLang="en-US"/>
                    </a:p>
                  </a:txBody>
                  <a:tcPr/>
                </a:tc>
                <a:extLst>
                  <a:ext uri="{0D108BD9-81ED-4DB2-BD59-A6C34878D82A}">
                    <a16:rowId xmlns:a16="http://schemas.microsoft.com/office/drawing/2014/main" val="998421252"/>
                  </a:ext>
                </a:extLst>
              </a:tr>
              <a:tr h="192910">
                <a:tc>
                  <a:txBody>
                    <a:bodyPr/>
                    <a:lstStyle/>
                    <a:p>
                      <a:pPr algn="ctr"/>
                      <a:r>
                        <a:rPr lang="en-US" sz="1100" b="0" kern="100">
                          <a:solidFill>
                            <a:schemeClr val="tx1"/>
                          </a:solidFill>
                          <a:effectLst/>
                        </a:rPr>
                        <a:t>p.n</a:t>
                      </a:r>
                      <a:r>
                        <a:rPr lang="zh-CN" sz="1100" b="0" kern="100">
                          <a:solidFill>
                            <a:schemeClr val="tx1"/>
                          </a:solidFill>
                          <a:effectLst/>
                        </a:rPr>
                        <a:t>控制</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rgbClr val="E10000"/>
                          </a:solidFill>
                          <a:effectLst/>
                        </a:rPr>
                        <a:t>○</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chemeClr val="tx1"/>
                          </a:solidFill>
                          <a:effectLst/>
                        </a:rPr>
                        <a:t>是否可控制导电</a:t>
                      </a:r>
                      <a:r>
                        <a:rPr lang="en-US" sz="1100" b="1" kern="100" dirty="0">
                          <a:solidFill>
                            <a:schemeClr val="tx1"/>
                          </a:solidFill>
                          <a:effectLst/>
                        </a:rPr>
                        <a:t>/</a:t>
                      </a:r>
                      <a:r>
                        <a:rPr lang="zh-CN" sz="1100" b="1" kern="100" dirty="0">
                          <a:solidFill>
                            <a:schemeClr val="tx1"/>
                          </a:solidFill>
                          <a:effectLst/>
                        </a:rPr>
                        <a:t>半绝缘</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8511971"/>
                  </a:ext>
                </a:extLst>
              </a:tr>
              <a:tr h="192910">
                <a:tc>
                  <a:txBody>
                    <a:bodyPr/>
                    <a:lstStyle/>
                    <a:p>
                      <a:pPr algn="ctr"/>
                      <a:r>
                        <a:rPr lang="zh-CN" sz="1100" b="0" kern="100">
                          <a:solidFill>
                            <a:schemeClr val="tx1"/>
                          </a:solidFill>
                          <a:effectLst/>
                        </a:rPr>
                        <a:t>热氧化层</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1" kern="100" dirty="0">
                          <a:solidFill>
                            <a:srgbClr val="E10000"/>
                          </a:solidFill>
                          <a:effectLst/>
                        </a:rPr>
                        <a:t>○</a:t>
                      </a:r>
                      <a:endParaRPr lang="zh-CN" sz="1100" b="1" kern="100" dirty="0">
                        <a:solidFill>
                          <a:srgbClr val="E10000"/>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dirty="0">
                          <a:solidFill>
                            <a:schemeClr val="tx1"/>
                          </a:solidFill>
                          <a:effectLst/>
                        </a:rPr>
                        <a:t>×</a:t>
                      </a:r>
                      <a:endParaRPr lang="zh-CN" sz="1100" b="0"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100" b="0" kern="100">
                          <a:solidFill>
                            <a:schemeClr val="tx1"/>
                          </a:solidFill>
                          <a:effectLst/>
                        </a:rPr>
                        <a:t>×</a:t>
                      </a:r>
                      <a:endParaRPr lang="zh-CN" sz="1100" b="0" kern="10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100" b="1" kern="100" dirty="0">
                          <a:solidFill>
                            <a:schemeClr val="tx1"/>
                          </a:solidFill>
                          <a:effectLst/>
                        </a:rPr>
                        <a:t> </a:t>
                      </a:r>
                      <a:endParaRPr lang="zh-CN" sz="1100" b="1" kern="100" dirty="0">
                        <a:solidFill>
                          <a:schemeClr val="tx1"/>
                        </a:solidFill>
                        <a:effectLst/>
                        <a:latin typeface="Arial" panose="020B0604020202020204" pitchFamily="34" charset="0"/>
                        <a:ea typeface="华文细黑" panose="02010600040101010101" pitchFamily="2"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30558351"/>
                  </a:ext>
                </a:extLst>
              </a:tr>
            </a:tbl>
          </a:graphicData>
        </a:graphic>
      </p:graphicFrame>
      <p:sp>
        <p:nvSpPr>
          <p:cNvPr id="8" name="文本框 7">
            <a:extLst>
              <a:ext uri="{FF2B5EF4-FFF2-40B4-BE49-F238E27FC236}">
                <a16:creationId xmlns:a16="http://schemas.microsoft.com/office/drawing/2014/main" id="{C9DC188B-FBEA-4580-8E41-3BFFDB17D429}"/>
              </a:ext>
            </a:extLst>
          </p:cNvPr>
          <p:cNvSpPr txBox="1"/>
          <p:nvPr/>
        </p:nvSpPr>
        <p:spPr>
          <a:xfrm>
            <a:off x="1089237" y="2045264"/>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表：</a:t>
            </a:r>
            <a:r>
              <a:rPr lang="en-US" altLang="zh-CN" sz="1200" dirty="0" err="1">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SiC</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材料相比硅材料具备多种优势</a:t>
            </a:r>
            <a:endParaRPr lang="zh-CN" altLang="en-US" sz="1200" dirty="0">
              <a:solidFill>
                <a:srgbClr val="E10000"/>
              </a:solidFill>
              <a:latin typeface="微软雅黑" panose="020B0503020204020204" pitchFamily="34" charset="-122"/>
              <a:ea typeface="微软雅黑" panose="020B0503020204020204" pitchFamily="34" charset="-122"/>
            </a:endParaRPr>
          </a:p>
        </p:txBody>
      </p:sp>
      <p:pic>
        <p:nvPicPr>
          <p:cNvPr id="11" name="图片 4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7948" y="4335775"/>
            <a:ext cx="3847191" cy="212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4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38428" y="4362663"/>
            <a:ext cx="4569118" cy="1949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6819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1522658" y="381164"/>
            <a:ext cx="8676210" cy="553998"/>
          </a:xfrm>
          <a:prstGeom prst="rect">
            <a:avLst/>
          </a:prstGeom>
          <a:noFill/>
        </p:spPr>
        <p:txBody>
          <a:bodyPr wrap="square" rtlCol="0">
            <a:spAutoFit/>
          </a:bodyPr>
          <a:lstStyle/>
          <a:p>
            <a:r>
              <a:rPr lang="zh-CN" altLang="en-US" sz="3000" b="1" dirty="0">
                <a:solidFill>
                  <a:srgbClr val="E10000"/>
                </a:solidFill>
                <a:latin typeface="微软雅黑" panose="020B0503020204020204" pitchFamily="34" charset="-122"/>
                <a:ea typeface="微软雅黑" panose="020B0503020204020204" pitchFamily="34" charset="-122"/>
              </a:rPr>
              <a:t>硅基器件逼近物理极限，化合物半导体前景广阔</a:t>
            </a:r>
          </a:p>
        </p:txBody>
      </p:sp>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5" name="文本框 34">
            <a:extLst>
              <a:ext uri="{FF2B5EF4-FFF2-40B4-BE49-F238E27FC236}">
                <a16:creationId xmlns:a16="http://schemas.microsoft.com/office/drawing/2014/main" id="{06895372-290B-480B-8155-C75C09C286F8}"/>
              </a:ext>
            </a:extLst>
          </p:cNvPr>
          <p:cNvSpPr txBox="1"/>
          <p:nvPr/>
        </p:nvSpPr>
        <p:spPr>
          <a:xfrm>
            <a:off x="1053851" y="1116370"/>
            <a:ext cx="10091067" cy="613694"/>
          </a:xfrm>
          <a:prstGeom prst="rect">
            <a:avLst/>
          </a:prstGeom>
          <a:noFill/>
        </p:spPr>
        <p:txBody>
          <a:bodyPr wrap="square">
            <a:spAutoFit/>
          </a:bodyPr>
          <a:lstStyle/>
          <a:p>
            <a:pPr algn="just" defTabSz="914400">
              <a:lnSpc>
                <a:spcPct val="150000"/>
              </a:lnSpc>
              <a:defRPr/>
            </a:pPr>
            <a:r>
              <a:rPr lang="zh-CN" altLang="en-US" sz="1200" dirty="0">
                <a:latin typeface="微软雅黑" panose="020B0503020204020204" pitchFamily="34" charset="-122"/>
                <a:ea typeface="微软雅黑" panose="020B0503020204020204" pitchFamily="34" charset="-122"/>
              </a:rPr>
              <a:t>区别于第一代单元素半导体，化合物半导体具有确定的禁带宽度和能带结构等半导体性质，如</a:t>
            </a:r>
            <a:r>
              <a:rPr lang="zh-CN" altLang="en-US" sz="1200" b="1" dirty="0">
                <a:latin typeface="微软雅黑" panose="020B0503020204020204" pitchFamily="34" charset="-122"/>
                <a:ea typeface="微软雅黑" panose="020B0503020204020204" pitchFamily="34" charset="-122"/>
              </a:rPr>
              <a:t>近年来在通信、新能源领域崭露头角的氮化镓、碳化硅材料，在电子迁移率、禁带宽度、功耗等指标上表现更优，具有高频、抗辐射、耐高电压等特性。</a:t>
            </a:r>
          </a:p>
        </p:txBody>
      </p:sp>
      <p:graphicFrame>
        <p:nvGraphicFramePr>
          <p:cNvPr id="3" name="表格 2">
            <a:extLst>
              <a:ext uri="{FF2B5EF4-FFF2-40B4-BE49-F238E27FC236}">
                <a16:creationId xmlns:a16="http://schemas.microsoft.com/office/drawing/2014/main" id="{F08EA1F6-8C26-45D6-BE8F-3DDB47A0B4C9}"/>
              </a:ext>
            </a:extLst>
          </p:cNvPr>
          <p:cNvGraphicFramePr>
            <a:graphicFrameLocks noGrp="1"/>
          </p:cNvGraphicFramePr>
          <p:nvPr>
            <p:extLst/>
          </p:nvPr>
        </p:nvGraphicFramePr>
        <p:xfrm>
          <a:off x="1053851" y="2096836"/>
          <a:ext cx="10080106" cy="1861947"/>
        </p:xfrm>
        <a:graphic>
          <a:graphicData uri="http://schemas.openxmlformats.org/drawingml/2006/table">
            <a:tbl>
              <a:tblPr firstRow="1" firstCol="1" bandRow="1">
                <a:tableStyleId>{5C22544A-7EE6-4342-B048-85BDC9FD1C3A}</a:tableStyleId>
              </a:tblPr>
              <a:tblGrid>
                <a:gridCol w="1681698">
                  <a:extLst>
                    <a:ext uri="{9D8B030D-6E8A-4147-A177-3AD203B41FA5}">
                      <a16:colId xmlns:a16="http://schemas.microsoft.com/office/drawing/2014/main" val="2147624707"/>
                    </a:ext>
                  </a:extLst>
                </a:gridCol>
                <a:gridCol w="2941964">
                  <a:extLst>
                    <a:ext uri="{9D8B030D-6E8A-4147-A177-3AD203B41FA5}">
                      <a16:colId xmlns:a16="http://schemas.microsoft.com/office/drawing/2014/main" val="1707409430"/>
                    </a:ext>
                  </a:extLst>
                </a:gridCol>
                <a:gridCol w="2661680">
                  <a:extLst>
                    <a:ext uri="{9D8B030D-6E8A-4147-A177-3AD203B41FA5}">
                      <a16:colId xmlns:a16="http://schemas.microsoft.com/office/drawing/2014/main" val="566078029"/>
                    </a:ext>
                  </a:extLst>
                </a:gridCol>
                <a:gridCol w="2794764">
                  <a:extLst>
                    <a:ext uri="{9D8B030D-6E8A-4147-A177-3AD203B41FA5}">
                      <a16:colId xmlns:a16="http://schemas.microsoft.com/office/drawing/2014/main" val="3506987145"/>
                    </a:ext>
                  </a:extLst>
                </a:gridCol>
              </a:tblGrid>
              <a:tr h="206883">
                <a:tc>
                  <a:txBody>
                    <a:bodyPr/>
                    <a:lstStyle/>
                    <a:p>
                      <a:pPr algn="ctr"/>
                      <a:r>
                        <a:rPr lang="zh-CN" sz="1200" kern="100" dirty="0">
                          <a:effectLst/>
                          <a:latin typeface="微软雅黑" panose="020B0503020204020204" pitchFamily="34" charset="-122"/>
                          <a:ea typeface="微软雅黑" panose="020B0503020204020204" pitchFamily="34" charset="-122"/>
                        </a:rPr>
                        <a:t>产品类别</a:t>
                      </a:r>
                      <a:endPar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200" kern="100" dirty="0">
                          <a:effectLst/>
                          <a:latin typeface="微软雅黑" panose="020B0503020204020204" pitchFamily="34" charset="-122"/>
                          <a:ea typeface="微软雅黑" panose="020B0503020204020204" pitchFamily="34" charset="-122"/>
                        </a:rPr>
                        <a:t>第一代半导体材料</a:t>
                      </a:r>
                      <a:endPar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200" kern="100" dirty="0">
                          <a:effectLst/>
                          <a:latin typeface="微软雅黑" panose="020B0503020204020204" pitchFamily="34" charset="-122"/>
                          <a:ea typeface="微软雅黑" panose="020B0503020204020204" pitchFamily="34" charset="-122"/>
                        </a:rPr>
                        <a:t>第二代半导体材料</a:t>
                      </a:r>
                      <a:endPar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200" kern="100" dirty="0">
                          <a:effectLst/>
                          <a:latin typeface="微软雅黑" panose="020B0503020204020204" pitchFamily="34" charset="-122"/>
                          <a:ea typeface="微软雅黑" panose="020B0503020204020204" pitchFamily="34" charset="-122"/>
                        </a:rPr>
                        <a:t>第三代半导体材料</a:t>
                      </a:r>
                      <a:endPar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extLst>
                  <a:ext uri="{0D108BD9-81ED-4DB2-BD59-A6C34878D82A}">
                    <a16:rowId xmlns:a16="http://schemas.microsoft.com/office/drawing/2014/main" val="2252140591"/>
                  </a:ext>
                </a:extLst>
              </a:tr>
              <a:tr h="413766">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代表材料</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锗（</a:t>
                      </a:r>
                      <a:r>
                        <a:rPr lang="en-US" sz="1200" b="0" kern="100" dirty="0">
                          <a:solidFill>
                            <a:schemeClr val="tx1"/>
                          </a:solidFill>
                          <a:effectLst/>
                          <a:latin typeface="微软雅黑" panose="020B0503020204020204" pitchFamily="34" charset="-122"/>
                          <a:ea typeface="微软雅黑" panose="020B0503020204020204" pitchFamily="34" charset="-122"/>
                        </a:rPr>
                        <a:t>Ge</a:t>
                      </a:r>
                      <a:r>
                        <a:rPr lang="zh-CN" sz="1200" b="0" kern="100" dirty="0">
                          <a:solidFill>
                            <a:schemeClr val="tx1"/>
                          </a:solidFill>
                          <a:effectLst/>
                          <a:latin typeface="微软雅黑" panose="020B0503020204020204" pitchFamily="34" charset="-122"/>
                          <a:ea typeface="微软雅黑" panose="020B0503020204020204" pitchFamily="34" charset="-122"/>
                        </a:rPr>
                        <a:t>）、硅</a:t>
                      </a:r>
                      <a:r>
                        <a:rPr lang="en-US" sz="1200" b="0" kern="100" dirty="0">
                          <a:solidFill>
                            <a:schemeClr val="tx1"/>
                          </a:solidFill>
                          <a:effectLst/>
                          <a:latin typeface="微软雅黑" panose="020B0503020204020204" pitchFamily="34" charset="-122"/>
                          <a:ea typeface="微软雅黑" panose="020B0503020204020204" pitchFamily="34" charset="-122"/>
                        </a:rPr>
                        <a:t>(Si)</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砷化镓、磷化铟</a:t>
                      </a:r>
                      <a:r>
                        <a:rPr lang="en-US" sz="1200" b="0" kern="100" dirty="0">
                          <a:solidFill>
                            <a:schemeClr val="tx1"/>
                          </a:solidFill>
                          <a:effectLst/>
                          <a:latin typeface="微软雅黑" panose="020B0503020204020204" pitchFamily="34" charset="-122"/>
                          <a:ea typeface="微软雅黑" panose="020B0503020204020204" pitchFamily="34" charset="-122"/>
                        </a:rPr>
                        <a:t>(</a:t>
                      </a:r>
                      <a:r>
                        <a:rPr lang="en-US" sz="1200" b="0" kern="100" dirty="0" err="1">
                          <a:solidFill>
                            <a:schemeClr val="tx1"/>
                          </a:solidFill>
                          <a:effectLst/>
                          <a:latin typeface="微软雅黑" panose="020B0503020204020204" pitchFamily="34" charset="-122"/>
                          <a:ea typeface="微软雅黑" panose="020B0503020204020204" pitchFamily="34" charset="-122"/>
                        </a:rPr>
                        <a:t>InP</a:t>
                      </a:r>
                      <a:r>
                        <a:rPr lang="en-US" sz="1200" b="0" kern="100" dirty="0">
                          <a:solidFill>
                            <a:schemeClr val="tx1"/>
                          </a:solidFill>
                          <a:effectLst/>
                          <a:latin typeface="微软雅黑" panose="020B0503020204020204" pitchFamily="34" charset="-122"/>
                          <a:ea typeface="微软雅黑" panose="020B0503020204020204" pitchFamily="34" charset="-122"/>
                        </a:rPr>
                        <a:t>)</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marR="36195" algn="ctr"/>
                      <a:r>
                        <a:rPr lang="zh-CN" sz="1200" b="0" kern="100" dirty="0">
                          <a:solidFill>
                            <a:schemeClr val="tx1"/>
                          </a:solidFill>
                          <a:effectLst/>
                          <a:latin typeface="微软雅黑" panose="020B0503020204020204" pitchFamily="34" charset="-122"/>
                          <a:ea typeface="微软雅黑" panose="020B0503020204020204" pitchFamily="34" charset="-122"/>
                        </a:rPr>
                        <a:t>氮化镓（</a:t>
                      </a:r>
                      <a:r>
                        <a:rPr lang="en-US" sz="1200" b="0" kern="100" dirty="0" err="1">
                          <a:solidFill>
                            <a:schemeClr val="tx1"/>
                          </a:solidFill>
                          <a:effectLst/>
                          <a:latin typeface="微软雅黑" panose="020B0503020204020204" pitchFamily="34" charset="-122"/>
                          <a:ea typeface="微软雅黑" panose="020B0503020204020204" pitchFamily="34" charset="-122"/>
                        </a:rPr>
                        <a:t>GaN</a:t>
                      </a:r>
                      <a:r>
                        <a:rPr lang="zh-CN" sz="1200" b="0" kern="100" dirty="0">
                          <a:solidFill>
                            <a:schemeClr val="tx1"/>
                          </a:solidFill>
                          <a:effectLst/>
                          <a:latin typeface="微软雅黑" panose="020B0503020204020204" pitchFamily="34" charset="-122"/>
                          <a:ea typeface="微软雅黑" panose="020B0503020204020204" pitchFamily="34" charset="-122"/>
                        </a:rPr>
                        <a:t>）、碳化硅（</a:t>
                      </a:r>
                      <a:r>
                        <a:rPr lang="en-US" sz="1200" b="0" kern="100" dirty="0" err="1">
                          <a:solidFill>
                            <a:schemeClr val="tx1"/>
                          </a:solidFill>
                          <a:effectLst/>
                          <a:latin typeface="微软雅黑" panose="020B0503020204020204" pitchFamily="34" charset="-122"/>
                          <a:ea typeface="微软雅黑" panose="020B0503020204020204" pitchFamily="34" charset="-122"/>
                        </a:rPr>
                        <a:t>SiC</a:t>
                      </a:r>
                      <a:r>
                        <a:rPr lang="zh-CN" sz="1200" b="0" kern="100" dirty="0">
                          <a:solidFill>
                            <a:schemeClr val="tx1"/>
                          </a:solidFill>
                          <a:effectLst/>
                          <a:latin typeface="微软雅黑" panose="020B0503020204020204" pitchFamily="34" charset="-122"/>
                          <a:ea typeface="微软雅黑" panose="020B0503020204020204" pitchFamily="34" charset="-122"/>
                        </a:rPr>
                        <a:t>）、氧化锌</a:t>
                      </a:r>
                      <a:r>
                        <a:rPr lang="en-US" sz="1200" b="0" kern="100" dirty="0">
                          <a:solidFill>
                            <a:schemeClr val="tx1"/>
                          </a:solidFill>
                          <a:effectLst/>
                          <a:latin typeface="微软雅黑" panose="020B0503020204020204" pitchFamily="34" charset="-122"/>
                          <a:ea typeface="微软雅黑" panose="020B0503020204020204" pitchFamily="34" charset="-122"/>
                        </a:rPr>
                        <a:t>(</a:t>
                      </a:r>
                      <a:r>
                        <a:rPr lang="en-US" sz="1200" b="0" kern="100" dirty="0" err="1">
                          <a:solidFill>
                            <a:schemeClr val="tx1"/>
                          </a:solidFill>
                          <a:effectLst/>
                          <a:latin typeface="微软雅黑" panose="020B0503020204020204" pitchFamily="34" charset="-122"/>
                          <a:ea typeface="微软雅黑" panose="020B0503020204020204" pitchFamily="34" charset="-122"/>
                        </a:rPr>
                        <a:t>ZnO</a:t>
                      </a:r>
                      <a:r>
                        <a:rPr lang="en-US" sz="1200" b="0" kern="100" dirty="0">
                          <a:solidFill>
                            <a:schemeClr val="tx1"/>
                          </a:solidFill>
                          <a:effectLst/>
                          <a:latin typeface="微软雅黑" panose="020B0503020204020204" pitchFamily="34" charset="-122"/>
                          <a:ea typeface="微软雅黑" panose="020B0503020204020204" pitchFamily="34" charset="-122"/>
                        </a:rPr>
                        <a:t>)</a:t>
                      </a:r>
                      <a:endParaRPr lang="zh-CN" sz="1200" b="0" kern="100" dirty="0">
                        <a:solidFill>
                          <a:schemeClr val="tx1"/>
                        </a:solidFill>
                        <a:effectLst/>
                        <a:latin typeface="微软雅黑" panose="020B0503020204020204" pitchFamily="34" charset="-122"/>
                        <a:ea typeface="微软雅黑" panose="020B0503020204020204" pitchFamily="34" charset="-122"/>
                      </a:endParaRPr>
                    </a:p>
                  </a:txBody>
                  <a:tcPr marL="0" marR="0" marT="0" marB="0"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93129145"/>
                  </a:ext>
                </a:extLst>
              </a:tr>
              <a:tr h="206883">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技术标准</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R="36195" algn="ctr"/>
                      <a:r>
                        <a:rPr lang="zh-CN" sz="1200" b="0" kern="100" dirty="0">
                          <a:solidFill>
                            <a:schemeClr val="tx1"/>
                          </a:solidFill>
                          <a:effectLst/>
                          <a:latin typeface="微软雅黑" panose="020B0503020204020204" pitchFamily="34" charset="-122"/>
                          <a:ea typeface="微软雅黑" panose="020B0503020204020204" pitchFamily="34" charset="-122"/>
                        </a:rPr>
                        <a:t>大的晶圆尺寸</a:t>
                      </a:r>
                      <a:r>
                        <a:rPr lang="zh-CN" altLang="en-US" sz="1200" b="0" kern="100" dirty="0">
                          <a:solidFill>
                            <a:schemeClr val="tx1"/>
                          </a:solidFill>
                          <a:effectLst/>
                          <a:latin typeface="微软雅黑" panose="020B0503020204020204" pitchFamily="34" charset="-122"/>
                          <a:ea typeface="微软雅黑" panose="020B0503020204020204" pitchFamily="34" charset="-122"/>
                        </a:rPr>
                        <a:t>、</a:t>
                      </a:r>
                      <a:r>
                        <a:rPr lang="zh-CN" sz="1200" b="0" kern="100" dirty="0">
                          <a:solidFill>
                            <a:schemeClr val="tx1"/>
                          </a:solidFill>
                          <a:effectLst/>
                          <a:latin typeface="微软雅黑" panose="020B0503020204020204" pitchFamily="34" charset="-122"/>
                          <a:ea typeface="微软雅黑" panose="020B0503020204020204" pitchFamily="34" charset="-122"/>
                        </a:rPr>
                        <a:t>窄的线宽</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使通讯速度、信息容量与存储密度提升</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禁带宽度更高</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90068736"/>
                  </a:ext>
                </a:extLst>
              </a:tr>
              <a:tr h="413766">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主要产品形式</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以大规模集成电路为主要技术的计算机等电子产品</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以光发射器件为基础的光通讯、光存储等光电子系统</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制造高频、大功率和高密度集成的电子器件</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44460145"/>
                  </a:ext>
                </a:extLst>
              </a:tr>
              <a:tr h="206883">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高频性能</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差</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好</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好</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0275140"/>
                  </a:ext>
                </a:extLst>
              </a:tr>
              <a:tr h="206883">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高温性能</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a:solidFill>
                            <a:schemeClr val="tx1"/>
                          </a:solidFill>
                          <a:effectLst/>
                          <a:latin typeface="微软雅黑" panose="020B0503020204020204" pitchFamily="34" charset="-122"/>
                          <a:ea typeface="微软雅黑" panose="020B0503020204020204" pitchFamily="34" charset="-122"/>
                        </a:rPr>
                        <a:t>差</a:t>
                      </a:r>
                      <a:endParaRPr lang="zh-CN" sz="1200" b="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好</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好</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99743708"/>
                  </a:ext>
                </a:extLst>
              </a:tr>
              <a:tr h="206883">
                <a:tc>
                  <a:txBody>
                    <a:bodyPr/>
                    <a:lstStyle/>
                    <a:p>
                      <a:pPr algn="ctr"/>
                      <a:r>
                        <a:rPr lang="zh-CN" sz="1200" b="1" kern="100" dirty="0">
                          <a:solidFill>
                            <a:schemeClr val="tx1"/>
                          </a:solidFill>
                          <a:effectLst/>
                          <a:latin typeface="微软雅黑" panose="020B0503020204020204" pitchFamily="34" charset="-122"/>
                          <a:ea typeface="微软雅黑" panose="020B0503020204020204" pitchFamily="34" charset="-122"/>
                        </a:rPr>
                        <a:t>技术阶段</a:t>
                      </a:r>
                      <a:endParaRPr lang="zh-CN" sz="12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a:solidFill>
                            <a:schemeClr val="tx1"/>
                          </a:solidFill>
                          <a:effectLst/>
                          <a:latin typeface="微软雅黑" panose="020B0503020204020204" pitchFamily="34" charset="-122"/>
                          <a:ea typeface="微软雅黑" panose="020B0503020204020204" pitchFamily="34" charset="-122"/>
                        </a:rPr>
                        <a:t>成熟</a:t>
                      </a:r>
                      <a:endParaRPr lang="zh-CN" sz="1200" b="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发展中</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200" b="0" kern="100" dirty="0">
                          <a:solidFill>
                            <a:schemeClr val="tx1"/>
                          </a:solidFill>
                          <a:effectLst/>
                          <a:latin typeface="微软雅黑" panose="020B0503020204020204" pitchFamily="34" charset="-122"/>
                          <a:ea typeface="微软雅黑" panose="020B0503020204020204" pitchFamily="34" charset="-122"/>
                        </a:rPr>
                        <a:t>初期</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52349550"/>
                  </a:ext>
                </a:extLst>
              </a:tr>
            </a:tbl>
          </a:graphicData>
        </a:graphic>
      </p:graphicFrame>
      <p:sp>
        <p:nvSpPr>
          <p:cNvPr id="37" name="TextBox 33">
            <a:extLst>
              <a:ext uri="{FF2B5EF4-FFF2-40B4-BE49-F238E27FC236}">
                <a16:creationId xmlns:a16="http://schemas.microsoft.com/office/drawing/2014/main" id="{1850829C-7B65-4D5F-8C37-32A6A27D2D0E}"/>
              </a:ext>
            </a:extLst>
          </p:cNvPr>
          <p:cNvSpPr/>
          <p:nvPr/>
        </p:nvSpPr>
        <p:spPr bwMode="auto">
          <a:xfrm>
            <a:off x="723956" y="6458097"/>
            <a:ext cx="2555026"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资料来源：新材料在线，观研天下，长江证券研究所</a:t>
            </a:r>
          </a:p>
        </p:txBody>
      </p:sp>
      <p:sp>
        <p:nvSpPr>
          <p:cNvPr id="38" name="文本框 37">
            <a:extLst>
              <a:ext uri="{FF2B5EF4-FFF2-40B4-BE49-F238E27FC236}">
                <a16:creationId xmlns:a16="http://schemas.microsoft.com/office/drawing/2014/main" id="{C9D0B0CF-5482-4279-A9DB-755C80C8CC15}"/>
              </a:ext>
            </a:extLst>
          </p:cNvPr>
          <p:cNvSpPr txBox="1"/>
          <p:nvPr/>
        </p:nvSpPr>
        <p:spPr>
          <a:xfrm>
            <a:off x="1027385" y="1819837"/>
            <a:ext cx="609600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effectLst/>
                <a:latin typeface="微软雅黑" panose="020B0503020204020204" pitchFamily="34" charset="-122"/>
                <a:ea typeface="微软雅黑" panose="020B0503020204020204" pitchFamily="34" charset="-122"/>
                <a:cs typeface="Times New Roman" panose="02020603050405020304" pitchFamily="18" charset="0"/>
              </a:rPr>
              <a:t>表：</a:t>
            </a:r>
            <a:r>
              <a:rPr lang="zh-CN" altLang="zh-CN" sz="1200" dirty="0">
                <a:solidFill>
                  <a:srgbClr val="E10000"/>
                </a:solidFill>
                <a:effectLst/>
                <a:latin typeface="微软雅黑" panose="020B0503020204020204" pitchFamily="34" charset="-122"/>
                <a:ea typeface="微软雅黑" panose="020B0503020204020204" pitchFamily="34" charset="-122"/>
                <a:cs typeface="Times New Roman" panose="02020603050405020304" pitchFamily="18" charset="0"/>
              </a:rPr>
              <a:t>三代半导体材料对比</a:t>
            </a:r>
            <a:endParaRPr lang="zh-CN" altLang="en-US" sz="1200" dirty="0">
              <a:solidFill>
                <a:srgbClr val="E10000"/>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FC7A58D0-B0D6-43E7-AC33-3E677413E640}"/>
              </a:ext>
            </a:extLst>
          </p:cNvPr>
          <p:cNvSpPr/>
          <p:nvPr/>
        </p:nvSpPr>
        <p:spPr>
          <a:xfrm>
            <a:off x="2230174" y="4419024"/>
            <a:ext cx="767894" cy="720080"/>
          </a:xfrm>
          <a:prstGeom prst="rect">
            <a:avLst/>
          </a:prstGeom>
          <a:solidFill>
            <a:srgbClr val="7F7F7F"/>
          </a:solidFill>
          <a:ln>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硅</a:t>
            </a:r>
          </a:p>
        </p:txBody>
      </p:sp>
      <p:sp>
        <p:nvSpPr>
          <p:cNvPr id="10" name="矩形 9">
            <a:extLst>
              <a:ext uri="{FF2B5EF4-FFF2-40B4-BE49-F238E27FC236}">
                <a16:creationId xmlns:a16="http://schemas.microsoft.com/office/drawing/2014/main" id="{E42D734B-EF0B-46D3-937C-2AF1F5AA4FEF}"/>
              </a:ext>
            </a:extLst>
          </p:cNvPr>
          <p:cNvSpPr/>
          <p:nvPr/>
        </p:nvSpPr>
        <p:spPr>
          <a:xfrm>
            <a:off x="4066080" y="4419024"/>
            <a:ext cx="767894" cy="720080"/>
          </a:xfrm>
          <a:prstGeom prst="rect">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衬底</a:t>
            </a:r>
          </a:p>
        </p:txBody>
      </p:sp>
      <p:sp>
        <p:nvSpPr>
          <p:cNvPr id="11" name="矩形 10">
            <a:extLst>
              <a:ext uri="{FF2B5EF4-FFF2-40B4-BE49-F238E27FC236}">
                <a16:creationId xmlns:a16="http://schemas.microsoft.com/office/drawing/2014/main" id="{1DFC1166-4CE8-4198-A827-CF607E47A2F3}"/>
              </a:ext>
            </a:extLst>
          </p:cNvPr>
          <p:cNvSpPr/>
          <p:nvPr/>
        </p:nvSpPr>
        <p:spPr>
          <a:xfrm>
            <a:off x="5332552" y="4419024"/>
            <a:ext cx="767894" cy="720080"/>
          </a:xfrm>
          <a:prstGeom prst="rect">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外延片</a:t>
            </a:r>
          </a:p>
        </p:txBody>
      </p:sp>
      <p:sp>
        <p:nvSpPr>
          <p:cNvPr id="12" name="矩形 11">
            <a:extLst>
              <a:ext uri="{FF2B5EF4-FFF2-40B4-BE49-F238E27FC236}">
                <a16:creationId xmlns:a16="http://schemas.microsoft.com/office/drawing/2014/main" id="{FC9DF0CF-E3B2-4E60-A59B-34E4DF1CC3EF}"/>
              </a:ext>
            </a:extLst>
          </p:cNvPr>
          <p:cNvSpPr/>
          <p:nvPr/>
        </p:nvSpPr>
        <p:spPr>
          <a:xfrm>
            <a:off x="6618379" y="4419024"/>
            <a:ext cx="767894" cy="720080"/>
          </a:xfrm>
          <a:prstGeom prst="rect">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晶圆</a:t>
            </a:r>
            <a:endParaRPr kumimoji="1" lang="en-US" altLang="zh-CN" sz="1400" b="1" dirty="0">
              <a:latin typeface="Microsoft YaHei" panose="020B0503020204020204" pitchFamily="34" charset="-122"/>
              <a:ea typeface="Microsoft YaHei" panose="020B0503020204020204" pitchFamily="34" charset="-122"/>
            </a:endParaRPr>
          </a:p>
          <a:p>
            <a:pPr algn="ctr"/>
            <a:r>
              <a:rPr kumimoji="1" lang="zh-CN" altLang="en-US" sz="1400" b="1" dirty="0">
                <a:latin typeface="Microsoft YaHei" panose="020B0503020204020204" pitchFamily="34" charset="-122"/>
                <a:ea typeface="Microsoft YaHei" panose="020B0503020204020204" pitchFamily="34" charset="-122"/>
              </a:rPr>
              <a:t>制造</a:t>
            </a:r>
          </a:p>
        </p:txBody>
      </p:sp>
      <p:sp>
        <p:nvSpPr>
          <p:cNvPr id="13" name="矩形 12">
            <a:extLst>
              <a:ext uri="{FF2B5EF4-FFF2-40B4-BE49-F238E27FC236}">
                <a16:creationId xmlns:a16="http://schemas.microsoft.com/office/drawing/2014/main" id="{1FC5113F-9472-4E74-BFC2-E18CE9B84E00}"/>
              </a:ext>
            </a:extLst>
          </p:cNvPr>
          <p:cNvSpPr/>
          <p:nvPr/>
        </p:nvSpPr>
        <p:spPr>
          <a:xfrm>
            <a:off x="9151323" y="4419024"/>
            <a:ext cx="767894" cy="720080"/>
          </a:xfrm>
          <a:prstGeom prst="rect">
            <a:avLst/>
          </a:prstGeom>
          <a:solidFill>
            <a:srgbClr val="7F7F7F"/>
          </a:solidFill>
          <a:ln>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下游</a:t>
            </a:r>
            <a:endParaRPr kumimoji="1" lang="en-US" altLang="zh-CN" sz="1400" b="1" dirty="0">
              <a:latin typeface="Microsoft YaHei" panose="020B0503020204020204" pitchFamily="34" charset="-122"/>
              <a:ea typeface="Microsoft YaHei" panose="020B0503020204020204" pitchFamily="34" charset="-122"/>
            </a:endParaRPr>
          </a:p>
          <a:p>
            <a:pPr algn="ctr"/>
            <a:r>
              <a:rPr kumimoji="1" lang="zh-CN" altLang="en-US" sz="1400" b="1" dirty="0">
                <a:latin typeface="Microsoft YaHei" panose="020B0503020204020204" pitchFamily="34" charset="-122"/>
                <a:ea typeface="Microsoft YaHei" panose="020B0503020204020204" pitchFamily="34" charset="-122"/>
              </a:rPr>
              <a:t>应用</a:t>
            </a:r>
          </a:p>
        </p:txBody>
      </p:sp>
      <p:sp>
        <p:nvSpPr>
          <p:cNvPr id="14" name="矩形 13">
            <a:extLst>
              <a:ext uri="{FF2B5EF4-FFF2-40B4-BE49-F238E27FC236}">
                <a16:creationId xmlns:a16="http://schemas.microsoft.com/office/drawing/2014/main" id="{B638B370-5D09-495C-9CCC-22519F843413}"/>
              </a:ext>
            </a:extLst>
          </p:cNvPr>
          <p:cNvSpPr/>
          <p:nvPr/>
        </p:nvSpPr>
        <p:spPr>
          <a:xfrm>
            <a:off x="7884851" y="4419024"/>
            <a:ext cx="767894" cy="720080"/>
          </a:xfrm>
          <a:prstGeom prst="rect">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panose="020B0503020204020204" pitchFamily="34" charset="-122"/>
                <a:ea typeface="Microsoft YaHei" panose="020B0503020204020204" pitchFamily="34" charset="-122"/>
              </a:rPr>
              <a:t>封装</a:t>
            </a:r>
            <a:endParaRPr kumimoji="1" lang="en-US" altLang="zh-CN" sz="1400" b="1" dirty="0">
              <a:latin typeface="Microsoft YaHei" panose="020B0503020204020204" pitchFamily="34" charset="-122"/>
              <a:ea typeface="Microsoft YaHei" panose="020B0503020204020204" pitchFamily="34" charset="-122"/>
            </a:endParaRPr>
          </a:p>
          <a:p>
            <a:pPr algn="ctr"/>
            <a:r>
              <a:rPr kumimoji="1" lang="zh-CN" altLang="en-US" sz="1400" b="1" dirty="0">
                <a:latin typeface="Microsoft YaHei" panose="020B0503020204020204" pitchFamily="34" charset="-122"/>
                <a:ea typeface="Microsoft YaHei" panose="020B0503020204020204" pitchFamily="34" charset="-122"/>
              </a:rPr>
              <a:t>测试</a:t>
            </a:r>
          </a:p>
        </p:txBody>
      </p:sp>
      <p:sp>
        <p:nvSpPr>
          <p:cNvPr id="15" name="矩形 14">
            <a:extLst>
              <a:ext uri="{FF2B5EF4-FFF2-40B4-BE49-F238E27FC236}">
                <a16:creationId xmlns:a16="http://schemas.microsoft.com/office/drawing/2014/main" id="{218EBAB7-73F4-49F2-83B7-92D4C19C2418}"/>
              </a:ext>
            </a:extLst>
          </p:cNvPr>
          <p:cNvSpPr/>
          <p:nvPr/>
        </p:nvSpPr>
        <p:spPr>
          <a:xfrm>
            <a:off x="2230174" y="5313412"/>
            <a:ext cx="767894" cy="720080"/>
          </a:xfrm>
          <a:prstGeom prst="rect">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b="1" dirty="0">
                <a:latin typeface="Microsoft YaHei" panose="020B0503020204020204" pitchFamily="34" charset="-122"/>
                <a:ea typeface="Microsoft YaHei" panose="020B0503020204020204" pitchFamily="34" charset="-122"/>
              </a:rPr>
              <a:t>GaAs</a:t>
            </a:r>
            <a:r>
              <a:rPr kumimoji="1" lang="zh-CN" altLang="en-US" sz="1400" b="1" dirty="0">
                <a:latin typeface="Microsoft YaHei" panose="020B0503020204020204" pitchFamily="34" charset="-122"/>
                <a:ea typeface="Microsoft YaHei" panose="020B0503020204020204" pitchFamily="34" charset="-122"/>
              </a:rPr>
              <a:t>、</a:t>
            </a:r>
            <a:r>
              <a:rPr kumimoji="1" lang="en-US" altLang="zh-CN" sz="1400" b="1" dirty="0" err="1">
                <a:latin typeface="Microsoft YaHei" panose="020B0503020204020204" pitchFamily="34" charset="-122"/>
                <a:ea typeface="Microsoft YaHei" panose="020B0503020204020204" pitchFamily="34" charset="-122"/>
              </a:rPr>
              <a:t>GaN</a:t>
            </a:r>
            <a:r>
              <a:rPr kumimoji="1" lang="zh-CN" altLang="en-US" sz="1400" b="1" dirty="0">
                <a:latin typeface="Microsoft YaHei" panose="020B0503020204020204" pitchFamily="34" charset="-122"/>
                <a:ea typeface="Microsoft YaHei" panose="020B0503020204020204" pitchFamily="34" charset="-122"/>
              </a:rPr>
              <a:t>、</a:t>
            </a:r>
            <a:r>
              <a:rPr kumimoji="1" lang="en-US" altLang="zh-CN" sz="1400" b="1" dirty="0" err="1">
                <a:latin typeface="Microsoft YaHei" panose="020B0503020204020204" pitchFamily="34" charset="-122"/>
                <a:ea typeface="Microsoft YaHei" panose="020B0503020204020204" pitchFamily="34" charset="-122"/>
              </a:rPr>
              <a:t>SiC</a:t>
            </a:r>
            <a:r>
              <a:rPr kumimoji="1" lang="zh-CN" altLang="en-US" sz="1400" b="1" dirty="0">
                <a:latin typeface="Microsoft YaHei" panose="020B0503020204020204" pitchFamily="34" charset="-122"/>
                <a:ea typeface="Microsoft YaHei" panose="020B0503020204020204" pitchFamily="34" charset="-122"/>
              </a:rPr>
              <a:t>等</a:t>
            </a:r>
          </a:p>
        </p:txBody>
      </p:sp>
      <p:cxnSp>
        <p:nvCxnSpPr>
          <p:cNvPr id="16" name="直接箭头连接符 15">
            <a:extLst>
              <a:ext uri="{FF2B5EF4-FFF2-40B4-BE49-F238E27FC236}">
                <a16:creationId xmlns:a16="http://schemas.microsoft.com/office/drawing/2014/main" id="{3E5F93AB-EF6C-4CB8-9B4D-2A69E2CF2BF1}"/>
              </a:ext>
            </a:extLst>
          </p:cNvPr>
          <p:cNvCxnSpPr>
            <a:stCxn id="9" idx="3"/>
            <a:endCxn id="10" idx="1"/>
          </p:cNvCxnSpPr>
          <p:nvPr/>
        </p:nvCxnSpPr>
        <p:spPr>
          <a:xfrm>
            <a:off x="2998068" y="4779064"/>
            <a:ext cx="1068012"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4EF65392-C184-4AC4-97A7-1A89C0378259}"/>
              </a:ext>
            </a:extLst>
          </p:cNvPr>
          <p:cNvCxnSpPr>
            <a:cxnSpLocks/>
            <a:stCxn id="10" idx="3"/>
            <a:endCxn id="11" idx="1"/>
          </p:cNvCxnSpPr>
          <p:nvPr/>
        </p:nvCxnSpPr>
        <p:spPr>
          <a:xfrm>
            <a:off x="4833974" y="4779064"/>
            <a:ext cx="498578" cy="0"/>
          </a:xfrm>
          <a:prstGeom prst="straightConnector1">
            <a:avLst/>
          </a:prstGeom>
          <a:ln>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05BD7356-F1EC-44D3-AD4C-817FCA781732}"/>
              </a:ext>
            </a:extLst>
          </p:cNvPr>
          <p:cNvCxnSpPr>
            <a:cxnSpLocks/>
            <a:stCxn id="11" idx="3"/>
            <a:endCxn id="12" idx="1"/>
          </p:cNvCxnSpPr>
          <p:nvPr/>
        </p:nvCxnSpPr>
        <p:spPr>
          <a:xfrm>
            <a:off x="6100446" y="4779064"/>
            <a:ext cx="517933" cy="0"/>
          </a:xfrm>
          <a:prstGeom prst="straightConnector1">
            <a:avLst/>
          </a:prstGeom>
          <a:ln>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3B862850-EE9D-4EB7-A551-E2C04652C219}"/>
              </a:ext>
            </a:extLst>
          </p:cNvPr>
          <p:cNvCxnSpPr>
            <a:cxnSpLocks/>
            <a:stCxn id="12" idx="3"/>
            <a:endCxn id="14" idx="1"/>
          </p:cNvCxnSpPr>
          <p:nvPr/>
        </p:nvCxnSpPr>
        <p:spPr>
          <a:xfrm>
            <a:off x="7386273" y="4779064"/>
            <a:ext cx="498578" cy="0"/>
          </a:xfrm>
          <a:prstGeom prst="straightConnector1">
            <a:avLst/>
          </a:prstGeom>
          <a:ln>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358E0CE1-1108-4DF9-AFF5-3939FF0FB3F5}"/>
              </a:ext>
            </a:extLst>
          </p:cNvPr>
          <p:cNvCxnSpPr>
            <a:cxnSpLocks/>
            <a:stCxn id="14" idx="3"/>
            <a:endCxn id="13" idx="1"/>
          </p:cNvCxnSpPr>
          <p:nvPr/>
        </p:nvCxnSpPr>
        <p:spPr>
          <a:xfrm>
            <a:off x="8652745" y="4779064"/>
            <a:ext cx="498578" cy="0"/>
          </a:xfrm>
          <a:prstGeom prst="straightConnector1">
            <a:avLst/>
          </a:prstGeom>
          <a:ln>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连接符: 肘形 20">
            <a:extLst>
              <a:ext uri="{FF2B5EF4-FFF2-40B4-BE49-F238E27FC236}">
                <a16:creationId xmlns:a16="http://schemas.microsoft.com/office/drawing/2014/main" id="{0E5AF35C-07B9-45B5-AA04-14976CEAE1C8}"/>
              </a:ext>
            </a:extLst>
          </p:cNvPr>
          <p:cNvCxnSpPr>
            <a:stCxn id="15" idx="3"/>
            <a:endCxn id="10" idx="1"/>
          </p:cNvCxnSpPr>
          <p:nvPr/>
        </p:nvCxnSpPr>
        <p:spPr>
          <a:xfrm flipV="1">
            <a:off x="2998068" y="4779064"/>
            <a:ext cx="1068012" cy="894388"/>
          </a:xfrm>
          <a:prstGeom prst="bentConnector3">
            <a:avLst/>
          </a:prstGeom>
          <a:ln>
            <a:solidFill>
              <a:srgbClr val="E10000"/>
            </a:solidFill>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168B944D-0EE7-4DE6-B785-E1D4FDF5E7B5}"/>
              </a:ext>
            </a:extLst>
          </p:cNvPr>
          <p:cNvSpPr txBox="1"/>
          <p:nvPr/>
        </p:nvSpPr>
        <p:spPr>
          <a:xfrm>
            <a:off x="3070939" y="4460437"/>
            <a:ext cx="922270" cy="200055"/>
          </a:xfrm>
          <a:prstGeom prst="rect">
            <a:avLst/>
          </a:prstGeom>
          <a:noFill/>
          <a:ln>
            <a:solidFill>
              <a:schemeClr val="bg1">
                <a:lumMod val="85000"/>
              </a:schemeClr>
            </a:solidFill>
            <a:prstDash val="dash"/>
          </a:ln>
        </p:spPr>
        <p:txBody>
          <a:bodyPr wrap="square" rtlCol="0">
            <a:spAutoFit/>
          </a:bodyPr>
          <a:lstStyle/>
          <a:p>
            <a:pPr algn="ctr"/>
            <a:r>
              <a:rPr lang="zh-CN" altLang="en-US" sz="700" b="1" dirty="0">
                <a:latin typeface="微软雅黑" panose="020B0503020204020204" pitchFamily="34" charset="-122"/>
                <a:ea typeface="微软雅黑" panose="020B0503020204020204" pitchFamily="34" charset="-122"/>
              </a:rPr>
              <a:t>逐渐逼近物理极限</a:t>
            </a:r>
          </a:p>
        </p:txBody>
      </p:sp>
      <p:sp>
        <p:nvSpPr>
          <p:cNvPr id="23" name="文本框 22">
            <a:extLst>
              <a:ext uri="{FF2B5EF4-FFF2-40B4-BE49-F238E27FC236}">
                <a16:creationId xmlns:a16="http://schemas.microsoft.com/office/drawing/2014/main" id="{A8898AAC-9301-4CF3-A38B-A6F0D595D006}"/>
              </a:ext>
            </a:extLst>
          </p:cNvPr>
          <p:cNvSpPr txBox="1"/>
          <p:nvPr/>
        </p:nvSpPr>
        <p:spPr>
          <a:xfrm>
            <a:off x="3567756" y="5257676"/>
            <a:ext cx="1339697" cy="369332"/>
          </a:xfrm>
          <a:prstGeom prst="rect">
            <a:avLst/>
          </a:prstGeom>
          <a:noFill/>
          <a:ln>
            <a:solidFill>
              <a:srgbClr val="E10000"/>
            </a:solidFill>
            <a:prstDash val="sysDash"/>
          </a:ln>
        </p:spPr>
        <p:txBody>
          <a:bodyPr wrap="square" rtlCol="0">
            <a:spAutoFit/>
          </a:bodyPr>
          <a:lstStyle/>
          <a:p>
            <a:pPr algn="ctr"/>
            <a:r>
              <a:rPr lang="zh-CN" altLang="en-US" sz="900" b="1" dirty="0">
                <a:solidFill>
                  <a:srgbClr val="E10000"/>
                </a:solidFill>
                <a:latin typeface="微软雅黑" panose="020B0503020204020204" pitchFamily="34" charset="-122"/>
                <a:ea typeface="微软雅黑" panose="020B0503020204020204" pitchFamily="34" charset="-122"/>
              </a:rPr>
              <a:t>在高频、高压、高温等环境表现较硅更好</a:t>
            </a:r>
          </a:p>
        </p:txBody>
      </p:sp>
      <p:cxnSp>
        <p:nvCxnSpPr>
          <p:cNvPr id="24" name="连接符: 肘形 23">
            <a:extLst>
              <a:ext uri="{FF2B5EF4-FFF2-40B4-BE49-F238E27FC236}">
                <a16:creationId xmlns:a16="http://schemas.microsoft.com/office/drawing/2014/main" id="{7E7985BC-DBE3-40D4-A2C5-F024DE9959FF}"/>
              </a:ext>
            </a:extLst>
          </p:cNvPr>
          <p:cNvCxnSpPr>
            <a:cxnSpLocks/>
            <a:stCxn id="15" idx="3"/>
            <a:endCxn id="13" idx="2"/>
          </p:cNvCxnSpPr>
          <p:nvPr/>
        </p:nvCxnSpPr>
        <p:spPr>
          <a:xfrm flipV="1">
            <a:off x="2998068" y="5139104"/>
            <a:ext cx="6537202" cy="534348"/>
          </a:xfrm>
          <a:prstGeom prst="bentConnector2">
            <a:avLst/>
          </a:prstGeom>
          <a:ln>
            <a:solidFill>
              <a:srgbClr val="E1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979ECBC0-2FE3-4D5C-941F-F43EBAEF037A}"/>
              </a:ext>
            </a:extLst>
          </p:cNvPr>
          <p:cNvSpPr txBox="1"/>
          <p:nvPr/>
        </p:nvSpPr>
        <p:spPr>
          <a:xfrm>
            <a:off x="8114222" y="5257676"/>
            <a:ext cx="1339697" cy="369332"/>
          </a:xfrm>
          <a:prstGeom prst="rect">
            <a:avLst/>
          </a:prstGeom>
          <a:noFill/>
          <a:ln>
            <a:solidFill>
              <a:srgbClr val="E10000"/>
            </a:solidFill>
            <a:prstDash val="sysDash"/>
          </a:ln>
        </p:spPr>
        <p:txBody>
          <a:bodyPr wrap="square" rtlCol="0">
            <a:spAutoFit/>
          </a:bodyPr>
          <a:lstStyle/>
          <a:p>
            <a:pPr algn="ctr"/>
            <a:r>
              <a:rPr lang="zh-CN" altLang="en-US" sz="900" b="1" dirty="0">
                <a:solidFill>
                  <a:srgbClr val="E10000"/>
                </a:solidFill>
                <a:latin typeface="微软雅黑" panose="020B0503020204020204" pitchFamily="34" charset="-122"/>
                <a:ea typeface="微软雅黑" panose="020B0503020204020204" pitchFamily="34" charset="-122"/>
              </a:rPr>
              <a:t>在新能源、</a:t>
            </a:r>
            <a:r>
              <a:rPr lang="en-US" altLang="zh-CN" sz="900" b="1" dirty="0">
                <a:solidFill>
                  <a:srgbClr val="E10000"/>
                </a:solidFill>
                <a:latin typeface="微软雅黑" panose="020B0503020204020204" pitchFamily="34" charset="-122"/>
                <a:ea typeface="微软雅黑" panose="020B0503020204020204" pitchFamily="34" charset="-122"/>
              </a:rPr>
              <a:t>5G</a:t>
            </a:r>
            <a:r>
              <a:rPr lang="zh-CN" altLang="en-US" sz="900" b="1" dirty="0">
                <a:solidFill>
                  <a:srgbClr val="E10000"/>
                </a:solidFill>
                <a:latin typeface="微软雅黑" panose="020B0503020204020204" pitchFamily="34" charset="-122"/>
                <a:ea typeface="微软雅黑" panose="020B0503020204020204" pitchFamily="34" charset="-122"/>
              </a:rPr>
              <a:t>通信等领域较硅更具优势</a:t>
            </a:r>
          </a:p>
        </p:txBody>
      </p:sp>
    </p:spTree>
    <p:extLst>
      <p:ext uri="{BB962C8B-B14F-4D97-AF65-F5344CB8AC3E}">
        <p14:creationId xmlns:p14="http://schemas.microsoft.com/office/powerpoint/2010/main" val="145520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1426512"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资料来源：长江证券研究所</a:t>
            </a:r>
          </a:p>
        </p:txBody>
      </p:sp>
      <p:sp>
        <p:nvSpPr>
          <p:cNvPr id="10" name="文本框 9">
            <a:extLst>
              <a:ext uri="{FF2B5EF4-FFF2-40B4-BE49-F238E27FC236}">
                <a16:creationId xmlns:a16="http://schemas.microsoft.com/office/drawing/2014/main" id="{E46FD457-749A-47DB-8DAE-2605A2427281}"/>
              </a:ext>
            </a:extLst>
          </p:cNvPr>
          <p:cNvSpPr txBox="1"/>
          <p:nvPr/>
        </p:nvSpPr>
        <p:spPr>
          <a:xfrm>
            <a:off x="1047716" y="1159800"/>
            <a:ext cx="10086240" cy="1167692"/>
          </a:xfrm>
          <a:prstGeom prst="rect">
            <a:avLst/>
          </a:prstGeom>
          <a:noFill/>
        </p:spPr>
        <p:txBody>
          <a:bodyPr wrap="square">
            <a:spAutoFit/>
          </a:bodyPr>
          <a:lstStyle/>
          <a:p>
            <a:pPr algn="just" defTabSz="914400">
              <a:lnSpc>
                <a:spcPct val="150000"/>
              </a:lnSpc>
              <a:defRPr/>
            </a:pPr>
            <a:r>
              <a:rPr lang="zh-CN" altLang="en-US" sz="1200" dirty="0">
                <a:latin typeface="微软雅黑" panose="020B0503020204020204" pitchFamily="34" charset="-122"/>
                <a:ea typeface="微软雅黑" panose="020B0503020204020204" pitchFamily="34" charset="-122"/>
              </a:rPr>
              <a:t>我们认为，未来</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材料将在对能源转换效率、高温高压环境下工作可靠性好、体积重量要求高的电力电子领域大放异彩，主要因为：</a:t>
            </a:r>
            <a:endParaRPr lang="en-US" altLang="zh-CN" sz="1200" dirty="0">
              <a:latin typeface="微软雅黑" panose="020B0503020204020204" pitchFamily="34" charset="-122"/>
              <a:ea typeface="微软雅黑" panose="020B0503020204020204" pitchFamily="34" charset="-122"/>
            </a:endParaRPr>
          </a:p>
          <a:p>
            <a:pPr marL="171450" indent="-171450" algn="just" defTabSz="914400">
              <a:lnSpc>
                <a:spcPct val="150000"/>
              </a:lnSpc>
              <a:buFont typeface="Wingdings" panose="05000000000000000000" pitchFamily="2" charset="2"/>
              <a:buChar char="ü"/>
              <a:defRPr/>
            </a:pPr>
            <a:r>
              <a:rPr lang="zh-CN" altLang="en-US" sz="1200" dirty="0">
                <a:latin typeface="微软雅黑" panose="020B0503020204020204" pitchFamily="34" charset="-122"/>
                <a:ea typeface="微软雅黑" panose="020B0503020204020204" pitchFamily="34" charset="-122"/>
              </a:rPr>
              <a:t>击穿电场高→耐高压、导通电阻低→</a:t>
            </a:r>
            <a:r>
              <a:rPr lang="zh-CN" altLang="en-US" sz="1200" b="1" dirty="0">
                <a:solidFill>
                  <a:srgbClr val="E10000"/>
                </a:solidFill>
                <a:latin typeface="微软雅黑" panose="020B0503020204020204" pitchFamily="34" charset="-122"/>
                <a:ea typeface="微软雅黑" panose="020B0503020204020204" pitchFamily="34" charset="-122"/>
              </a:rPr>
              <a:t>小型化、可靠性强</a:t>
            </a:r>
            <a:r>
              <a:rPr lang="zh-CN" altLang="en-US" sz="1200" dirty="0">
                <a:latin typeface="微软雅黑" panose="020B0503020204020204" pitchFamily="34" charset="-122"/>
                <a:ea typeface="微软雅黑" panose="020B0503020204020204" pitchFamily="34" charset="-122"/>
              </a:rPr>
              <a:t>。</a:t>
            </a:r>
            <a:endParaRPr lang="en-US" altLang="zh-CN" sz="1200" dirty="0">
              <a:latin typeface="微软雅黑" panose="020B0503020204020204" pitchFamily="34" charset="-122"/>
              <a:ea typeface="微软雅黑" panose="020B0503020204020204" pitchFamily="34" charset="-122"/>
            </a:endParaRPr>
          </a:p>
          <a:p>
            <a:pPr marL="171450" indent="-171450" algn="just" defTabSz="914400">
              <a:lnSpc>
                <a:spcPct val="150000"/>
              </a:lnSpc>
              <a:buFont typeface="Wingdings" panose="05000000000000000000" pitchFamily="2" charset="2"/>
              <a:buChar char="ü"/>
              <a:defRPr/>
            </a:pPr>
            <a:r>
              <a:rPr lang="zh-CN" altLang="en-US" sz="1200" dirty="0">
                <a:latin typeface="微软雅黑" panose="020B0503020204020204" pitchFamily="34" charset="-122"/>
                <a:ea typeface="微软雅黑" panose="020B0503020204020204" pitchFamily="34" charset="-122"/>
              </a:rPr>
              <a:t>高电子饱和漂移速度→高频开关损耗小→</a:t>
            </a:r>
            <a:r>
              <a:rPr lang="zh-CN" altLang="en-US" sz="1200" b="1" dirty="0">
                <a:solidFill>
                  <a:srgbClr val="E10000"/>
                </a:solidFill>
                <a:latin typeface="微软雅黑" panose="020B0503020204020204" pitchFamily="34" charset="-122"/>
                <a:ea typeface="微软雅黑" panose="020B0503020204020204" pitchFamily="34" charset="-122"/>
              </a:rPr>
              <a:t>提高转换效率</a:t>
            </a:r>
            <a:r>
              <a:rPr lang="zh-CN" altLang="en-US" sz="1200" dirty="0">
                <a:latin typeface="微软雅黑" panose="020B0503020204020204" pitchFamily="34" charset="-122"/>
                <a:ea typeface="微软雅黑" panose="020B0503020204020204" pitchFamily="34" charset="-122"/>
              </a:rPr>
              <a:t>。</a:t>
            </a:r>
            <a:endParaRPr lang="en-US" altLang="zh-CN" sz="1200" dirty="0">
              <a:latin typeface="微软雅黑" panose="020B0503020204020204" pitchFamily="34" charset="-122"/>
              <a:ea typeface="微软雅黑" panose="020B0503020204020204" pitchFamily="34" charset="-122"/>
            </a:endParaRPr>
          </a:p>
          <a:p>
            <a:pPr marL="171450" indent="-171450" algn="just" defTabSz="914400">
              <a:lnSpc>
                <a:spcPct val="150000"/>
              </a:lnSpc>
              <a:buFont typeface="Wingdings" panose="05000000000000000000" pitchFamily="2" charset="2"/>
              <a:buChar char="ü"/>
              <a:defRPr/>
            </a:pP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禁带宽度大、导热系数高→耐高温→可</a:t>
            </a:r>
            <a:r>
              <a:rPr lang="zh-CN" altLang="en-US" sz="1200" b="1" dirty="0">
                <a:solidFill>
                  <a:srgbClr val="E10000"/>
                </a:solidFill>
                <a:latin typeface="微软雅黑" panose="020B0503020204020204" pitchFamily="34" charset="-122"/>
                <a:ea typeface="微软雅黑" panose="020B0503020204020204" pitchFamily="34" charset="-122"/>
              </a:rPr>
              <a:t>在高温环境下稳定工作，减小散热设备面积</a:t>
            </a:r>
            <a:r>
              <a:rPr lang="zh-CN" altLang="en-US" sz="1200" dirty="0">
                <a:latin typeface="微软雅黑" panose="020B0503020204020204" pitchFamily="34" charset="-122"/>
                <a:ea typeface="微软雅黑" panose="020B0503020204020204" pitchFamily="34" charset="-122"/>
              </a:rPr>
              <a:t>。</a:t>
            </a:r>
          </a:p>
        </p:txBody>
      </p:sp>
      <p:sp>
        <p:nvSpPr>
          <p:cNvPr id="8" name="文本框 7">
            <a:extLst>
              <a:ext uri="{FF2B5EF4-FFF2-40B4-BE49-F238E27FC236}">
                <a16:creationId xmlns:a16="http://schemas.microsoft.com/office/drawing/2014/main" id="{8480AB20-B2DE-43DD-8113-2778BDF270D8}"/>
              </a:ext>
            </a:extLst>
          </p:cNvPr>
          <p:cNvSpPr txBox="1"/>
          <p:nvPr/>
        </p:nvSpPr>
        <p:spPr>
          <a:xfrm>
            <a:off x="1485900" y="383612"/>
            <a:ext cx="8784976" cy="553998"/>
          </a:xfrm>
          <a:prstGeom prst="rect">
            <a:avLst/>
          </a:prstGeom>
          <a:noFill/>
        </p:spPr>
        <p:txBody>
          <a:bodyPr wrap="square" rtlCol="0">
            <a:spAutoFit/>
          </a:bodyPr>
          <a:lstStyle/>
          <a:p>
            <a:r>
              <a:rPr lang="en-US" altLang="zh-CN" sz="3000" b="1" dirty="0" err="1">
                <a:solidFill>
                  <a:srgbClr val="E10000"/>
                </a:solidFill>
                <a:latin typeface="微软雅黑" panose="020B0503020204020204" pitchFamily="34" charset="-122"/>
                <a:ea typeface="微软雅黑" panose="020B0503020204020204" pitchFamily="34" charset="-122"/>
              </a:rPr>
              <a:t>SiC</a:t>
            </a:r>
            <a:r>
              <a:rPr lang="zh-CN" altLang="en-US" sz="3000" b="1" dirty="0">
                <a:solidFill>
                  <a:srgbClr val="E10000"/>
                </a:solidFill>
                <a:latin typeface="微软雅黑" panose="020B0503020204020204" pitchFamily="34" charset="-122"/>
                <a:ea typeface="微软雅黑" panose="020B0503020204020204" pitchFamily="34" charset="-122"/>
              </a:rPr>
              <a:t>功率器件替代空间广阔</a:t>
            </a:r>
            <a:r>
              <a:rPr lang="en-US" altLang="zh-CN" sz="3000" b="1" dirty="0">
                <a:solidFill>
                  <a:srgbClr val="E10000"/>
                </a:solidFill>
                <a:latin typeface="微软雅黑" panose="020B0503020204020204" pitchFamily="34" charset="-122"/>
                <a:ea typeface="微软雅黑" panose="020B0503020204020204" pitchFamily="34" charset="-122"/>
              </a:rPr>
              <a:t>+</a:t>
            </a:r>
            <a:r>
              <a:rPr lang="zh-CN" altLang="en-US" sz="3000" b="1" dirty="0">
                <a:solidFill>
                  <a:srgbClr val="E10000"/>
                </a:solidFill>
                <a:latin typeface="微软雅黑" panose="020B0503020204020204" pitchFamily="34" charset="-122"/>
                <a:ea typeface="微软雅黑" panose="020B0503020204020204" pitchFamily="34" charset="-122"/>
              </a:rPr>
              <a:t>新能源车增长趋势确立</a:t>
            </a:r>
          </a:p>
        </p:txBody>
      </p:sp>
      <p:pic>
        <p:nvPicPr>
          <p:cNvPr id="11" name="图片 10">
            <a:extLst>
              <a:ext uri="{FF2B5EF4-FFF2-40B4-BE49-F238E27FC236}">
                <a16:creationId xmlns:a16="http://schemas.microsoft.com/office/drawing/2014/main" id="{F69CD1DB-B870-4AE3-AE5E-2AE8F80D0FC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50596" y="2304439"/>
            <a:ext cx="4124960" cy="1806575"/>
          </a:xfrm>
          <a:prstGeom prst="rect">
            <a:avLst/>
          </a:prstGeom>
          <a:noFill/>
          <a:ln>
            <a:noFill/>
          </a:ln>
        </p:spPr>
      </p:pic>
      <p:pic>
        <p:nvPicPr>
          <p:cNvPr id="3" name="图片 2">
            <a:extLst>
              <a:ext uri="{FF2B5EF4-FFF2-40B4-BE49-F238E27FC236}">
                <a16:creationId xmlns:a16="http://schemas.microsoft.com/office/drawing/2014/main" id="{9B523C49-F017-41CD-9F7F-7CDB34460BE5}"/>
              </a:ext>
            </a:extLst>
          </p:cNvPr>
          <p:cNvPicPr>
            <a:picLocks noChangeAspect="1"/>
          </p:cNvPicPr>
          <p:nvPr/>
        </p:nvPicPr>
        <p:blipFill>
          <a:blip r:embed="rId3"/>
          <a:stretch>
            <a:fillRect/>
          </a:stretch>
        </p:blipFill>
        <p:spPr>
          <a:xfrm>
            <a:off x="1073087" y="2420888"/>
            <a:ext cx="6528534" cy="3410821"/>
          </a:xfrm>
          <a:prstGeom prst="rect">
            <a:avLst/>
          </a:prstGeom>
        </p:spPr>
      </p:pic>
      <p:sp>
        <p:nvSpPr>
          <p:cNvPr id="12" name="箭头: 下 11">
            <a:extLst>
              <a:ext uri="{FF2B5EF4-FFF2-40B4-BE49-F238E27FC236}">
                <a16:creationId xmlns:a16="http://schemas.microsoft.com/office/drawing/2014/main" id="{C1051C2D-CEC6-48CC-B8D2-1183C0CD5655}"/>
              </a:ext>
            </a:extLst>
          </p:cNvPr>
          <p:cNvSpPr/>
          <p:nvPr/>
        </p:nvSpPr>
        <p:spPr>
          <a:xfrm>
            <a:off x="6238428" y="5348606"/>
            <a:ext cx="353219" cy="483103"/>
          </a:xfrm>
          <a:prstGeom prst="downArrow">
            <a:avLst/>
          </a:prstGeom>
          <a:pattFill prst="dkUpDiag">
            <a:fgClr>
              <a:srgbClr val="E1000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A2636133-4D6C-4D64-B699-72894695847A}"/>
              </a:ext>
            </a:extLst>
          </p:cNvPr>
          <p:cNvSpPr/>
          <p:nvPr/>
        </p:nvSpPr>
        <p:spPr>
          <a:xfrm>
            <a:off x="909836" y="6021288"/>
            <a:ext cx="6528534" cy="288032"/>
          </a:xfrm>
          <a:prstGeom prst="rect">
            <a:avLst/>
          </a:prstGeom>
          <a:solidFill>
            <a:srgbClr val="E1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rPr>
              <a:t>新能源领域（光伏发电、储能系统、充电桩、电动车等）的理想材料</a:t>
            </a:r>
          </a:p>
        </p:txBody>
      </p:sp>
      <p:sp>
        <p:nvSpPr>
          <p:cNvPr id="14" name="文本框 13">
            <a:extLst>
              <a:ext uri="{FF2B5EF4-FFF2-40B4-BE49-F238E27FC236}">
                <a16:creationId xmlns:a16="http://schemas.microsoft.com/office/drawing/2014/main" id="{F0A7E0C8-FDDC-453B-8BED-FDB9944179B6}"/>
              </a:ext>
            </a:extLst>
          </p:cNvPr>
          <p:cNvSpPr txBox="1"/>
          <p:nvPr/>
        </p:nvSpPr>
        <p:spPr>
          <a:xfrm>
            <a:off x="7601621" y="2045264"/>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图：</a:t>
            </a:r>
            <a:r>
              <a:rPr lang="en-US" altLang="zh-CN" sz="1200" dirty="0" err="1">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SiC</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材料可以使功率器件、系统缩小体积、降低能量损耗</a:t>
            </a:r>
            <a:endParaRPr lang="zh-CN" altLang="en-US" sz="1200" dirty="0">
              <a:solidFill>
                <a:srgbClr val="E10000"/>
              </a:solidFill>
              <a:latin typeface="微软雅黑" panose="020B0503020204020204" pitchFamily="34" charset="-122"/>
              <a:ea typeface="微软雅黑" panose="020B0503020204020204" pitchFamily="34" charset="-122"/>
            </a:endParaRPr>
          </a:p>
        </p:txBody>
      </p:sp>
      <p:pic>
        <p:nvPicPr>
          <p:cNvPr id="15" name="图片 14">
            <a:extLst>
              <a:ext uri="{FF2B5EF4-FFF2-40B4-BE49-F238E27FC236}">
                <a16:creationId xmlns:a16="http://schemas.microsoft.com/office/drawing/2014/main" id="{CE55DF40-C9AD-4BAE-B186-42841930ACF4}"/>
              </a:ext>
            </a:extLst>
          </p:cNvPr>
          <p:cNvPicPr/>
          <p:nvPr/>
        </p:nvPicPr>
        <p:blipFill>
          <a:blip r:embed="rId4"/>
          <a:stretch>
            <a:fillRect/>
          </a:stretch>
        </p:blipFill>
        <p:spPr>
          <a:xfrm>
            <a:off x="7984593" y="4473275"/>
            <a:ext cx="3656965" cy="2146300"/>
          </a:xfrm>
          <a:prstGeom prst="rect">
            <a:avLst/>
          </a:prstGeom>
        </p:spPr>
      </p:pic>
      <p:sp>
        <p:nvSpPr>
          <p:cNvPr id="16" name="文本框 15">
            <a:extLst>
              <a:ext uri="{FF2B5EF4-FFF2-40B4-BE49-F238E27FC236}">
                <a16:creationId xmlns:a16="http://schemas.microsoft.com/office/drawing/2014/main" id="{3F55003A-1F41-4BC9-908A-D2841A260540}"/>
              </a:ext>
            </a:extLst>
          </p:cNvPr>
          <p:cNvSpPr txBox="1"/>
          <p:nvPr/>
        </p:nvSpPr>
        <p:spPr>
          <a:xfrm>
            <a:off x="7601621" y="4099851"/>
            <a:ext cx="4685479" cy="461665"/>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图：以丰田采用的</a:t>
            </a:r>
            <a:r>
              <a:rPr lang="en-US" altLang="zh-CN"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6.1kWSiCOBC</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模块为例，其功率密度是</a:t>
            </a:r>
            <a:r>
              <a:rPr lang="en-US" altLang="zh-CN"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3.3kW</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硅</a:t>
            </a:r>
            <a:r>
              <a:rPr lang="en-US" altLang="zh-CN"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OBC</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模块的</a:t>
            </a:r>
            <a:r>
              <a:rPr lang="en-US" altLang="zh-CN"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1200" dirty="0">
                <a:solidFill>
                  <a:srgbClr val="E10000"/>
                </a:solidFill>
                <a:latin typeface="微软雅黑" panose="020B0503020204020204" pitchFamily="34" charset="-122"/>
                <a:ea typeface="微软雅黑" panose="020B0503020204020204" pitchFamily="34" charset="-122"/>
                <a:cs typeface="Times New Roman" panose="02020603050405020304" pitchFamily="18" charset="0"/>
              </a:rPr>
              <a:t>倍</a:t>
            </a:r>
            <a:endParaRPr lang="zh-CN" altLang="en-US" sz="1200" dirty="0">
              <a:solidFill>
                <a:srgbClr val="E1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08355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1426512"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资料来源：长江证券研究所</a:t>
            </a:r>
          </a:p>
        </p:txBody>
      </p:sp>
      <p:sp>
        <p:nvSpPr>
          <p:cNvPr id="10" name="文本框 9">
            <a:extLst>
              <a:ext uri="{FF2B5EF4-FFF2-40B4-BE49-F238E27FC236}">
                <a16:creationId xmlns:a16="http://schemas.microsoft.com/office/drawing/2014/main" id="{E46FD457-749A-47DB-8DAE-2605A2427281}"/>
              </a:ext>
            </a:extLst>
          </p:cNvPr>
          <p:cNvSpPr txBox="1"/>
          <p:nvPr/>
        </p:nvSpPr>
        <p:spPr>
          <a:xfrm>
            <a:off x="1054869" y="1206889"/>
            <a:ext cx="10079086" cy="1721690"/>
          </a:xfrm>
          <a:prstGeom prst="rect">
            <a:avLst/>
          </a:prstGeom>
          <a:noFill/>
        </p:spPr>
        <p:txBody>
          <a:bodyPr wrap="square">
            <a:spAutoFit/>
          </a:bodyPr>
          <a:lstStyle/>
          <a:p>
            <a:pPr algn="just" defTabSz="914400">
              <a:lnSpc>
                <a:spcPct val="150000"/>
              </a:lnSpc>
              <a:defRPr/>
            </a:pPr>
            <a:r>
              <a:rPr lang="zh-CN" altLang="en-US" sz="1200" dirty="0">
                <a:latin typeface="微软雅黑" panose="020B0503020204020204" pitchFamily="34" charset="-122"/>
                <a:ea typeface="微软雅黑" panose="020B0503020204020204" pitchFamily="34" charset="-122"/>
              </a:rPr>
              <a:t>目前材料的理论性能如何在器件的性能中得以表现？以目前</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功率器件中较为成熟的肖特基二极管（</a:t>
            </a:r>
            <a:r>
              <a:rPr lang="en-US" altLang="zh-CN" sz="1200" dirty="0">
                <a:latin typeface="微软雅黑" panose="020B0503020204020204" pitchFamily="34" charset="-122"/>
                <a:ea typeface="微软雅黑" panose="020B0503020204020204" pitchFamily="34" charset="-122"/>
              </a:rPr>
              <a:t>SBD</a:t>
            </a:r>
            <a:r>
              <a:rPr lang="zh-CN" altLang="en-US" sz="1200" dirty="0">
                <a:latin typeface="微软雅黑" panose="020B0503020204020204" pitchFamily="34" charset="-122"/>
                <a:ea typeface="微软雅黑" panose="020B0503020204020204" pitchFamily="34" charset="-122"/>
              </a:rPr>
              <a:t>）和</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为例：</a:t>
            </a:r>
            <a:endParaRPr lang="en-US" altLang="zh-CN" sz="1200" dirty="0">
              <a:latin typeface="微软雅黑" panose="020B0503020204020204" pitchFamily="34" charset="-122"/>
              <a:ea typeface="微软雅黑" panose="020B0503020204020204" pitchFamily="34" charset="-122"/>
            </a:endParaRPr>
          </a:p>
          <a:p>
            <a:pPr marL="171450" indent="-171450" algn="just" defTabSz="914400">
              <a:lnSpc>
                <a:spcPct val="150000"/>
              </a:lnSpc>
              <a:buFont typeface="Wingdings" panose="05000000000000000000" pitchFamily="2" charset="2"/>
              <a:buChar char="ü"/>
              <a:defRPr/>
            </a:pP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-SBD</a:t>
            </a:r>
            <a:r>
              <a:rPr lang="zh-CN" altLang="en-US" sz="1200" dirty="0">
                <a:latin typeface="微软雅黑" panose="020B0503020204020204" pitchFamily="34" charset="-122"/>
                <a:ea typeface="微软雅黑" panose="020B0503020204020204" pitchFamily="34" charset="-122"/>
              </a:rPr>
              <a:t>：</a:t>
            </a: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-SBD</a:t>
            </a:r>
            <a:r>
              <a:rPr lang="zh-CN" altLang="en-US" sz="1200" dirty="0">
                <a:latin typeface="微软雅黑" panose="020B0503020204020204" pitchFamily="34" charset="-122"/>
                <a:ea typeface="微软雅黑" panose="020B0503020204020204" pitchFamily="34" charset="-122"/>
              </a:rPr>
              <a:t>与</a:t>
            </a:r>
            <a:r>
              <a:rPr lang="en-US" altLang="zh-CN" sz="1200" dirty="0">
                <a:latin typeface="微软雅黑" panose="020B0503020204020204" pitchFamily="34" charset="-122"/>
                <a:ea typeface="微软雅黑" panose="020B0503020204020204" pitchFamily="34" charset="-122"/>
              </a:rPr>
              <a:t>Si-SBD</a:t>
            </a:r>
            <a:r>
              <a:rPr lang="zh-CN" altLang="en-US" sz="1200" dirty="0">
                <a:latin typeface="微软雅黑" panose="020B0503020204020204" pitchFamily="34" charset="-122"/>
                <a:ea typeface="微软雅黑" panose="020B0503020204020204" pitchFamily="34" charset="-122"/>
              </a:rPr>
              <a:t>相比的总容性电荷（</a:t>
            </a:r>
            <a:r>
              <a:rPr lang="en-US" altLang="zh-CN" sz="1200" dirty="0">
                <a:latin typeface="微软雅黑" panose="020B0503020204020204" pitchFamily="34" charset="-122"/>
                <a:ea typeface="微软雅黑" panose="020B0503020204020204" pitchFamily="34" charset="-122"/>
              </a:rPr>
              <a:t>Qc</a:t>
            </a:r>
            <a:r>
              <a:rPr lang="zh-CN" altLang="en-US" sz="1200" dirty="0">
                <a:latin typeface="微软雅黑" panose="020B0503020204020204" pitchFamily="34" charset="-122"/>
                <a:ea typeface="微软雅黑" panose="020B0503020204020204" pitchFamily="34" charset="-122"/>
              </a:rPr>
              <a:t>）较小，能够在实现高速开关操作的同时减少开关损耗。并且通过高频驱动实现电感等无源器件的小型化、低噪化，可广泛应用于空调、电源、光伏发电系统中的功率调节器、电动汽车的快速充电器等的功率因数校正电路（</a:t>
            </a:r>
            <a:r>
              <a:rPr lang="en-US" altLang="zh-CN" sz="1200" dirty="0">
                <a:latin typeface="微软雅黑" panose="020B0503020204020204" pitchFamily="34" charset="-122"/>
                <a:ea typeface="微软雅黑" panose="020B0503020204020204" pitchFamily="34" charset="-122"/>
              </a:rPr>
              <a:t>PFC</a:t>
            </a:r>
            <a:r>
              <a:rPr lang="zh-CN" altLang="en-US" sz="1200" dirty="0">
                <a:latin typeface="微软雅黑" panose="020B0503020204020204" pitchFamily="34" charset="-122"/>
                <a:ea typeface="微软雅黑" panose="020B0503020204020204" pitchFamily="34" charset="-122"/>
              </a:rPr>
              <a:t>电路）和整流桥电路中。</a:t>
            </a:r>
            <a:endParaRPr lang="en-US" altLang="zh-CN" sz="1200" dirty="0">
              <a:latin typeface="微软雅黑" panose="020B0503020204020204" pitchFamily="34" charset="-122"/>
              <a:ea typeface="微软雅黑" panose="020B0503020204020204" pitchFamily="34" charset="-122"/>
            </a:endParaRPr>
          </a:p>
          <a:p>
            <a:pPr marL="171450" indent="-171450" algn="just" defTabSz="914400">
              <a:lnSpc>
                <a:spcPct val="150000"/>
              </a:lnSpc>
              <a:buFont typeface="Wingdings" panose="05000000000000000000" pitchFamily="2" charset="2"/>
              <a:buChar char="ü"/>
              <a:defRPr/>
            </a:pP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Si</a:t>
            </a:r>
            <a:r>
              <a:rPr lang="zh-CN" altLang="en-US" sz="1200" dirty="0">
                <a:latin typeface="微软雅黑" panose="020B0503020204020204" pitchFamily="34" charset="-122"/>
                <a:ea typeface="微软雅黑" panose="020B0503020204020204" pitchFamily="34" charset="-122"/>
              </a:rPr>
              <a:t>材料中越是高耐压器件，单位面积的导通电阻也越大（以耐压值的约</a:t>
            </a:r>
            <a:r>
              <a:rPr lang="en-US" altLang="zh-CN" sz="1200" dirty="0">
                <a:latin typeface="微软雅黑" panose="020B0503020204020204" pitchFamily="34" charset="-122"/>
                <a:ea typeface="微软雅黑" panose="020B0503020204020204" pitchFamily="34" charset="-122"/>
              </a:rPr>
              <a:t>2~2.5</a:t>
            </a:r>
            <a:r>
              <a:rPr lang="zh-CN" altLang="en-US" sz="1200" dirty="0">
                <a:latin typeface="微软雅黑" panose="020B0503020204020204" pitchFamily="34" charset="-122"/>
                <a:ea typeface="微软雅黑" panose="020B0503020204020204" pitchFamily="34" charset="-122"/>
              </a:rPr>
              <a:t>次方的比例增加）。</a:t>
            </a: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原理上在开关过程中不会产生拖尾尾电流，可高速运行且开关损耗低，能够在</a:t>
            </a:r>
            <a:r>
              <a:rPr lang="en-US" altLang="zh-CN" sz="1200" dirty="0">
                <a:latin typeface="微软雅黑" panose="020B0503020204020204" pitchFamily="34" charset="-122"/>
                <a:ea typeface="微软雅黑" panose="020B0503020204020204" pitchFamily="34" charset="-122"/>
              </a:rPr>
              <a:t>IGBT</a:t>
            </a:r>
            <a:r>
              <a:rPr lang="zh-CN" altLang="en-US" sz="1200" dirty="0">
                <a:latin typeface="微软雅黑" panose="020B0503020204020204" pitchFamily="34" charset="-122"/>
                <a:ea typeface="微软雅黑" panose="020B0503020204020204" pitchFamily="34" charset="-122"/>
              </a:rPr>
              <a:t>不能工作的高频、高温条件下驱动，可实现散热部件的小型化。</a:t>
            </a:r>
          </a:p>
        </p:txBody>
      </p:sp>
      <p:pic>
        <p:nvPicPr>
          <p:cNvPr id="8" name="图片 7" descr="明显降低恢复损耗・通过高频化从而实现机器的小型化">
            <a:extLst>
              <a:ext uri="{FF2B5EF4-FFF2-40B4-BE49-F238E27FC236}">
                <a16:creationId xmlns:a16="http://schemas.microsoft.com/office/drawing/2014/main" id="{EAA583EC-458B-4FA6-817E-82CC4861168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2789" y="3400223"/>
            <a:ext cx="4603204" cy="2808312"/>
          </a:xfrm>
          <a:prstGeom prst="rect">
            <a:avLst/>
          </a:prstGeom>
          <a:noFill/>
          <a:ln>
            <a:noFill/>
          </a:ln>
        </p:spPr>
      </p:pic>
      <p:pic>
        <p:nvPicPr>
          <p:cNvPr id="11" name="图片 10" descr="耐 压 &#10;1891 &#10;6.5kV &#10;少 数 流 子 器 件 &#10;： 低 导 通 电 阻 ， 但 低 速 &#10;3.3kV &#10;· 明 显 降 低 开 关 损 耗 &#10;· 通 过 高 频 化 &#10;-L 山 上 0 &gt; &#10;多 数 流 子 器 件 &#10;1.7kV &#10;从 而 实 现 机 器 的 &#10;小 型 化 &#10;1.2kV &#10;0 &#10;900V &#10;上 &#10;圳 减 小 芯 片 面 积 &#10;0 &#10;· 明 显 降 低 恢 复 损 耗 &#10;600V &#10;可 以 剖 作 ， &#10;但 定 相 对 于 &#10;400V &#10;Si 没 有 太 大 的 &#10;优 势 的 区 域 &#10;] 00V &#10;Si &#10;SiC ">
            <a:extLst>
              <a:ext uri="{FF2B5EF4-FFF2-40B4-BE49-F238E27FC236}">
                <a16:creationId xmlns:a16="http://schemas.microsoft.com/office/drawing/2014/main" id="{4C96123D-BA30-4B33-84C4-538EE94B05C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6420" y="3459717"/>
            <a:ext cx="4756515" cy="2808312"/>
          </a:xfrm>
          <a:prstGeom prst="rect">
            <a:avLst/>
          </a:prstGeom>
          <a:noFill/>
          <a:ln>
            <a:noFill/>
          </a:ln>
        </p:spPr>
      </p:pic>
      <p:sp>
        <p:nvSpPr>
          <p:cNvPr id="12" name="文本框 11">
            <a:extLst>
              <a:ext uri="{FF2B5EF4-FFF2-40B4-BE49-F238E27FC236}">
                <a16:creationId xmlns:a16="http://schemas.microsoft.com/office/drawing/2014/main" id="{E6400523-69CC-4698-9505-88CAECE8E2BE}"/>
              </a:ext>
            </a:extLst>
          </p:cNvPr>
          <p:cNvSpPr txBox="1"/>
          <p:nvPr/>
        </p:nvSpPr>
        <p:spPr>
          <a:xfrm>
            <a:off x="1054869" y="3082689"/>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可以以</a:t>
            </a:r>
            <a:r>
              <a:rPr lang="en-US" altLang="zh-CN" sz="1200" dirty="0">
                <a:solidFill>
                  <a:srgbClr val="E10000"/>
                </a:solidFill>
                <a:latin typeface="微软雅黑" panose="020B0503020204020204" pitchFamily="34" charset="-122"/>
                <a:ea typeface="微软雅黑" panose="020B0503020204020204" pitchFamily="34" charset="-122"/>
              </a:rPr>
              <a:t>SBD</a:t>
            </a:r>
            <a:r>
              <a:rPr lang="zh-CN" altLang="en-US" sz="1200" dirty="0">
                <a:solidFill>
                  <a:srgbClr val="E10000"/>
                </a:solidFill>
                <a:latin typeface="微软雅黑" panose="020B0503020204020204" pitchFamily="34" charset="-122"/>
                <a:ea typeface="微软雅黑" panose="020B0503020204020204" pitchFamily="34" charset="-122"/>
              </a:rPr>
              <a:t>的高频结构替代较高压硅基</a:t>
            </a:r>
            <a:r>
              <a:rPr lang="en-US" altLang="zh-CN" sz="1200" dirty="0">
                <a:solidFill>
                  <a:srgbClr val="E10000"/>
                </a:solidFill>
                <a:latin typeface="微软雅黑" panose="020B0503020204020204" pitchFamily="34" charset="-122"/>
                <a:ea typeface="微软雅黑" panose="020B0503020204020204" pitchFamily="34" charset="-122"/>
              </a:rPr>
              <a:t>PND</a:t>
            </a:r>
            <a:r>
              <a:rPr lang="zh-CN" altLang="en-US" sz="1200" dirty="0">
                <a:solidFill>
                  <a:srgbClr val="E10000"/>
                </a:solidFill>
                <a:latin typeface="微软雅黑" panose="020B0503020204020204" pitchFamily="34" charset="-122"/>
                <a:ea typeface="微软雅黑" panose="020B0503020204020204" pitchFamily="34" charset="-122"/>
              </a:rPr>
              <a:t>、</a:t>
            </a:r>
            <a:r>
              <a:rPr lang="en-US" altLang="zh-CN" sz="1200" dirty="0">
                <a:solidFill>
                  <a:srgbClr val="E10000"/>
                </a:solidFill>
                <a:latin typeface="微软雅黑" panose="020B0503020204020204" pitchFamily="34" charset="-122"/>
                <a:ea typeface="微软雅黑" panose="020B0503020204020204" pitchFamily="34" charset="-122"/>
              </a:rPr>
              <a:t>FRD</a:t>
            </a:r>
            <a:endParaRPr lang="zh-CN" altLang="en-US" sz="1200" dirty="0">
              <a:solidFill>
                <a:srgbClr val="E10000"/>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57D304-A608-48DF-8BF6-EBDDE32C2E08}"/>
              </a:ext>
            </a:extLst>
          </p:cNvPr>
          <p:cNvSpPr txBox="1"/>
          <p:nvPr/>
        </p:nvSpPr>
        <p:spPr>
          <a:xfrm>
            <a:off x="6133646" y="3090569"/>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可以以</a:t>
            </a:r>
            <a:r>
              <a:rPr lang="en-US" altLang="zh-CN" sz="1200" dirty="0">
                <a:solidFill>
                  <a:srgbClr val="E10000"/>
                </a:solidFill>
                <a:latin typeface="微软雅黑" panose="020B0503020204020204" pitchFamily="34" charset="-122"/>
                <a:ea typeface="微软雅黑" panose="020B0503020204020204" pitchFamily="34" charset="-122"/>
              </a:rPr>
              <a:t>MOSFET</a:t>
            </a:r>
            <a:r>
              <a:rPr lang="zh-CN" altLang="en-US" sz="1200" dirty="0">
                <a:solidFill>
                  <a:srgbClr val="E10000"/>
                </a:solidFill>
                <a:latin typeface="微软雅黑" panose="020B0503020204020204" pitchFamily="34" charset="-122"/>
                <a:ea typeface="微软雅黑" panose="020B0503020204020204" pitchFamily="34" charset="-122"/>
              </a:rPr>
              <a:t>结构部份替代目前硅基</a:t>
            </a:r>
            <a:r>
              <a:rPr lang="en-US" altLang="zh-CN" sz="1200" dirty="0">
                <a:solidFill>
                  <a:srgbClr val="E10000"/>
                </a:solidFill>
                <a:latin typeface="微软雅黑" panose="020B0503020204020204" pitchFamily="34" charset="-122"/>
                <a:ea typeface="微软雅黑" panose="020B0503020204020204" pitchFamily="34" charset="-122"/>
              </a:rPr>
              <a:t>IGBT</a:t>
            </a:r>
            <a:r>
              <a:rPr lang="zh-CN" altLang="en-US" sz="1200" dirty="0">
                <a:solidFill>
                  <a:srgbClr val="E10000"/>
                </a:solidFill>
                <a:latin typeface="微软雅黑" panose="020B0503020204020204" pitchFamily="34" charset="-122"/>
                <a:ea typeface="微软雅黑" panose="020B0503020204020204" pitchFamily="34" charset="-122"/>
              </a:rPr>
              <a:t>器件</a:t>
            </a:r>
          </a:p>
        </p:txBody>
      </p:sp>
      <p:sp>
        <p:nvSpPr>
          <p:cNvPr id="14" name="文本框 13">
            <a:extLst>
              <a:ext uri="{FF2B5EF4-FFF2-40B4-BE49-F238E27FC236}">
                <a16:creationId xmlns:a16="http://schemas.microsoft.com/office/drawing/2014/main" id="{1F05599F-A3FD-401C-9896-28B5AA5BC405}"/>
              </a:ext>
            </a:extLst>
          </p:cNvPr>
          <p:cNvSpPr txBox="1"/>
          <p:nvPr/>
        </p:nvSpPr>
        <p:spPr>
          <a:xfrm>
            <a:off x="1485900" y="383612"/>
            <a:ext cx="8784976" cy="553998"/>
          </a:xfrm>
          <a:prstGeom prst="rect">
            <a:avLst/>
          </a:prstGeom>
          <a:noFill/>
        </p:spPr>
        <p:txBody>
          <a:bodyPr wrap="square" rtlCol="0">
            <a:spAutoFit/>
          </a:bodyPr>
          <a:lstStyle/>
          <a:p>
            <a:r>
              <a:rPr lang="en-US" altLang="zh-CN" sz="3000" b="1" dirty="0" err="1">
                <a:solidFill>
                  <a:srgbClr val="E10000"/>
                </a:solidFill>
                <a:latin typeface="微软雅黑" panose="020B0503020204020204" pitchFamily="34" charset="-122"/>
                <a:ea typeface="微软雅黑" panose="020B0503020204020204" pitchFamily="34" charset="-122"/>
              </a:rPr>
              <a:t>SiC</a:t>
            </a:r>
            <a:r>
              <a:rPr lang="zh-CN" altLang="en-US" sz="3000" b="1" dirty="0">
                <a:solidFill>
                  <a:srgbClr val="E10000"/>
                </a:solidFill>
                <a:latin typeface="微软雅黑" panose="020B0503020204020204" pitchFamily="34" charset="-122"/>
                <a:ea typeface="微软雅黑" panose="020B0503020204020204" pitchFamily="34" charset="-122"/>
              </a:rPr>
              <a:t>功率器件替代空间广阔</a:t>
            </a:r>
            <a:r>
              <a:rPr lang="en-US" altLang="zh-CN" sz="3000" b="1" dirty="0">
                <a:solidFill>
                  <a:srgbClr val="E10000"/>
                </a:solidFill>
                <a:latin typeface="微软雅黑" panose="020B0503020204020204" pitchFamily="34" charset="-122"/>
                <a:ea typeface="微软雅黑" panose="020B0503020204020204" pitchFamily="34" charset="-122"/>
              </a:rPr>
              <a:t>+</a:t>
            </a:r>
            <a:r>
              <a:rPr lang="zh-CN" altLang="en-US" sz="3000" b="1" dirty="0">
                <a:solidFill>
                  <a:srgbClr val="E10000"/>
                </a:solidFill>
                <a:latin typeface="微软雅黑" panose="020B0503020204020204" pitchFamily="34" charset="-122"/>
                <a:ea typeface="微软雅黑" panose="020B0503020204020204" pitchFamily="34" charset="-122"/>
              </a:rPr>
              <a:t>新能源车增长趋势确立</a:t>
            </a:r>
          </a:p>
        </p:txBody>
      </p:sp>
    </p:spTree>
    <p:extLst>
      <p:ext uri="{BB962C8B-B14F-4D97-AF65-F5344CB8AC3E}">
        <p14:creationId xmlns:p14="http://schemas.microsoft.com/office/powerpoint/2010/main" val="40754515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1522658" y="381164"/>
            <a:ext cx="6731994" cy="553998"/>
          </a:xfrm>
          <a:prstGeom prst="rect">
            <a:avLst/>
          </a:prstGeom>
          <a:noFill/>
        </p:spPr>
        <p:txBody>
          <a:bodyPr wrap="square" rtlCol="0">
            <a:spAutoFit/>
          </a:bodyPr>
          <a:lstStyle/>
          <a:p>
            <a:r>
              <a:rPr lang="en-US" altLang="zh-CN" sz="3000" b="1" dirty="0" err="1">
                <a:solidFill>
                  <a:srgbClr val="E30613"/>
                </a:solidFill>
                <a:latin typeface="微软雅黑" panose="020B0503020204020204" pitchFamily="34" charset="-122"/>
                <a:ea typeface="微软雅黑" panose="020B0503020204020204" pitchFamily="34" charset="-122"/>
              </a:rPr>
              <a:t>SiC</a:t>
            </a:r>
            <a:r>
              <a:rPr lang="en-US" altLang="zh-CN" sz="3000" b="1" dirty="0">
                <a:solidFill>
                  <a:srgbClr val="E30613"/>
                </a:solidFill>
                <a:latin typeface="微软雅黑" panose="020B0503020204020204" pitchFamily="34" charset="-122"/>
                <a:ea typeface="微软雅黑" panose="020B0503020204020204" pitchFamily="34" charset="-122"/>
              </a:rPr>
              <a:t> </a:t>
            </a:r>
            <a:r>
              <a:rPr lang="zh-CN" altLang="en-US" sz="3000" b="1" dirty="0">
                <a:solidFill>
                  <a:srgbClr val="E30613"/>
                </a:solidFill>
                <a:latin typeface="微软雅黑" panose="020B0503020204020204" pitchFamily="34" charset="-122"/>
                <a:ea typeface="微软雅黑" panose="020B0503020204020204" pitchFamily="34" charset="-122"/>
              </a:rPr>
              <a:t>功率器件受益于新能源车需求加速</a:t>
            </a:r>
          </a:p>
        </p:txBody>
      </p:sp>
      <p:sp>
        <p:nvSpPr>
          <p:cNvPr id="89" name="TextBox 33">
            <a:extLst>
              <a:ext uri="{FF2B5EF4-FFF2-40B4-BE49-F238E27FC236}">
                <a16:creationId xmlns:a16="http://schemas.microsoft.com/office/drawing/2014/main" id="{37D9ABC1-95A6-47FE-92A9-DDE844897B7C}"/>
              </a:ext>
            </a:extLst>
          </p:cNvPr>
          <p:cNvSpPr/>
          <p:nvPr/>
        </p:nvSpPr>
        <p:spPr bwMode="auto">
          <a:xfrm>
            <a:off x="1125860" y="6675413"/>
            <a:ext cx="2014815"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IHS</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Yole</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92" name="矩形 91">
            <a:extLst>
              <a:ext uri="{FF2B5EF4-FFF2-40B4-BE49-F238E27FC236}">
                <a16:creationId xmlns:a16="http://schemas.microsoft.com/office/drawing/2014/main" id="{559C4F5A-75B9-4AFD-83CB-45358701161C}"/>
              </a:ext>
            </a:extLst>
          </p:cNvPr>
          <p:cNvSpPr/>
          <p:nvPr/>
        </p:nvSpPr>
        <p:spPr>
          <a:xfrm>
            <a:off x="1197868" y="1948028"/>
            <a:ext cx="4392487" cy="242269"/>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SiC</a:t>
            </a:r>
            <a:r>
              <a:rPr lang="zh-CN" altLang="en-US" sz="1400" b="1" dirty="0">
                <a:latin typeface="微软雅黑" panose="020B0503020204020204" pitchFamily="34" charset="-122"/>
                <a:ea typeface="微软雅黑" panose="020B0503020204020204" pitchFamily="34" charset="-122"/>
              </a:rPr>
              <a:t>材料的电池更轻、更小、续航里程更长</a:t>
            </a:r>
          </a:p>
        </p:txBody>
      </p:sp>
      <p:sp>
        <p:nvSpPr>
          <p:cNvPr id="106" name="矩形 105">
            <a:extLst>
              <a:ext uri="{FF2B5EF4-FFF2-40B4-BE49-F238E27FC236}">
                <a16:creationId xmlns:a16="http://schemas.microsoft.com/office/drawing/2014/main" id="{6F31CD92-1160-4D58-B91C-EAFE45742AE5}"/>
              </a:ext>
            </a:extLst>
          </p:cNvPr>
          <p:cNvSpPr/>
          <p:nvPr/>
        </p:nvSpPr>
        <p:spPr>
          <a:xfrm>
            <a:off x="1197869" y="2249866"/>
            <a:ext cx="4392488" cy="2032257"/>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8A8E2C14-F178-409B-BFE2-3A4578226D20}"/>
              </a:ext>
            </a:extLst>
          </p:cNvPr>
          <p:cNvSpPr/>
          <p:nvPr/>
        </p:nvSpPr>
        <p:spPr>
          <a:xfrm>
            <a:off x="1073905" y="956451"/>
            <a:ext cx="10295047" cy="888373"/>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defTabSz="91440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在功率等级相同的条件下，采用碳化硅器件可将电体积缩小化，满足功率密度更高、设计更紧凑的需求，同时也能使电动车续航里程更长。</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特斯拉</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Model 3</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的逆变器由</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24</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个</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1-in-1</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的</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SiC</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功率模块组成，这些模块组装在针翅式散热器上。</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a:solidFill>
                  <a:schemeClr val="bg1">
                    <a:lumMod val="50000"/>
                  </a:schemeClr>
                </a:solidFill>
                <a:latin typeface="微软雅黑" panose="020B0503020204020204" pitchFamily="34" charset="-122"/>
                <a:ea typeface="微软雅黑" panose="020B0503020204020204" pitchFamily="34" charset="-122"/>
              </a:rPr>
              <a:t>2017</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年全球</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SiC</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功率器件的市场空间为</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3.02</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亿美金，预计到</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2023</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年市场空间可以达到</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13.99</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亿美金，对应</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2017-2023</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年复合增速达到</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29%</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SiC</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器件的生产也已经开始出现分工，但目前仍以</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IDM</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模式为主。</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矩形 38">
            <a:extLst>
              <a:ext uri="{FF2B5EF4-FFF2-40B4-BE49-F238E27FC236}">
                <a16:creationId xmlns:a16="http://schemas.microsoft.com/office/drawing/2014/main" id="{1E9B6487-3AFF-47E4-8532-B6894FF4703C}"/>
              </a:ext>
            </a:extLst>
          </p:cNvPr>
          <p:cNvSpPr/>
          <p:nvPr/>
        </p:nvSpPr>
        <p:spPr>
          <a:xfrm>
            <a:off x="6297376" y="1948351"/>
            <a:ext cx="4482452" cy="23472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latin typeface="微软雅黑" panose="020B0503020204020204" pitchFamily="34" charset="-122"/>
                <a:ea typeface="微软雅黑" panose="020B0503020204020204" pitchFamily="34" charset="-122"/>
              </a:rPr>
              <a:t>Model 3 </a:t>
            </a:r>
            <a:r>
              <a:rPr lang="zh-CN" altLang="en-US" sz="1400" b="1" dirty="0">
                <a:latin typeface="微软雅黑" panose="020B0503020204020204" pitchFamily="34" charset="-122"/>
                <a:ea typeface="微软雅黑" panose="020B0503020204020204" pitchFamily="34" charset="-122"/>
              </a:rPr>
              <a:t>的逆变器由</a:t>
            </a:r>
            <a:r>
              <a:rPr lang="en-US" altLang="zh-CN" sz="1400" b="1" dirty="0">
                <a:latin typeface="微软雅黑" panose="020B0503020204020204" pitchFamily="34" charset="-122"/>
                <a:ea typeface="微软雅黑" panose="020B0503020204020204" pitchFamily="34" charset="-122"/>
              </a:rPr>
              <a:t>24</a:t>
            </a:r>
            <a:r>
              <a:rPr lang="zh-CN" altLang="en-US" sz="1400" b="1" dirty="0">
                <a:latin typeface="微软雅黑" panose="020B0503020204020204" pitchFamily="34" charset="-122"/>
                <a:ea typeface="微软雅黑" panose="020B0503020204020204" pitchFamily="34" charset="-122"/>
              </a:rPr>
              <a:t>个</a:t>
            </a:r>
            <a:r>
              <a:rPr lang="en-US" altLang="zh-CN" sz="1400" b="1" dirty="0">
                <a:latin typeface="微软雅黑" panose="020B0503020204020204" pitchFamily="34" charset="-122"/>
                <a:ea typeface="微软雅黑" panose="020B0503020204020204" pitchFamily="34" charset="-122"/>
              </a:rPr>
              <a:t>1-in-1 </a:t>
            </a:r>
            <a:r>
              <a:rPr lang="en-US" altLang="zh-CN" sz="1400" b="1" dirty="0" err="1">
                <a:latin typeface="微软雅黑" panose="020B0503020204020204" pitchFamily="34" charset="-122"/>
                <a:ea typeface="微软雅黑" panose="020B0503020204020204" pitchFamily="34" charset="-122"/>
              </a:rPr>
              <a:t>SiC</a:t>
            </a:r>
            <a:r>
              <a:rPr lang="zh-CN" altLang="en-US" sz="1400" b="1" dirty="0">
                <a:latin typeface="微软雅黑" panose="020B0503020204020204" pitchFamily="34" charset="-122"/>
                <a:ea typeface="微软雅黑" panose="020B0503020204020204" pitchFamily="34" charset="-122"/>
              </a:rPr>
              <a:t>功率模块组成</a:t>
            </a:r>
          </a:p>
        </p:txBody>
      </p:sp>
      <p:sp>
        <p:nvSpPr>
          <p:cNvPr id="43" name="矩形 42">
            <a:extLst>
              <a:ext uri="{FF2B5EF4-FFF2-40B4-BE49-F238E27FC236}">
                <a16:creationId xmlns:a16="http://schemas.microsoft.com/office/drawing/2014/main" id="{512F51ED-69F3-4E74-A6B1-2D5E3138C079}"/>
              </a:ext>
            </a:extLst>
          </p:cNvPr>
          <p:cNvSpPr/>
          <p:nvPr/>
        </p:nvSpPr>
        <p:spPr>
          <a:xfrm>
            <a:off x="6297376" y="4342258"/>
            <a:ext cx="4482452" cy="22867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SiC</a:t>
            </a:r>
            <a:r>
              <a:rPr lang="zh-CN" altLang="en-US" sz="1400" b="1" dirty="0">
                <a:latin typeface="微软雅黑" panose="020B0503020204020204" pitchFamily="34" charset="-122"/>
                <a:ea typeface="微软雅黑" panose="020B0503020204020204" pitchFamily="34" charset="-122"/>
              </a:rPr>
              <a:t>电力电子器件产业链</a:t>
            </a:r>
          </a:p>
        </p:txBody>
      </p:sp>
      <p:sp>
        <p:nvSpPr>
          <p:cNvPr id="46" name="矩形 45">
            <a:extLst>
              <a:ext uri="{FF2B5EF4-FFF2-40B4-BE49-F238E27FC236}">
                <a16:creationId xmlns:a16="http://schemas.microsoft.com/office/drawing/2014/main" id="{54E441FF-3EC3-4E8E-954C-B2A55BC1C649}"/>
              </a:ext>
            </a:extLst>
          </p:cNvPr>
          <p:cNvSpPr/>
          <p:nvPr/>
        </p:nvSpPr>
        <p:spPr>
          <a:xfrm>
            <a:off x="1197868" y="4335457"/>
            <a:ext cx="4392487" cy="235446"/>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SiC</a:t>
            </a:r>
            <a:r>
              <a:rPr lang="zh-CN" altLang="en-US" sz="1400" b="1" dirty="0">
                <a:latin typeface="微软雅黑" panose="020B0503020204020204" pitchFamily="34" charset="-122"/>
                <a:ea typeface="微软雅黑" panose="020B0503020204020204" pitchFamily="34" charset="-122"/>
              </a:rPr>
              <a:t>应用领域及其市场空间（百万美元）</a:t>
            </a:r>
          </a:p>
        </p:txBody>
      </p:sp>
      <p:sp>
        <p:nvSpPr>
          <p:cNvPr id="47" name="矩形 46">
            <a:extLst>
              <a:ext uri="{FF2B5EF4-FFF2-40B4-BE49-F238E27FC236}">
                <a16:creationId xmlns:a16="http://schemas.microsoft.com/office/drawing/2014/main" id="{2BCC169F-D1B0-44A5-B1B2-2F7CFF7D36BA}"/>
              </a:ext>
            </a:extLst>
          </p:cNvPr>
          <p:cNvSpPr/>
          <p:nvPr/>
        </p:nvSpPr>
        <p:spPr>
          <a:xfrm>
            <a:off x="1197869" y="4576956"/>
            <a:ext cx="4392488" cy="2092404"/>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AE480F9-A81B-4567-946F-7496DB04FF76}"/>
              </a:ext>
            </a:extLst>
          </p:cNvPr>
          <p:cNvSpPr/>
          <p:nvPr/>
        </p:nvSpPr>
        <p:spPr>
          <a:xfrm>
            <a:off x="6297376" y="2249219"/>
            <a:ext cx="4482453" cy="203225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19C6E50C-F0AA-4833-BCF9-DDE2132F060A}"/>
              </a:ext>
            </a:extLst>
          </p:cNvPr>
          <p:cNvSpPr/>
          <p:nvPr/>
        </p:nvSpPr>
        <p:spPr>
          <a:xfrm>
            <a:off x="6297376" y="4631038"/>
            <a:ext cx="4482453" cy="2037671"/>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75" name="图片 5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5058" y="2320461"/>
            <a:ext cx="3398106" cy="189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6" name="Picture 4" descr="o4YBAFtuNeOACzisAADNkR-6fYQ82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0620" y="2286884"/>
            <a:ext cx="2704917" cy="195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7" name="图片 5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3130" y="4642963"/>
            <a:ext cx="4021961" cy="2002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8" name="图片 5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98382" y="4668543"/>
            <a:ext cx="3880439" cy="1951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41753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2248853"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Infineon</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Yole</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15" name="文本框 14">
            <a:extLst>
              <a:ext uri="{FF2B5EF4-FFF2-40B4-BE49-F238E27FC236}">
                <a16:creationId xmlns:a16="http://schemas.microsoft.com/office/drawing/2014/main" id="{E03F75F2-F79D-451F-AD5C-D6D39D87E943}"/>
              </a:ext>
            </a:extLst>
          </p:cNvPr>
          <p:cNvSpPr txBox="1"/>
          <p:nvPr/>
        </p:nvSpPr>
        <p:spPr>
          <a:xfrm>
            <a:off x="1220011" y="2635740"/>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图：未来新能源车增长迅猛（单位：百万台）</a:t>
            </a:r>
          </a:p>
        </p:txBody>
      </p:sp>
      <p:sp>
        <p:nvSpPr>
          <p:cNvPr id="16" name="文本框 15">
            <a:extLst>
              <a:ext uri="{FF2B5EF4-FFF2-40B4-BE49-F238E27FC236}">
                <a16:creationId xmlns:a16="http://schemas.microsoft.com/office/drawing/2014/main" id="{2D236911-7772-413A-83E7-BE998917EC1B}"/>
              </a:ext>
            </a:extLst>
          </p:cNvPr>
          <p:cNvSpPr txBox="1"/>
          <p:nvPr/>
        </p:nvSpPr>
        <p:spPr>
          <a:xfrm>
            <a:off x="6526460" y="2619584"/>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在新能源车的市场空间（单位：亿美元）</a:t>
            </a:r>
          </a:p>
        </p:txBody>
      </p:sp>
      <p:sp>
        <p:nvSpPr>
          <p:cNvPr id="22" name="文本框 21">
            <a:extLst>
              <a:ext uri="{FF2B5EF4-FFF2-40B4-BE49-F238E27FC236}">
                <a16:creationId xmlns:a16="http://schemas.microsoft.com/office/drawing/2014/main" id="{A9BA89A9-6279-48FD-A2A3-0212A05E6E72}"/>
              </a:ext>
            </a:extLst>
          </p:cNvPr>
          <p:cNvSpPr txBox="1"/>
          <p:nvPr/>
        </p:nvSpPr>
        <p:spPr>
          <a:xfrm>
            <a:off x="723956" y="923127"/>
            <a:ext cx="10411016" cy="1721690"/>
          </a:xfrm>
          <a:prstGeom prst="rect">
            <a:avLst/>
          </a:prstGeom>
          <a:noFill/>
        </p:spPr>
        <p:txBody>
          <a:bodyPr wrap="square">
            <a:spAutoFit/>
          </a:bodyPr>
          <a:lstStyle/>
          <a:p>
            <a:pPr algn="just" defTabSz="914400">
              <a:lnSpc>
                <a:spcPct val="150000"/>
              </a:lnSpc>
              <a:spcAft>
                <a:spcPts val="600"/>
              </a:spcAft>
              <a:defRPr/>
            </a:pPr>
            <a:r>
              <a:rPr lang="zh-CN" altLang="en-US" sz="1200" b="1" dirty="0">
                <a:latin typeface="微软雅黑" panose="020B0503020204020204" pitchFamily="34" charset="-122"/>
                <a:ea typeface="微软雅黑" panose="020B0503020204020204" pitchFamily="34" charset="-122"/>
              </a:rPr>
              <a:t>新能源车带动功率半导体市场需求快速扩容，</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功率器件或迎替代机遇。</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材料拥有宽禁带、高击穿电场、高热导率、高电子迁移率以及抗辐射等特性，</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基的</a:t>
            </a:r>
            <a:r>
              <a:rPr lang="en-US" altLang="zh-CN" sz="1200" dirty="0">
                <a:latin typeface="微软雅黑" panose="020B0503020204020204" pitchFamily="34" charset="-122"/>
                <a:ea typeface="微软雅黑" panose="020B0503020204020204" pitchFamily="34" charset="-122"/>
              </a:rPr>
              <a:t>SBD</a:t>
            </a:r>
            <a:r>
              <a:rPr lang="zh-CN" altLang="en-US" sz="1200" dirty="0">
                <a:latin typeface="微软雅黑" panose="020B0503020204020204" pitchFamily="34" charset="-122"/>
                <a:ea typeface="微软雅黑" panose="020B0503020204020204" pitchFamily="34" charset="-122"/>
              </a:rPr>
              <a:t>以及</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更适合在高频、高温、高压、高功率以及强辐射的环境中工作。</a:t>
            </a:r>
            <a:r>
              <a:rPr lang="zh-CN" altLang="en-US" sz="1200" b="1" dirty="0">
                <a:latin typeface="微软雅黑" panose="020B0503020204020204" pitchFamily="34" charset="-122"/>
                <a:ea typeface="微软雅黑" panose="020B0503020204020204" pitchFamily="34" charset="-122"/>
              </a:rPr>
              <a:t>在功率等级相同的条件下，采用</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器件可将电驱、电控等体积缩小化，满足功率密度更高、设计更紧凑的需求，同时也能使电动车续航里程更长。</a:t>
            </a:r>
            <a:r>
              <a:rPr lang="zh-CN" altLang="en-US" sz="1200" dirty="0">
                <a:latin typeface="微软雅黑" panose="020B0503020204020204" pitchFamily="34" charset="-122"/>
                <a:ea typeface="微软雅黑" panose="020B0503020204020204" pitchFamily="34" charset="-122"/>
              </a:rPr>
              <a:t>据天科合达招股说明书，美国特斯拉公司的</a:t>
            </a:r>
            <a:r>
              <a:rPr lang="en-US" altLang="zh-CN" sz="1200" dirty="0">
                <a:latin typeface="微软雅黑" panose="020B0503020204020204" pitchFamily="34" charset="-122"/>
                <a:ea typeface="微软雅黑" panose="020B0503020204020204" pitchFamily="34" charset="-122"/>
              </a:rPr>
              <a:t>Model3</a:t>
            </a:r>
            <a:r>
              <a:rPr lang="zh-CN" altLang="en-US" sz="1200" dirty="0">
                <a:latin typeface="微软雅黑" panose="020B0503020204020204" pitchFamily="34" charset="-122"/>
                <a:ea typeface="微软雅黑" panose="020B0503020204020204" pitchFamily="34" charset="-122"/>
              </a:rPr>
              <a:t>车型便采用了以</a:t>
            </a:r>
            <a:r>
              <a:rPr lang="en-US" altLang="zh-CN" sz="1200" dirty="0">
                <a:latin typeface="微软雅黑" panose="020B0503020204020204" pitchFamily="34" charset="-122"/>
                <a:ea typeface="微软雅黑" panose="020B0503020204020204" pitchFamily="34" charset="-122"/>
              </a:rPr>
              <a:t>24</a:t>
            </a:r>
            <a:r>
              <a:rPr lang="zh-CN" altLang="en-US" sz="1200" dirty="0">
                <a:latin typeface="微软雅黑" panose="020B0503020204020204" pitchFamily="34" charset="-122"/>
                <a:ea typeface="微软雅黑" panose="020B0503020204020204" pitchFamily="34" charset="-122"/>
              </a:rPr>
              <a:t>个</a:t>
            </a:r>
            <a:r>
              <a:rPr lang="en-US" altLang="zh-CN" sz="1200" dirty="0" err="1">
                <a:latin typeface="微软雅黑" panose="020B0503020204020204" pitchFamily="34" charset="-122"/>
                <a:ea typeface="微软雅黑" panose="020B0503020204020204" pitchFamily="34" charset="-122"/>
              </a:rPr>
              <a:t>SiCMOSFET</a:t>
            </a:r>
            <a:r>
              <a:rPr lang="zh-CN" altLang="en-US" sz="1200" dirty="0">
                <a:latin typeface="微软雅黑" panose="020B0503020204020204" pitchFamily="34" charset="-122"/>
                <a:ea typeface="微软雅黑" panose="020B0503020204020204" pitchFamily="34" charset="-122"/>
              </a:rPr>
              <a:t>为功率模块的逆变器，是第一家在主逆变器中集成全</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功率器件的汽车厂商；目前全球已有超过</a:t>
            </a:r>
            <a:r>
              <a:rPr lang="en-US" altLang="zh-CN" sz="1200" dirty="0">
                <a:latin typeface="微软雅黑" panose="020B0503020204020204" pitchFamily="34" charset="-122"/>
                <a:ea typeface="微软雅黑" panose="020B0503020204020204" pitchFamily="34" charset="-122"/>
              </a:rPr>
              <a:t>20</a:t>
            </a:r>
            <a:r>
              <a:rPr lang="zh-CN" altLang="en-US" sz="1200" dirty="0">
                <a:latin typeface="微软雅黑" panose="020B0503020204020204" pitchFamily="34" charset="-122"/>
                <a:ea typeface="微软雅黑" panose="020B0503020204020204" pitchFamily="34" charset="-122"/>
              </a:rPr>
              <a:t>家汽车厂商在车载充电系统中使用</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功率器件；此外，</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器件应用于新能源汽车充电桩，可以减小充电桩体积，提高充电速度。</a:t>
            </a:r>
            <a:r>
              <a:rPr lang="zh-CN" altLang="en-US" sz="1200" b="1" dirty="0">
                <a:latin typeface="微软雅黑" panose="020B0503020204020204" pitchFamily="34" charset="-122"/>
                <a:ea typeface="微软雅黑" panose="020B0503020204020204" pitchFamily="34" charset="-122"/>
              </a:rPr>
              <a:t>据</a:t>
            </a:r>
            <a:r>
              <a:rPr lang="en-US" altLang="zh-CN" sz="1200" b="1" dirty="0" err="1">
                <a:latin typeface="微软雅黑" panose="020B0503020204020204" pitchFamily="34" charset="-122"/>
                <a:ea typeface="微软雅黑" panose="020B0503020204020204" pitchFamily="34" charset="-122"/>
              </a:rPr>
              <a:t>Yole</a:t>
            </a:r>
            <a:r>
              <a:rPr lang="zh-CN" altLang="en-US" sz="1200" b="1" dirty="0">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2018</a:t>
            </a:r>
            <a:r>
              <a:rPr lang="zh-CN" altLang="en-US" sz="1200" b="1" dirty="0">
                <a:latin typeface="微软雅黑" panose="020B0503020204020204" pitchFamily="34" charset="-122"/>
                <a:ea typeface="微软雅黑" panose="020B0503020204020204" pitchFamily="34" charset="-122"/>
              </a:rPr>
              <a:t>年全球车载</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功率器件的市场空间为</a:t>
            </a:r>
            <a:r>
              <a:rPr lang="en-US" altLang="zh-CN" sz="1200" b="1" dirty="0">
                <a:latin typeface="微软雅黑" panose="020B0503020204020204" pitchFamily="34" charset="-122"/>
                <a:ea typeface="微软雅黑" panose="020B0503020204020204" pitchFamily="34" charset="-122"/>
              </a:rPr>
              <a:t>4.2</a:t>
            </a:r>
            <a:r>
              <a:rPr lang="zh-CN" altLang="en-US" sz="1200" b="1" dirty="0">
                <a:latin typeface="微软雅黑" panose="020B0503020204020204" pitchFamily="34" charset="-122"/>
                <a:ea typeface="微软雅黑" panose="020B0503020204020204" pitchFamily="34" charset="-122"/>
              </a:rPr>
              <a:t>亿美金，预计到</a:t>
            </a:r>
            <a:r>
              <a:rPr lang="en-US" altLang="zh-CN" sz="1200" b="1" dirty="0">
                <a:latin typeface="微软雅黑" panose="020B0503020204020204" pitchFamily="34" charset="-122"/>
                <a:ea typeface="微软雅黑" panose="020B0503020204020204" pitchFamily="34" charset="-122"/>
              </a:rPr>
              <a:t>2024</a:t>
            </a:r>
            <a:r>
              <a:rPr lang="zh-CN" altLang="en-US" sz="1200" b="1" dirty="0">
                <a:latin typeface="微软雅黑" panose="020B0503020204020204" pitchFamily="34" charset="-122"/>
                <a:ea typeface="微软雅黑" panose="020B0503020204020204" pitchFamily="34" charset="-122"/>
              </a:rPr>
              <a:t>年市场空间可以达到</a:t>
            </a:r>
            <a:r>
              <a:rPr lang="en-US" altLang="zh-CN" sz="1200" b="1" dirty="0">
                <a:latin typeface="微软雅黑" panose="020B0503020204020204" pitchFamily="34" charset="-122"/>
                <a:ea typeface="微软雅黑" panose="020B0503020204020204" pitchFamily="34" charset="-122"/>
              </a:rPr>
              <a:t>19.3</a:t>
            </a:r>
            <a:r>
              <a:rPr lang="zh-CN" altLang="en-US" sz="1200" b="1" dirty="0">
                <a:latin typeface="微软雅黑" panose="020B0503020204020204" pitchFamily="34" charset="-122"/>
                <a:ea typeface="微软雅黑" panose="020B0503020204020204" pitchFamily="34" charset="-122"/>
              </a:rPr>
              <a:t>亿美金，对应</a:t>
            </a:r>
            <a:r>
              <a:rPr lang="en-US" altLang="zh-CN" sz="1200" b="1" dirty="0">
                <a:latin typeface="微软雅黑" panose="020B0503020204020204" pitchFamily="34" charset="-122"/>
                <a:ea typeface="微软雅黑" panose="020B0503020204020204" pitchFamily="34" charset="-122"/>
              </a:rPr>
              <a:t>2018-2024</a:t>
            </a:r>
            <a:r>
              <a:rPr lang="zh-CN" altLang="en-US" sz="1200" b="1" dirty="0">
                <a:latin typeface="微软雅黑" panose="020B0503020204020204" pitchFamily="34" charset="-122"/>
                <a:ea typeface="微软雅黑" panose="020B0503020204020204" pitchFamily="34" charset="-122"/>
              </a:rPr>
              <a:t>年复合增速达到</a:t>
            </a:r>
            <a:r>
              <a:rPr lang="en-US" altLang="zh-CN" sz="1200" b="1" dirty="0">
                <a:latin typeface="微软雅黑" panose="020B0503020204020204" pitchFamily="34" charset="-122"/>
                <a:ea typeface="微软雅黑" panose="020B0503020204020204" pitchFamily="34" charset="-122"/>
              </a:rPr>
              <a:t>29%</a:t>
            </a:r>
            <a:r>
              <a:rPr lang="zh-CN" altLang="en-US" sz="1200" b="1" dirty="0">
                <a:latin typeface="微软雅黑" panose="020B0503020204020204" pitchFamily="34" charset="-122"/>
                <a:ea typeface="微软雅黑" panose="020B0503020204020204" pitchFamily="34" charset="-122"/>
              </a:rPr>
              <a:t>。</a:t>
            </a:r>
            <a:endParaRPr lang="zh-CN" altLang="zh-CN" sz="1200" b="1"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8156B1C3-687F-4205-A4B0-77548200598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0700" y="2938374"/>
            <a:ext cx="4919256" cy="2582474"/>
          </a:xfrm>
          <a:prstGeom prst="rect">
            <a:avLst/>
          </a:prstGeom>
          <a:noFill/>
          <a:ln>
            <a:noFill/>
          </a:ln>
        </p:spPr>
      </p:pic>
      <p:pic>
        <p:nvPicPr>
          <p:cNvPr id="11" name="图片 10">
            <a:extLst>
              <a:ext uri="{FF2B5EF4-FFF2-40B4-BE49-F238E27FC236}">
                <a16:creationId xmlns:a16="http://schemas.microsoft.com/office/drawing/2014/main" id="{86B871EC-4B2B-4CBE-9B77-20079B80482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28715" y="2910890"/>
            <a:ext cx="4840099" cy="2582474"/>
          </a:xfrm>
          <a:prstGeom prst="rect">
            <a:avLst/>
          </a:prstGeom>
          <a:noFill/>
          <a:ln>
            <a:noFill/>
          </a:ln>
        </p:spPr>
      </p:pic>
      <p:sp>
        <p:nvSpPr>
          <p:cNvPr id="12" name="文本框 11">
            <a:extLst>
              <a:ext uri="{FF2B5EF4-FFF2-40B4-BE49-F238E27FC236}">
                <a16:creationId xmlns:a16="http://schemas.microsoft.com/office/drawing/2014/main" id="{4D4BA743-25E0-4EFD-9EC5-CDF3FFF29306}"/>
              </a:ext>
            </a:extLst>
          </p:cNvPr>
          <p:cNvSpPr txBox="1"/>
          <p:nvPr/>
        </p:nvSpPr>
        <p:spPr>
          <a:xfrm>
            <a:off x="1485900" y="383612"/>
            <a:ext cx="8784976" cy="553998"/>
          </a:xfrm>
          <a:prstGeom prst="rect">
            <a:avLst/>
          </a:prstGeom>
          <a:noFill/>
        </p:spPr>
        <p:txBody>
          <a:bodyPr wrap="square" rtlCol="0">
            <a:spAutoFit/>
          </a:bodyPr>
          <a:lstStyle/>
          <a:p>
            <a:r>
              <a:rPr lang="en-US" altLang="zh-CN" sz="3000" b="1" dirty="0" err="1">
                <a:solidFill>
                  <a:srgbClr val="E10000"/>
                </a:solidFill>
                <a:latin typeface="微软雅黑" panose="020B0503020204020204" pitchFamily="34" charset="-122"/>
                <a:ea typeface="微软雅黑" panose="020B0503020204020204" pitchFamily="34" charset="-122"/>
              </a:rPr>
              <a:t>SiC</a:t>
            </a:r>
            <a:r>
              <a:rPr lang="zh-CN" altLang="en-US" sz="3000" b="1" dirty="0">
                <a:solidFill>
                  <a:srgbClr val="E10000"/>
                </a:solidFill>
                <a:latin typeface="微软雅黑" panose="020B0503020204020204" pitchFamily="34" charset="-122"/>
                <a:ea typeface="微软雅黑" panose="020B0503020204020204" pitchFamily="34" charset="-122"/>
              </a:rPr>
              <a:t>功率器件替代空间广阔</a:t>
            </a:r>
            <a:r>
              <a:rPr lang="en-US" altLang="zh-CN" sz="3000" b="1" dirty="0">
                <a:solidFill>
                  <a:srgbClr val="E10000"/>
                </a:solidFill>
                <a:latin typeface="微软雅黑" panose="020B0503020204020204" pitchFamily="34" charset="-122"/>
                <a:ea typeface="微软雅黑" panose="020B0503020204020204" pitchFamily="34" charset="-122"/>
              </a:rPr>
              <a:t>+</a:t>
            </a:r>
            <a:r>
              <a:rPr lang="zh-CN" altLang="en-US" sz="3000" b="1" dirty="0">
                <a:solidFill>
                  <a:srgbClr val="E10000"/>
                </a:solidFill>
                <a:latin typeface="微软雅黑" panose="020B0503020204020204" pitchFamily="34" charset="-122"/>
                <a:ea typeface="微软雅黑" panose="020B0503020204020204" pitchFamily="34" charset="-122"/>
              </a:rPr>
              <a:t>新能源车增长趋势确立</a:t>
            </a:r>
          </a:p>
        </p:txBody>
      </p:sp>
      <p:graphicFrame>
        <p:nvGraphicFramePr>
          <p:cNvPr id="3" name="表格 2">
            <a:extLst>
              <a:ext uri="{FF2B5EF4-FFF2-40B4-BE49-F238E27FC236}">
                <a16:creationId xmlns:a16="http://schemas.microsoft.com/office/drawing/2014/main" id="{223B1E04-8EF4-435A-A42D-D0C9C6CBD02A}"/>
              </a:ext>
            </a:extLst>
          </p:cNvPr>
          <p:cNvGraphicFramePr>
            <a:graphicFrameLocks noGrp="1"/>
          </p:cNvGraphicFramePr>
          <p:nvPr>
            <p:extLst/>
          </p:nvPr>
        </p:nvGraphicFramePr>
        <p:xfrm>
          <a:off x="838200" y="5535527"/>
          <a:ext cx="10512425" cy="907890"/>
        </p:xfrm>
        <a:graphic>
          <a:graphicData uri="http://schemas.openxmlformats.org/drawingml/2006/table">
            <a:tbl>
              <a:tblPr/>
              <a:tblGrid>
                <a:gridCol w="2283926">
                  <a:extLst>
                    <a:ext uri="{9D8B030D-6E8A-4147-A177-3AD203B41FA5}">
                      <a16:colId xmlns:a16="http://schemas.microsoft.com/office/drawing/2014/main" val="373983370"/>
                    </a:ext>
                  </a:extLst>
                </a:gridCol>
                <a:gridCol w="572971">
                  <a:extLst>
                    <a:ext uri="{9D8B030D-6E8A-4147-A177-3AD203B41FA5}">
                      <a16:colId xmlns:a16="http://schemas.microsoft.com/office/drawing/2014/main" val="2226386408"/>
                    </a:ext>
                  </a:extLst>
                </a:gridCol>
                <a:gridCol w="572971">
                  <a:extLst>
                    <a:ext uri="{9D8B030D-6E8A-4147-A177-3AD203B41FA5}">
                      <a16:colId xmlns:a16="http://schemas.microsoft.com/office/drawing/2014/main" val="3966179675"/>
                    </a:ext>
                  </a:extLst>
                </a:gridCol>
                <a:gridCol w="572971">
                  <a:extLst>
                    <a:ext uri="{9D8B030D-6E8A-4147-A177-3AD203B41FA5}">
                      <a16:colId xmlns:a16="http://schemas.microsoft.com/office/drawing/2014/main" val="1048033856"/>
                    </a:ext>
                  </a:extLst>
                </a:gridCol>
                <a:gridCol w="572971">
                  <a:extLst>
                    <a:ext uri="{9D8B030D-6E8A-4147-A177-3AD203B41FA5}">
                      <a16:colId xmlns:a16="http://schemas.microsoft.com/office/drawing/2014/main" val="1550311747"/>
                    </a:ext>
                  </a:extLst>
                </a:gridCol>
                <a:gridCol w="838235">
                  <a:extLst>
                    <a:ext uri="{9D8B030D-6E8A-4147-A177-3AD203B41FA5}">
                      <a16:colId xmlns:a16="http://schemas.microsoft.com/office/drawing/2014/main" val="4143091000"/>
                    </a:ext>
                  </a:extLst>
                </a:gridCol>
                <a:gridCol w="1010657">
                  <a:extLst>
                    <a:ext uri="{9D8B030D-6E8A-4147-A177-3AD203B41FA5}">
                      <a16:colId xmlns:a16="http://schemas.microsoft.com/office/drawing/2014/main" val="563116472"/>
                    </a:ext>
                  </a:extLst>
                </a:gridCol>
                <a:gridCol w="965562">
                  <a:extLst>
                    <a:ext uri="{9D8B030D-6E8A-4147-A177-3AD203B41FA5}">
                      <a16:colId xmlns:a16="http://schemas.microsoft.com/office/drawing/2014/main" val="3302828396"/>
                    </a:ext>
                  </a:extLst>
                </a:gridCol>
                <a:gridCol w="572971">
                  <a:extLst>
                    <a:ext uri="{9D8B030D-6E8A-4147-A177-3AD203B41FA5}">
                      <a16:colId xmlns:a16="http://schemas.microsoft.com/office/drawing/2014/main" val="1028070357"/>
                    </a:ext>
                  </a:extLst>
                </a:gridCol>
                <a:gridCol w="572971">
                  <a:extLst>
                    <a:ext uri="{9D8B030D-6E8A-4147-A177-3AD203B41FA5}">
                      <a16:colId xmlns:a16="http://schemas.microsoft.com/office/drawing/2014/main" val="851179851"/>
                    </a:ext>
                  </a:extLst>
                </a:gridCol>
                <a:gridCol w="1010657">
                  <a:extLst>
                    <a:ext uri="{9D8B030D-6E8A-4147-A177-3AD203B41FA5}">
                      <a16:colId xmlns:a16="http://schemas.microsoft.com/office/drawing/2014/main" val="3643907104"/>
                    </a:ext>
                  </a:extLst>
                </a:gridCol>
                <a:gridCol w="965562">
                  <a:extLst>
                    <a:ext uri="{9D8B030D-6E8A-4147-A177-3AD203B41FA5}">
                      <a16:colId xmlns:a16="http://schemas.microsoft.com/office/drawing/2014/main" val="450902748"/>
                    </a:ext>
                  </a:extLst>
                </a:gridCol>
              </a:tblGrid>
              <a:tr h="151315">
                <a:tc>
                  <a:txBody>
                    <a:bodyPr/>
                    <a:lstStyle/>
                    <a:p>
                      <a:pPr algn="l" fontAlgn="ctr"/>
                      <a:r>
                        <a:rPr lang="zh-CN" altLang="en-US" sz="900" b="1" i="0" u="none" strike="noStrike">
                          <a:solidFill>
                            <a:srgbClr val="FFFFFF"/>
                          </a:solidFill>
                          <a:effectLst/>
                          <a:latin typeface="等线" panose="02010600030101010101" pitchFamily="2" charset="-122"/>
                          <a:ea typeface="等线" panose="02010600030101010101" pitchFamily="2" charset="-122"/>
                        </a:rPr>
                        <a:t>　</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2021</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2022</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2023</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2024</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2026</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2027</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2028</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2029</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tc>
                  <a:txBody>
                    <a:bodyPr/>
                    <a:lstStyle/>
                    <a:p>
                      <a:pPr algn="r" fontAlgn="ctr"/>
                      <a:r>
                        <a:rPr lang="en-US" altLang="zh-CN" sz="900" b="1" i="0" u="none" strike="noStrike">
                          <a:solidFill>
                            <a:srgbClr val="FFFFFF"/>
                          </a:solidFill>
                          <a:effectLst/>
                          <a:latin typeface="等线" panose="02010600030101010101" pitchFamily="2" charset="-122"/>
                          <a:ea typeface="等线" panose="02010600030101010101" pitchFamily="2" charset="-122"/>
                        </a:rPr>
                        <a:t>2030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0000"/>
                    </a:solidFill>
                  </a:tcPr>
                </a:tc>
                <a:extLst>
                  <a:ext uri="{0D108BD9-81ED-4DB2-BD59-A6C34878D82A}">
                    <a16:rowId xmlns:a16="http://schemas.microsoft.com/office/drawing/2014/main" val="163791221"/>
                  </a:ext>
                </a:extLst>
              </a:tr>
              <a:tr h="151315">
                <a:tc>
                  <a:txBody>
                    <a:bodyPr/>
                    <a:lstStyle/>
                    <a:p>
                      <a:pPr algn="l" fontAlgn="ctr"/>
                      <a:r>
                        <a:rPr lang="zh-CN" altLang="en-US" sz="900" b="0" i="0" u="none" strike="noStrike">
                          <a:solidFill>
                            <a:srgbClr val="000000"/>
                          </a:solidFill>
                          <a:effectLst/>
                          <a:latin typeface="等线" panose="02010600030101010101" pitchFamily="2" charset="-122"/>
                          <a:ea typeface="等线" panose="02010600030101010101" pitchFamily="2" charset="-122"/>
                        </a:rPr>
                        <a:t>新能源车销售量（万辆）</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300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600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850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1100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1500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1750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2150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2350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2550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2750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3000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05072769"/>
                  </a:ext>
                </a:extLst>
              </a:tr>
              <a:tr h="151315">
                <a:tc>
                  <a:txBody>
                    <a:bodyPr/>
                    <a:lstStyle/>
                    <a:p>
                      <a:pPr algn="l" fontAlgn="ctr"/>
                      <a:r>
                        <a:rPr lang="zh-CN" altLang="en-US" sz="900" b="0" i="0" u="none" strike="noStrike">
                          <a:solidFill>
                            <a:srgbClr val="000000"/>
                          </a:solidFill>
                          <a:effectLst/>
                          <a:latin typeface="等线" panose="02010600030101010101" pitchFamily="2" charset="-122"/>
                          <a:ea typeface="等线" panose="02010600030101010101" pitchFamily="2" charset="-122"/>
                        </a:rPr>
                        <a:t>新能源车功率器件价值量（美元</a:t>
                      </a:r>
                      <a:r>
                        <a:rPr lang="en-US" altLang="zh-CN" sz="900" b="0" i="0" u="none" strike="noStrike">
                          <a:solidFill>
                            <a:srgbClr val="000000"/>
                          </a:solidFill>
                          <a:effectLst/>
                          <a:latin typeface="等线" panose="02010600030101010101" pitchFamily="2" charset="-122"/>
                          <a:ea typeface="等线" panose="02010600030101010101" pitchFamily="2" charset="-122"/>
                        </a:rPr>
                        <a:t>/</a:t>
                      </a:r>
                      <a:r>
                        <a:rPr lang="zh-CN" altLang="en-US" sz="900" b="0" i="0" u="none" strike="noStrike">
                          <a:solidFill>
                            <a:srgbClr val="000000"/>
                          </a:solidFill>
                          <a:effectLst/>
                          <a:latin typeface="等线" panose="02010600030101010101" pitchFamily="2" charset="-122"/>
                          <a:ea typeface="等线" panose="02010600030101010101" pitchFamily="2" charset="-122"/>
                        </a:rPr>
                        <a:t>辆）</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300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350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400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500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550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575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600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625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650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700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750</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7988455"/>
                  </a:ext>
                </a:extLst>
              </a:tr>
              <a:tr h="151315">
                <a:tc>
                  <a:txBody>
                    <a:bodyPr/>
                    <a:lstStyle/>
                    <a:p>
                      <a:pPr algn="l" fontAlgn="ctr"/>
                      <a:r>
                        <a:rPr lang="zh-CN" altLang="en-US" sz="900" b="0" i="0" u="none" strike="noStrike" dirty="0">
                          <a:solidFill>
                            <a:srgbClr val="000000"/>
                          </a:solidFill>
                          <a:effectLst/>
                          <a:latin typeface="等线" panose="02010600030101010101" pitchFamily="2" charset="-122"/>
                          <a:ea typeface="等线" panose="02010600030101010101" pitchFamily="2" charset="-122"/>
                        </a:rPr>
                        <a:t>新能源车功率器件市场规模（亿美元）</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9</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21</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34</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55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82.5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100.625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129</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146.875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165.75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192.5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a:solidFill>
                            <a:srgbClr val="000000"/>
                          </a:solidFill>
                          <a:effectLst/>
                          <a:latin typeface="等线" panose="02010600030101010101" pitchFamily="2" charset="-122"/>
                          <a:ea typeface="等线" panose="02010600030101010101" pitchFamily="2" charset="-122"/>
                        </a:rPr>
                        <a:t>225</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326131"/>
                  </a:ext>
                </a:extLst>
              </a:tr>
              <a:tr h="151315">
                <a:tc>
                  <a:txBody>
                    <a:bodyPr/>
                    <a:lstStyle/>
                    <a:p>
                      <a:pPr algn="l" fontAlgn="ctr"/>
                      <a:r>
                        <a:rPr lang="zh-CN" altLang="en-US" sz="900" b="0" i="0" u="none" strike="noStrike" dirty="0">
                          <a:solidFill>
                            <a:srgbClr val="000000"/>
                          </a:solidFill>
                          <a:effectLst/>
                          <a:latin typeface="等线" panose="02010600030101010101" pitchFamily="2" charset="-122"/>
                          <a:ea typeface="等线" panose="02010600030101010101" pitchFamily="2" charset="-122"/>
                        </a:rPr>
                        <a:t>新能源车</a:t>
                      </a:r>
                      <a:r>
                        <a:rPr lang="en-US" sz="900" b="0" i="0" u="none" strike="noStrike" dirty="0" err="1">
                          <a:solidFill>
                            <a:srgbClr val="000000"/>
                          </a:solidFill>
                          <a:effectLst/>
                          <a:latin typeface="等线" panose="02010600030101010101" pitchFamily="2" charset="-122"/>
                          <a:ea typeface="等线" panose="02010600030101010101" pitchFamily="2" charset="-122"/>
                        </a:rPr>
                        <a:t>SiC</a:t>
                      </a:r>
                      <a:r>
                        <a:rPr lang="zh-CN" altLang="en-US" sz="900" b="0" i="0" u="none" strike="noStrike" dirty="0">
                          <a:solidFill>
                            <a:srgbClr val="000000"/>
                          </a:solidFill>
                          <a:effectLst/>
                          <a:latin typeface="等线" panose="02010600030101010101" pitchFamily="2" charset="-122"/>
                          <a:ea typeface="等线" panose="02010600030101010101" pitchFamily="2" charset="-122"/>
                        </a:rPr>
                        <a:t>功率器件渗透率</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7%</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10%</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15%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17%</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25%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39%</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43%</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50%</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55%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60%</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9755379"/>
                  </a:ext>
                </a:extLst>
              </a:tr>
              <a:tr h="151315">
                <a:tc>
                  <a:txBody>
                    <a:bodyPr/>
                    <a:lstStyle/>
                    <a:p>
                      <a:pPr algn="l" fontAlgn="ctr"/>
                      <a:r>
                        <a:rPr lang="zh-CN" altLang="en-US" sz="900" b="1" i="0" u="none" strike="noStrike" dirty="0">
                          <a:solidFill>
                            <a:srgbClr val="000000"/>
                          </a:solidFill>
                          <a:effectLst/>
                          <a:latin typeface="等线" panose="02010600030101010101" pitchFamily="2" charset="-122"/>
                          <a:ea typeface="等线" panose="02010600030101010101" pitchFamily="2" charset="-122"/>
                        </a:rPr>
                        <a:t>新能源车</a:t>
                      </a:r>
                      <a:r>
                        <a:rPr lang="en-US" altLang="zh-CN" sz="900" b="1" i="0" u="none" strike="noStrike" dirty="0" err="1">
                          <a:solidFill>
                            <a:srgbClr val="000000"/>
                          </a:solidFill>
                          <a:effectLst/>
                          <a:latin typeface="等线" panose="02010600030101010101" pitchFamily="2" charset="-122"/>
                          <a:ea typeface="等线" panose="02010600030101010101" pitchFamily="2" charset="-122"/>
                        </a:rPr>
                        <a:t>SiC</a:t>
                      </a:r>
                      <a:r>
                        <a:rPr lang="zh-CN" altLang="en-US" sz="900" b="1" i="0" u="none" strike="noStrike" dirty="0">
                          <a:solidFill>
                            <a:srgbClr val="000000"/>
                          </a:solidFill>
                          <a:effectLst/>
                          <a:latin typeface="等线" panose="02010600030101010101" pitchFamily="2" charset="-122"/>
                          <a:ea typeface="等线" panose="02010600030101010101" pitchFamily="2" charset="-122"/>
                        </a:rPr>
                        <a:t>功率市场规模（亿美元）</a:t>
                      </a:r>
                    </a:p>
                  </a:txBody>
                  <a:tcPr marL="7964" marR="7964" marT="7964"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0.45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1.47</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3.40</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8.25</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14.03</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25.16</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50.31</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63.16</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82.88</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a:solidFill>
                            <a:srgbClr val="000000"/>
                          </a:solidFill>
                          <a:effectLst/>
                          <a:latin typeface="等线" panose="02010600030101010101" pitchFamily="2" charset="-122"/>
                          <a:ea typeface="等线" panose="02010600030101010101" pitchFamily="2" charset="-122"/>
                          <a:cs typeface="+mn-cs"/>
                        </a:rPr>
                        <a:t>105.88</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altLang="zh-CN" sz="900" b="0" i="0" u="none" strike="noStrike" kern="1200" dirty="0">
                          <a:solidFill>
                            <a:srgbClr val="000000"/>
                          </a:solidFill>
                          <a:effectLst/>
                          <a:latin typeface="等线" panose="02010600030101010101" pitchFamily="2" charset="-122"/>
                          <a:ea typeface="等线" panose="02010600030101010101" pitchFamily="2" charset="-122"/>
                          <a:cs typeface="+mn-cs"/>
                        </a:rPr>
                        <a:t>135.00</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13402461"/>
                  </a:ext>
                </a:extLst>
              </a:tr>
            </a:tbl>
          </a:graphicData>
        </a:graphic>
      </p:graphicFrame>
    </p:spTree>
    <p:extLst>
      <p:ext uri="{BB962C8B-B14F-4D97-AF65-F5344CB8AC3E}">
        <p14:creationId xmlns:p14="http://schemas.microsoft.com/office/powerpoint/2010/main" val="1574842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310165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Bloomberg</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，天科合达招股说明书，长江证券研究所</a:t>
            </a:r>
          </a:p>
        </p:txBody>
      </p:sp>
      <p:sp>
        <p:nvSpPr>
          <p:cNvPr id="15" name="文本框 14">
            <a:extLst>
              <a:ext uri="{FF2B5EF4-FFF2-40B4-BE49-F238E27FC236}">
                <a16:creationId xmlns:a16="http://schemas.microsoft.com/office/drawing/2014/main" id="{E03F75F2-F79D-451F-AD5C-D6D39D87E943}"/>
              </a:ext>
            </a:extLst>
          </p:cNvPr>
          <p:cNvSpPr txBox="1"/>
          <p:nvPr/>
        </p:nvSpPr>
        <p:spPr>
          <a:xfrm>
            <a:off x="1065996" y="3152001"/>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图：全球新增光伏装机量（</a:t>
            </a:r>
            <a:r>
              <a:rPr lang="en-US" altLang="zh-CN" sz="1200" dirty="0">
                <a:solidFill>
                  <a:srgbClr val="E10000"/>
                </a:solidFill>
                <a:latin typeface="微软雅黑" panose="020B0503020204020204" pitchFamily="34" charset="-122"/>
                <a:ea typeface="微软雅黑" panose="020B0503020204020204" pitchFamily="34" charset="-122"/>
              </a:rPr>
              <a:t>GW</a:t>
            </a:r>
            <a:r>
              <a:rPr lang="zh-CN" altLang="en-US" sz="1200" dirty="0">
                <a:solidFill>
                  <a:srgbClr val="E10000"/>
                </a:solidFill>
                <a:latin typeface="微软雅黑" panose="020B0503020204020204" pitchFamily="34" charset="-122"/>
                <a:ea typeface="微软雅黑" panose="020B0503020204020204" pitchFamily="34" charset="-122"/>
              </a:rPr>
              <a:t>）</a:t>
            </a:r>
          </a:p>
        </p:txBody>
      </p:sp>
      <p:sp>
        <p:nvSpPr>
          <p:cNvPr id="16" name="文本框 15">
            <a:extLst>
              <a:ext uri="{FF2B5EF4-FFF2-40B4-BE49-F238E27FC236}">
                <a16:creationId xmlns:a16="http://schemas.microsoft.com/office/drawing/2014/main" id="{2D236911-7772-413A-83E7-BE998917EC1B}"/>
              </a:ext>
            </a:extLst>
          </p:cNvPr>
          <p:cNvSpPr txBox="1"/>
          <p:nvPr/>
        </p:nvSpPr>
        <p:spPr>
          <a:xfrm>
            <a:off x="6029554" y="3152001"/>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图：光伏逆变器中</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功率器件占比预测</a:t>
            </a:r>
          </a:p>
        </p:txBody>
      </p:sp>
      <p:sp>
        <p:nvSpPr>
          <p:cNvPr id="22" name="文本框 21">
            <a:extLst>
              <a:ext uri="{FF2B5EF4-FFF2-40B4-BE49-F238E27FC236}">
                <a16:creationId xmlns:a16="http://schemas.microsoft.com/office/drawing/2014/main" id="{A9BA89A9-6279-48FD-A2A3-0212A05E6E72}"/>
              </a:ext>
            </a:extLst>
          </p:cNvPr>
          <p:cNvSpPr txBox="1"/>
          <p:nvPr/>
        </p:nvSpPr>
        <p:spPr>
          <a:xfrm>
            <a:off x="1110298" y="1251056"/>
            <a:ext cx="10024674" cy="1721690"/>
          </a:xfrm>
          <a:prstGeom prst="rect">
            <a:avLst/>
          </a:prstGeom>
          <a:noFill/>
        </p:spPr>
        <p:txBody>
          <a:bodyPr wrap="square">
            <a:spAutoFit/>
          </a:bodyPr>
          <a:lstStyle/>
          <a:p>
            <a:pPr algn="just" defTabSz="914400">
              <a:lnSpc>
                <a:spcPct val="150000"/>
              </a:lnSpc>
              <a:spcAft>
                <a:spcPts val="600"/>
              </a:spcAft>
              <a:defRPr/>
            </a:pPr>
            <a:r>
              <a:rPr lang="zh-CN" altLang="en-US" sz="1200" b="1" dirty="0">
                <a:latin typeface="微软雅黑" panose="020B0503020204020204" pitchFamily="34" charset="-122"/>
                <a:ea typeface="微软雅黑" panose="020B0503020204020204" pitchFamily="34" charset="-122"/>
              </a:rPr>
              <a:t>未来光伏发电将会是全球新能源发展的主要方向，新增装机量持续提升，而逆变器是光伏不可或缺的重要组成部分，是光伏发电能否有效、快速渗透的关键之一。</a:t>
            </a:r>
            <a:r>
              <a:rPr lang="zh-CN" altLang="en-US" sz="1200" dirty="0">
                <a:latin typeface="微软雅黑" panose="020B0503020204020204" pitchFamily="34" charset="-122"/>
                <a:ea typeface="微软雅黑" panose="020B0503020204020204" pitchFamily="34" charset="-122"/>
              </a:rPr>
              <a:t>高效、高功率密度、高可靠和低成本是光伏逆变器的未来发展趋势，据天科合达招股说明书，目前在光伏发电应用中，基于硅基器件的传统逆变器成本约占系统</a:t>
            </a:r>
            <a:r>
              <a:rPr lang="en-US" altLang="zh-CN" sz="1200" dirty="0">
                <a:latin typeface="微软雅黑" panose="020B0503020204020204" pitchFamily="34" charset="-122"/>
                <a:ea typeface="微软雅黑" panose="020B0503020204020204" pitchFamily="34" charset="-122"/>
              </a:rPr>
              <a:t>10%</a:t>
            </a:r>
            <a:r>
              <a:rPr lang="zh-CN" altLang="en-US" sz="1200" dirty="0">
                <a:latin typeface="微软雅黑" panose="020B0503020204020204" pitchFamily="34" charset="-122"/>
                <a:ea typeface="微软雅黑" panose="020B0503020204020204" pitchFamily="34" charset="-122"/>
              </a:rPr>
              <a:t>左右，却是系统能量损耗的主要来源之一。使用</a:t>
            </a: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或</a:t>
            </a: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-MOSFET</a:t>
            </a:r>
            <a:r>
              <a:rPr lang="zh-CN" altLang="en-US" sz="1200" dirty="0">
                <a:latin typeface="微软雅黑" panose="020B0503020204020204" pitchFamily="34" charset="-122"/>
                <a:ea typeface="微软雅黑" panose="020B0503020204020204" pitchFamily="34" charset="-122"/>
              </a:rPr>
              <a:t>与</a:t>
            </a:r>
            <a:r>
              <a:rPr lang="en-US" altLang="zh-CN" sz="1200" dirty="0" err="1">
                <a:latin typeface="微软雅黑" panose="020B0503020204020204" pitchFamily="34" charset="-122"/>
                <a:ea typeface="微软雅黑" panose="020B0503020204020204" pitchFamily="34" charset="-122"/>
              </a:rPr>
              <a:t>SiC</a:t>
            </a:r>
            <a:r>
              <a:rPr lang="en-US" altLang="zh-CN" sz="1200" dirty="0">
                <a:latin typeface="微软雅黑" panose="020B0503020204020204" pitchFamily="34" charset="-122"/>
                <a:ea typeface="微软雅黑" panose="020B0503020204020204" pitchFamily="34" charset="-122"/>
              </a:rPr>
              <a:t>-SBD</a:t>
            </a:r>
            <a:r>
              <a:rPr lang="zh-CN" altLang="en-US" sz="1200" dirty="0">
                <a:latin typeface="微软雅黑" panose="020B0503020204020204" pitchFamily="34" charset="-122"/>
                <a:ea typeface="微软雅黑" panose="020B0503020204020204" pitchFamily="34" charset="-122"/>
              </a:rPr>
              <a:t>结合的功率模块的光伏逆变器，转换效率可从</a:t>
            </a:r>
            <a:r>
              <a:rPr lang="en-US" altLang="zh-CN" sz="1200" dirty="0">
                <a:latin typeface="微软雅黑" panose="020B0503020204020204" pitchFamily="34" charset="-122"/>
                <a:ea typeface="微软雅黑" panose="020B0503020204020204" pitchFamily="34" charset="-122"/>
              </a:rPr>
              <a:t>96%</a:t>
            </a:r>
            <a:r>
              <a:rPr lang="zh-CN" altLang="en-US" sz="1200" dirty="0">
                <a:latin typeface="微软雅黑" panose="020B0503020204020204" pitchFamily="34" charset="-122"/>
                <a:ea typeface="微软雅黑" panose="020B0503020204020204" pitchFamily="34" charset="-122"/>
              </a:rPr>
              <a:t>提升至</a:t>
            </a:r>
            <a:r>
              <a:rPr lang="en-US" altLang="zh-CN" sz="1200" dirty="0">
                <a:latin typeface="微软雅黑" panose="020B0503020204020204" pitchFamily="34" charset="-122"/>
                <a:ea typeface="微软雅黑" panose="020B0503020204020204" pitchFamily="34" charset="-122"/>
              </a:rPr>
              <a:t>99%</a:t>
            </a:r>
            <a:r>
              <a:rPr lang="zh-CN" altLang="en-US" sz="1200" dirty="0">
                <a:latin typeface="微软雅黑" panose="020B0503020204020204" pitchFamily="34" charset="-122"/>
                <a:ea typeface="微软雅黑" panose="020B0503020204020204" pitchFamily="34" charset="-122"/>
              </a:rPr>
              <a:t>以上，能量损耗降低</a:t>
            </a:r>
            <a:r>
              <a:rPr lang="en-US" altLang="zh-CN" sz="1200" dirty="0">
                <a:latin typeface="微软雅黑" panose="020B0503020204020204" pitchFamily="34" charset="-122"/>
                <a:ea typeface="微软雅黑" panose="020B0503020204020204" pitchFamily="34" charset="-122"/>
              </a:rPr>
              <a:t>50%</a:t>
            </a:r>
            <a:r>
              <a:rPr lang="zh-CN" altLang="en-US" sz="1200" dirty="0">
                <a:latin typeface="微软雅黑" panose="020B0503020204020204" pitchFamily="34" charset="-122"/>
                <a:ea typeface="微软雅黑" panose="020B0503020204020204" pitchFamily="34" charset="-122"/>
              </a:rPr>
              <a:t>以上，设备循环寿命提升</a:t>
            </a:r>
            <a:r>
              <a:rPr lang="en-US" altLang="zh-CN" sz="1200" dirty="0">
                <a:latin typeface="微软雅黑" panose="020B0503020204020204" pitchFamily="34" charset="-122"/>
                <a:ea typeface="微软雅黑" panose="020B0503020204020204" pitchFamily="34" charset="-122"/>
              </a:rPr>
              <a:t>50</a:t>
            </a:r>
            <a:r>
              <a:rPr lang="zh-CN" altLang="en-US" sz="1200" dirty="0">
                <a:latin typeface="微软雅黑" panose="020B0503020204020204" pitchFamily="34" charset="-122"/>
                <a:ea typeface="微软雅黑" panose="020B0503020204020204" pitchFamily="34" charset="-122"/>
              </a:rPr>
              <a:t>倍，从而能够缩小系统体积、增加功率密度、延长器件使用寿命、降低生产成本。</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功率器件，为实现光伏逆变器的“高转换效率”和“低能耗”提供了所需的低反向恢复和快速开关特性，对提升光伏逆变器功率密度、进一步降低度电成本至关重要。</a:t>
            </a:r>
            <a:r>
              <a:rPr lang="zh-CN" altLang="en-US" sz="1200" dirty="0">
                <a:latin typeface="微软雅黑" panose="020B0503020204020204" pitchFamily="34" charset="-122"/>
                <a:ea typeface="微软雅黑" panose="020B0503020204020204" pitchFamily="34" charset="-122"/>
              </a:rPr>
              <a:t>在组串式和集中式光伏逆变器中，</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产品预计会逐渐替代硅基器件。</a:t>
            </a:r>
            <a:endParaRPr lang="zh-CN" altLang="zh-CN" sz="1200" b="1"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5C6055A1-F631-423F-AC86-AF85F6666625}"/>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0298" y="3493987"/>
            <a:ext cx="4917074" cy="2685194"/>
          </a:xfrm>
          <a:prstGeom prst="rect">
            <a:avLst/>
          </a:prstGeom>
          <a:noFill/>
          <a:ln>
            <a:noFill/>
          </a:ln>
        </p:spPr>
      </p:pic>
      <p:pic>
        <p:nvPicPr>
          <p:cNvPr id="13" name="图片 12">
            <a:extLst>
              <a:ext uri="{FF2B5EF4-FFF2-40B4-BE49-F238E27FC236}">
                <a16:creationId xmlns:a16="http://schemas.microsoft.com/office/drawing/2014/main" id="{1629635E-6934-4B66-83B3-4F4B9048333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1454" y="3501824"/>
            <a:ext cx="4973518" cy="2685194"/>
          </a:xfrm>
          <a:prstGeom prst="rect">
            <a:avLst/>
          </a:prstGeom>
          <a:noFill/>
          <a:ln>
            <a:noFill/>
          </a:ln>
        </p:spPr>
      </p:pic>
      <p:sp>
        <p:nvSpPr>
          <p:cNvPr id="10" name="文本框 9">
            <a:extLst>
              <a:ext uri="{FF2B5EF4-FFF2-40B4-BE49-F238E27FC236}">
                <a16:creationId xmlns:a16="http://schemas.microsoft.com/office/drawing/2014/main" id="{2ADC6168-7C1B-4443-A88F-99C4ABBE5E50}"/>
              </a:ext>
            </a:extLst>
          </p:cNvPr>
          <p:cNvSpPr txBox="1"/>
          <p:nvPr/>
        </p:nvSpPr>
        <p:spPr>
          <a:xfrm>
            <a:off x="1485900" y="383612"/>
            <a:ext cx="8784976" cy="553998"/>
          </a:xfrm>
          <a:prstGeom prst="rect">
            <a:avLst/>
          </a:prstGeom>
          <a:noFill/>
        </p:spPr>
        <p:txBody>
          <a:bodyPr wrap="square" rtlCol="0">
            <a:spAutoFit/>
          </a:bodyPr>
          <a:lstStyle/>
          <a:p>
            <a:r>
              <a:rPr lang="en-US" altLang="zh-CN" sz="3000" b="1" dirty="0" err="1">
                <a:solidFill>
                  <a:srgbClr val="E10000"/>
                </a:solidFill>
                <a:latin typeface="微软雅黑" panose="020B0503020204020204" pitchFamily="34" charset="-122"/>
                <a:ea typeface="微软雅黑" panose="020B0503020204020204" pitchFamily="34" charset="-122"/>
              </a:rPr>
              <a:t>SiC</a:t>
            </a:r>
            <a:r>
              <a:rPr lang="zh-CN" altLang="en-US" sz="3000" b="1" dirty="0">
                <a:solidFill>
                  <a:srgbClr val="E10000"/>
                </a:solidFill>
                <a:latin typeface="微软雅黑" panose="020B0503020204020204" pitchFamily="34" charset="-122"/>
                <a:ea typeface="微软雅黑" panose="020B0503020204020204" pitchFamily="34" charset="-122"/>
              </a:rPr>
              <a:t>功率器件替代空间广阔</a:t>
            </a:r>
            <a:r>
              <a:rPr lang="en-US" altLang="zh-CN" sz="3000" b="1" dirty="0">
                <a:solidFill>
                  <a:srgbClr val="E10000"/>
                </a:solidFill>
                <a:latin typeface="微软雅黑" panose="020B0503020204020204" pitchFamily="34" charset="-122"/>
                <a:ea typeface="微软雅黑" panose="020B0503020204020204" pitchFamily="34" charset="-122"/>
              </a:rPr>
              <a:t>+</a:t>
            </a:r>
            <a:r>
              <a:rPr lang="zh-CN" altLang="en-US" sz="3000" b="1" dirty="0">
                <a:solidFill>
                  <a:srgbClr val="E10000"/>
                </a:solidFill>
                <a:latin typeface="微软雅黑" panose="020B0503020204020204" pitchFamily="34" charset="-122"/>
                <a:ea typeface="微软雅黑" panose="020B0503020204020204" pitchFamily="34" charset="-122"/>
              </a:rPr>
              <a:t>新能源车增长趋势确立</a:t>
            </a:r>
          </a:p>
        </p:txBody>
      </p:sp>
    </p:spTree>
    <p:extLst>
      <p:ext uri="{BB962C8B-B14F-4D97-AF65-F5344CB8AC3E}">
        <p14:creationId xmlns:p14="http://schemas.microsoft.com/office/powerpoint/2010/main" val="26796919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1413892" y="367464"/>
            <a:ext cx="8460186" cy="553998"/>
          </a:xfrm>
          <a:prstGeom prst="rect">
            <a:avLst/>
          </a:prstGeom>
          <a:noFill/>
        </p:spPr>
        <p:txBody>
          <a:bodyPr wrap="square" rtlCol="0">
            <a:spAutoFit/>
          </a:bodyPr>
          <a:lstStyle/>
          <a:p>
            <a:r>
              <a:rPr lang="zh-CN" altLang="en-US" sz="3000" b="1" dirty="0" smtClean="0">
                <a:solidFill>
                  <a:srgbClr val="E10000"/>
                </a:solidFill>
                <a:latin typeface="微软雅黑" panose="020B0503020204020204" pitchFamily="34" charset="-122"/>
                <a:ea typeface="微软雅黑" panose="020B0503020204020204" pitchFamily="34" charset="-122"/>
              </a:rPr>
              <a:t>碳化硅行业生态：得衬底者得天下</a:t>
            </a:r>
            <a:endParaRPr lang="zh-CN" altLang="en-US" sz="3000" b="1" dirty="0">
              <a:solidFill>
                <a:srgbClr val="E10000"/>
              </a:solidFill>
              <a:latin typeface="微软雅黑" panose="020B0503020204020204" pitchFamily="34" charset="-122"/>
              <a:ea typeface="微软雅黑" panose="020B0503020204020204" pitchFamily="34" charset="-122"/>
            </a:endParaRPr>
          </a:p>
        </p:txBody>
      </p:sp>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smtClean="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9" name="TextBox 33">
            <a:extLst>
              <a:ext uri="{FF2B5EF4-FFF2-40B4-BE49-F238E27FC236}">
                <a16:creationId xmlns:a16="http://schemas.microsoft.com/office/drawing/2014/main" id="{5F8808DC-D1E3-4C1C-92CB-7A02CAFE8A16}"/>
              </a:ext>
            </a:extLst>
          </p:cNvPr>
          <p:cNvSpPr/>
          <p:nvPr/>
        </p:nvSpPr>
        <p:spPr bwMode="auto">
          <a:xfrm>
            <a:off x="723956" y="6458097"/>
            <a:ext cx="5084565"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CREE</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公告，</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STSemiconductor</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公告，</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II-VI</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公告，</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Rohm</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公告，半导体行业观察，长江证券研究所</a:t>
            </a:r>
          </a:p>
        </p:txBody>
      </p:sp>
      <p:sp>
        <p:nvSpPr>
          <p:cNvPr id="22" name="文本框 21">
            <a:extLst>
              <a:ext uri="{FF2B5EF4-FFF2-40B4-BE49-F238E27FC236}">
                <a16:creationId xmlns:a16="http://schemas.microsoft.com/office/drawing/2014/main" id="{A9BA89A9-6279-48FD-A2A3-0212A05E6E72}"/>
              </a:ext>
            </a:extLst>
          </p:cNvPr>
          <p:cNvSpPr txBox="1"/>
          <p:nvPr/>
        </p:nvSpPr>
        <p:spPr>
          <a:xfrm>
            <a:off x="1027385" y="1000534"/>
            <a:ext cx="10024674" cy="1167692"/>
          </a:xfrm>
          <a:prstGeom prst="rect">
            <a:avLst/>
          </a:prstGeom>
          <a:noFill/>
        </p:spPr>
        <p:txBody>
          <a:bodyPr wrap="square">
            <a:spAutoFit/>
          </a:bodyPr>
          <a:lstStyle/>
          <a:p>
            <a:pPr algn="just" defTabSz="914400">
              <a:lnSpc>
                <a:spcPct val="150000"/>
              </a:lnSpc>
              <a:spcAft>
                <a:spcPts val="600"/>
              </a:spcAft>
              <a:defRPr/>
            </a:pPr>
            <a:r>
              <a:rPr lang="zh-CN" altLang="en-US" sz="1200" b="1" dirty="0">
                <a:latin typeface="微软雅黑" panose="020B0503020204020204" pitchFamily="34" charset="-122"/>
                <a:ea typeface="微软雅黑" panose="020B0503020204020204" pitchFamily="34" charset="-122"/>
              </a:rPr>
              <a:t>衬底生产的壁垒、寡头垄断的竞争格局加上近年</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和</a:t>
            </a:r>
            <a:r>
              <a:rPr lang="en-US" altLang="zh-CN" sz="1200" b="1" dirty="0" err="1">
                <a:latin typeface="微软雅黑" panose="020B0503020204020204" pitchFamily="34" charset="-122"/>
                <a:ea typeface="微软雅黑" panose="020B0503020204020204" pitchFamily="34" charset="-122"/>
              </a:rPr>
              <a:t>GaN</a:t>
            </a:r>
            <a:r>
              <a:rPr lang="zh-CN" altLang="en-US" sz="1200" b="1" dirty="0">
                <a:latin typeface="微软雅黑" panose="020B0503020204020204" pitchFamily="34" charset="-122"/>
                <a:ea typeface="微软雅黑" panose="020B0503020204020204" pitchFamily="34" charset="-122"/>
              </a:rPr>
              <a:t>应用的快速渗透，</a:t>
            </a:r>
            <a:r>
              <a:rPr lang="en-US" altLang="zh-CN" sz="1200" b="1" dirty="0" err="1">
                <a:latin typeface="微软雅黑" panose="020B0503020204020204" pitchFamily="34" charset="-122"/>
                <a:ea typeface="微软雅黑" panose="020B0503020204020204" pitchFamily="34" charset="-122"/>
              </a:rPr>
              <a:t>SiC</a:t>
            </a:r>
            <a:r>
              <a:rPr lang="zh-CN" altLang="en-US" sz="1200" b="1" dirty="0">
                <a:latin typeface="微软雅黑" panose="020B0503020204020204" pitchFamily="34" charset="-122"/>
                <a:ea typeface="微软雅黑" panose="020B0503020204020204" pitchFamily="34" charset="-122"/>
              </a:rPr>
              <a:t>衬底产业内已面临高度供不应求的局面，这也催化了衬底行业特殊的供应链生态</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rPr>
              <a:t>对于下游的器件巨头而言，保障供应最好的方式，就是和衬底供应商签订长期供货协议。以</a:t>
            </a:r>
            <a:r>
              <a:rPr lang="en-US" altLang="zh-CN" sz="1200" dirty="0" smtClean="0">
                <a:latin typeface="微软雅黑" panose="020B0503020204020204" pitchFamily="34" charset="-122"/>
                <a:ea typeface="微软雅黑" panose="020B0503020204020204" pitchFamily="34" charset="-122"/>
              </a:rPr>
              <a:t>CREE</a:t>
            </a:r>
            <a:r>
              <a:rPr lang="zh-CN" altLang="en-US" sz="1200" dirty="0" smtClean="0">
                <a:latin typeface="微软雅黑" panose="020B0503020204020204" pitchFamily="34" charset="-122"/>
                <a:ea typeface="微软雅黑" panose="020B0503020204020204" pitchFamily="34" charset="-122"/>
              </a:rPr>
              <a:t>为例，</a:t>
            </a:r>
            <a:r>
              <a:rPr lang="en-US" altLang="zh-CN" sz="1200" dirty="0" smtClean="0">
                <a:latin typeface="微软雅黑" panose="020B0503020204020204" pitchFamily="34" charset="-122"/>
                <a:ea typeface="微软雅黑" panose="020B0503020204020204" pitchFamily="34" charset="-122"/>
              </a:rPr>
              <a:t>CREE</a:t>
            </a:r>
            <a:r>
              <a:rPr lang="zh-CN" altLang="en-US" sz="1200" dirty="0" smtClean="0">
                <a:latin typeface="微软雅黑" panose="020B0503020204020204" pitchFamily="34" charset="-122"/>
                <a:ea typeface="微软雅黑" panose="020B0503020204020204" pitchFamily="34" charset="-122"/>
              </a:rPr>
              <a:t>目前的</a:t>
            </a:r>
            <a:r>
              <a:rPr lang="en-US" altLang="zh-CN" sz="1200" dirty="0" err="1" smtClean="0">
                <a:latin typeface="微软雅黑" panose="020B0503020204020204" pitchFamily="34" charset="-122"/>
                <a:ea typeface="微软雅黑" panose="020B0503020204020204" pitchFamily="34" charset="-122"/>
              </a:rPr>
              <a:t>SiC</a:t>
            </a:r>
            <a:r>
              <a:rPr lang="zh-CN" altLang="en-US" sz="1200" dirty="0" smtClean="0">
                <a:latin typeface="微软雅黑" panose="020B0503020204020204" pitchFamily="34" charset="-122"/>
                <a:ea typeface="微软雅黑" panose="020B0503020204020204" pitchFamily="34" charset="-122"/>
              </a:rPr>
              <a:t>材料长期供货合同的金额已经超过</a:t>
            </a:r>
            <a:r>
              <a:rPr lang="en-US" altLang="zh-CN" sz="1200" dirty="0" smtClean="0">
                <a:latin typeface="微软雅黑" panose="020B0503020204020204" pitchFamily="34" charset="-122"/>
                <a:ea typeface="微软雅黑" panose="020B0503020204020204" pitchFamily="34" charset="-122"/>
              </a:rPr>
              <a:t>7.7</a:t>
            </a:r>
            <a:r>
              <a:rPr lang="zh-CN" altLang="en-US" sz="1200" dirty="0" smtClean="0">
                <a:latin typeface="微软雅黑" panose="020B0503020204020204" pitchFamily="34" charset="-122"/>
                <a:ea typeface="微软雅黑" panose="020B0503020204020204" pitchFamily="34" charset="-122"/>
              </a:rPr>
              <a:t>亿美元（前四大签订长期供货合同的客户），预计这个数字还会继续快速地增加。</a:t>
            </a:r>
            <a:r>
              <a:rPr lang="zh-CN" altLang="en-US" sz="1200" dirty="0">
                <a:latin typeface="微软雅黑" panose="020B0503020204020204" pitchFamily="34" charset="-122"/>
                <a:ea typeface="微软雅黑" panose="020B0503020204020204" pitchFamily="34" charset="-122"/>
              </a:rPr>
              <a:t>据</a:t>
            </a:r>
            <a:r>
              <a:rPr lang="en-US" altLang="zh-CN" sz="1200" dirty="0" err="1">
                <a:latin typeface="微软雅黑" panose="020B0503020204020204" pitchFamily="34" charset="-122"/>
                <a:ea typeface="微软雅黑" panose="020B0503020204020204" pitchFamily="34" charset="-122"/>
              </a:rPr>
              <a:t>Yole</a:t>
            </a:r>
            <a:r>
              <a:rPr lang="zh-CN" altLang="en-US" sz="1200" dirty="0">
                <a:latin typeface="微软雅黑" panose="020B0503020204020204" pitchFamily="34" charset="-122"/>
                <a:ea typeface="微软雅黑" panose="020B0503020204020204" pitchFamily="34" charset="-122"/>
              </a:rPr>
              <a:t>统计，</a:t>
            </a:r>
            <a:r>
              <a:rPr lang="en-US" altLang="zh-CN" sz="1200" dirty="0" smtClean="0">
                <a:latin typeface="微软雅黑" panose="020B0503020204020204" pitchFamily="34" charset="-122"/>
                <a:ea typeface="微软雅黑" panose="020B0503020204020204" pitchFamily="34" charset="-122"/>
              </a:rPr>
              <a:t>2019~2020</a:t>
            </a:r>
            <a:r>
              <a:rPr lang="zh-CN" altLang="en-US" sz="1200" dirty="0">
                <a:latin typeface="微软雅黑" panose="020B0503020204020204" pitchFamily="34" charset="-122"/>
                <a:ea typeface="微软雅黑" panose="020B0503020204020204" pitchFamily="34" charset="-122"/>
              </a:rPr>
              <a:t>年企业间达成的</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衬底长期供应协议价值超过</a:t>
            </a:r>
            <a:r>
              <a:rPr lang="en-US" altLang="zh-CN" sz="1200" dirty="0">
                <a:latin typeface="微软雅黑" panose="020B0503020204020204" pitchFamily="34" charset="-122"/>
                <a:ea typeface="微软雅黑" panose="020B0503020204020204" pitchFamily="34" charset="-122"/>
              </a:rPr>
              <a:t>9</a:t>
            </a:r>
            <a:r>
              <a:rPr lang="zh-CN" altLang="en-US" sz="1200" dirty="0">
                <a:latin typeface="微软雅黑" panose="020B0503020204020204" pitchFamily="34" charset="-122"/>
                <a:ea typeface="微软雅黑" panose="020B0503020204020204" pitchFamily="34" charset="-122"/>
              </a:rPr>
              <a:t>亿美元。</a:t>
            </a:r>
            <a:endParaRPr lang="zh-CN" altLang="zh-CN" sz="1200" dirty="0">
              <a:latin typeface="微软雅黑" panose="020B0503020204020204" pitchFamily="34" charset="-122"/>
              <a:ea typeface="微软雅黑" panose="020B0503020204020204" pitchFamily="34" charset="-122"/>
            </a:endParaRPr>
          </a:p>
        </p:txBody>
      </p:sp>
      <p:graphicFrame>
        <p:nvGraphicFramePr>
          <p:cNvPr id="2" name="表格 1">
            <a:extLst>
              <a:ext uri="{FF2B5EF4-FFF2-40B4-BE49-F238E27FC236}">
                <a16:creationId xmlns:a16="http://schemas.microsoft.com/office/drawing/2014/main" id="{D249DEC4-DD21-44CB-944A-DA43B5076472}"/>
              </a:ext>
            </a:extLst>
          </p:cNvPr>
          <p:cNvGraphicFramePr>
            <a:graphicFrameLocks noGrp="1"/>
          </p:cNvGraphicFramePr>
          <p:nvPr>
            <p:extLst/>
          </p:nvPr>
        </p:nvGraphicFramePr>
        <p:xfrm>
          <a:off x="1054101" y="2537557"/>
          <a:ext cx="5976417" cy="3886416"/>
        </p:xfrm>
        <a:graphic>
          <a:graphicData uri="http://schemas.openxmlformats.org/drawingml/2006/table">
            <a:tbl>
              <a:tblPr firstRow="1" firstCol="1" bandRow="1">
                <a:tableStyleId>{5C22544A-7EE6-4342-B048-85BDC9FD1C3A}</a:tableStyleId>
              </a:tblPr>
              <a:tblGrid>
                <a:gridCol w="916783">
                  <a:extLst>
                    <a:ext uri="{9D8B030D-6E8A-4147-A177-3AD203B41FA5}">
                      <a16:colId xmlns:a16="http://schemas.microsoft.com/office/drawing/2014/main" val="3286587709"/>
                    </a:ext>
                  </a:extLst>
                </a:gridCol>
                <a:gridCol w="1163012">
                  <a:extLst>
                    <a:ext uri="{9D8B030D-6E8A-4147-A177-3AD203B41FA5}">
                      <a16:colId xmlns:a16="http://schemas.microsoft.com/office/drawing/2014/main" val="3656192226"/>
                    </a:ext>
                  </a:extLst>
                </a:gridCol>
                <a:gridCol w="1506056">
                  <a:extLst>
                    <a:ext uri="{9D8B030D-6E8A-4147-A177-3AD203B41FA5}">
                      <a16:colId xmlns:a16="http://schemas.microsoft.com/office/drawing/2014/main" val="1926852419"/>
                    </a:ext>
                  </a:extLst>
                </a:gridCol>
                <a:gridCol w="1195283">
                  <a:extLst>
                    <a:ext uri="{9D8B030D-6E8A-4147-A177-3AD203B41FA5}">
                      <a16:colId xmlns:a16="http://schemas.microsoft.com/office/drawing/2014/main" val="3170594627"/>
                    </a:ext>
                  </a:extLst>
                </a:gridCol>
                <a:gridCol w="1195283">
                  <a:extLst>
                    <a:ext uri="{9D8B030D-6E8A-4147-A177-3AD203B41FA5}">
                      <a16:colId xmlns:a16="http://schemas.microsoft.com/office/drawing/2014/main" val="1333508356"/>
                    </a:ext>
                  </a:extLst>
                </a:gridCol>
              </a:tblGrid>
              <a:tr h="289632">
                <a:tc>
                  <a:txBody>
                    <a:bodyPr/>
                    <a:lstStyle/>
                    <a:p>
                      <a:pPr algn="ctr"/>
                      <a:r>
                        <a:rPr lang="en-US" sz="900" kern="100">
                          <a:effectLst/>
                          <a:latin typeface="微软雅黑" panose="020B0503020204020204" pitchFamily="34" charset="-122"/>
                          <a:ea typeface="微软雅黑" panose="020B0503020204020204" pitchFamily="34" charset="-122"/>
                        </a:rPr>
                        <a:t> </a:t>
                      </a:r>
                      <a:endParaRPr lang="zh-CN" sz="900" kern="10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gridSpan="2">
                  <a:txBody>
                    <a:bodyPr/>
                    <a:lstStyle/>
                    <a:p>
                      <a:pPr algn="ctr"/>
                      <a:r>
                        <a:rPr lang="zh-CN" sz="900" kern="100" dirty="0">
                          <a:effectLst/>
                          <a:latin typeface="微软雅黑" panose="020B0503020204020204" pitchFamily="34" charset="-122"/>
                          <a:ea typeface="微软雅黑" panose="020B0503020204020204" pitchFamily="34" charset="-122"/>
                        </a:rPr>
                        <a:t>扩产计划</a:t>
                      </a:r>
                      <a:endParaRPr lang="zh-CN" sz="9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hMerge="1">
                  <a:txBody>
                    <a:bodyPr/>
                    <a:lstStyle/>
                    <a:p>
                      <a:endParaRPr lang="zh-CN" altLang="en-US"/>
                    </a:p>
                  </a:txBody>
                  <a:tcPr/>
                </a:tc>
                <a:tc gridSpan="2">
                  <a:txBody>
                    <a:bodyPr/>
                    <a:lstStyle/>
                    <a:p>
                      <a:pPr algn="ctr"/>
                      <a:r>
                        <a:rPr lang="zh-CN" sz="900" kern="100" dirty="0">
                          <a:effectLst/>
                          <a:latin typeface="微软雅黑" panose="020B0503020204020204" pitchFamily="34" charset="-122"/>
                          <a:ea typeface="微软雅黑" panose="020B0503020204020204" pitchFamily="34" charset="-122"/>
                        </a:rPr>
                        <a:t>产能保障</a:t>
                      </a:r>
                      <a:endParaRPr lang="zh-CN" sz="9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hMerge="1">
                  <a:txBody>
                    <a:bodyPr/>
                    <a:lstStyle/>
                    <a:p>
                      <a:endParaRPr lang="zh-CN" altLang="en-US"/>
                    </a:p>
                  </a:txBody>
                  <a:tcPr/>
                </a:tc>
                <a:extLst>
                  <a:ext uri="{0D108BD9-81ED-4DB2-BD59-A6C34878D82A}">
                    <a16:rowId xmlns:a16="http://schemas.microsoft.com/office/drawing/2014/main" val="783970219"/>
                  </a:ext>
                </a:extLst>
              </a:tr>
              <a:tr h="289632">
                <a:tc>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企业</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900" kern="100" dirty="0" err="1">
                          <a:solidFill>
                            <a:schemeClr val="tx1"/>
                          </a:solidFill>
                          <a:effectLst/>
                          <a:latin typeface="微软雅黑" panose="020B0503020204020204" pitchFamily="34" charset="-122"/>
                          <a:ea typeface="微软雅黑" panose="020B0503020204020204" pitchFamily="34" charset="-122"/>
                        </a:rPr>
                        <a:t>SiC</a:t>
                      </a:r>
                      <a:r>
                        <a:rPr lang="zh-CN" sz="900" kern="100" dirty="0">
                          <a:solidFill>
                            <a:schemeClr val="tx1"/>
                          </a:solidFill>
                          <a:effectLst/>
                          <a:latin typeface="微软雅黑" panose="020B0503020204020204" pitchFamily="34" charset="-122"/>
                          <a:ea typeface="微软雅黑" panose="020B0503020204020204" pitchFamily="34" charset="-122"/>
                        </a:rPr>
                        <a:t>衬底</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SiC</a:t>
                      </a:r>
                      <a:r>
                        <a:rPr lang="zh-CN" sz="900" kern="100">
                          <a:solidFill>
                            <a:schemeClr val="tx1"/>
                          </a:solidFill>
                          <a:effectLst/>
                          <a:latin typeface="微软雅黑" panose="020B0503020204020204" pitchFamily="34" charset="-122"/>
                          <a:ea typeface="微软雅黑" panose="020B0503020204020204" pitchFamily="34" charset="-122"/>
                        </a:rPr>
                        <a:t>器件</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长期供应协议</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收购上游衬底厂商</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6195607"/>
                  </a:ext>
                </a:extLst>
              </a:tr>
              <a:tr h="475425">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Cree</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投资</a:t>
                      </a:r>
                      <a:r>
                        <a:rPr lang="en-US" sz="900" kern="100" dirty="0">
                          <a:solidFill>
                            <a:schemeClr val="tx1"/>
                          </a:solidFill>
                          <a:effectLst/>
                          <a:latin typeface="微软雅黑" panose="020B0503020204020204" pitchFamily="34" charset="-122"/>
                          <a:ea typeface="微软雅黑" panose="020B0503020204020204" pitchFamily="34" charset="-122"/>
                        </a:rPr>
                        <a:t>10</a:t>
                      </a:r>
                      <a:r>
                        <a:rPr lang="zh-CN" sz="900" kern="100" dirty="0">
                          <a:solidFill>
                            <a:schemeClr val="tx1"/>
                          </a:solidFill>
                          <a:effectLst/>
                          <a:latin typeface="微软雅黑" panose="020B0503020204020204" pitchFamily="34" charset="-122"/>
                          <a:ea typeface="微软雅黑" panose="020B0503020204020204" pitchFamily="34" charset="-122"/>
                        </a:rPr>
                        <a:t>亿美元扩产</a:t>
                      </a:r>
                      <a:r>
                        <a:rPr lang="en-US" sz="900" kern="100" dirty="0" err="1">
                          <a:solidFill>
                            <a:schemeClr val="tx1"/>
                          </a:solidFill>
                          <a:effectLst/>
                          <a:latin typeface="微软雅黑" panose="020B0503020204020204" pitchFamily="34" charset="-122"/>
                          <a:ea typeface="微软雅黑" panose="020B0503020204020204" pitchFamily="34" charset="-122"/>
                        </a:rPr>
                        <a:t>SiC</a:t>
                      </a:r>
                      <a:r>
                        <a:rPr lang="zh-CN" sz="900" kern="100" dirty="0">
                          <a:solidFill>
                            <a:schemeClr val="tx1"/>
                          </a:solidFill>
                          <a:effectLst/>
                          <a:latin typeface="微软雅黑" panose="020B0503020204020204" pitchFamily="34" charset="-122"/>
                          <a:ea typeface="微软雅黑" panose="020B0503020204020204" pitchFamily="34" charset="-122"/>
                        </a:rPr>
                        <a:t>产能，包括建造一座车规级</a:t>
                      </a:r>
                      <a:r>
                        <a:rPr lang="en-US" sz="900" kern="100" dirty="0">
                          <a:solidFill>
                            <a:schemeClr val="tx1"/>
                          </a:solidFill>
                          <a:effectLst/>
                          <a:latin typeface="微软雅黑" panose="020B0503020204020204" pitchFamily="34" charset="-122"/>
                          <a:ea typeface="微软雅黑" panose="020B0503020204020204" pitchFamily="34" charset="-122"/>
                        </a:rPr>
                        <a:t>8</a:t>
                      </a:r>
                      <a:r>
                        <a:rPr lang="zh-CN" sz="900" kern="100" dirty="0">
                          <a:solidFill>
                            <a:schemeClr val="tx1"/>
                          </a:solidFill>
                          <a:effectLst/>
                          <a:latin typeface="微软雅黑" panose="020B0503020204020204" pitchFamily="34" charset="-122"/>
                          <a:ea typeface="微软雅黑" panose="020B0503020204020204" pitchFamily="34" charset="-122"/>
                        </a:rPr>
                        <a:t>英寸功率及射频晶圆工厂，以及扩产超级材料工厂，计划</a:t>
                      </a:r>
                      <a:r>
                        <a:rPr lang="en-US" sz="900" kern="100" dirty="0">
                          <a:solidFill>
                            <a:schemeClr val="tx1"/>
                          </a:solidFill>
                          <a:effectLst/>
                          <a:latin typeface="微软雅黑" panose="020B0503020204020204" pitchFamily="34" charset="-122"/>
                          <a:ea typeface="微软雅黑" panose="020B0503020204020204" pitchFamily="34" charset="-122"/>
                        </a:rPr>
                        <a:t>2022</a:t>
                      </a:r>
                      <a:r>
                        <a:rPr lang="zh-CN" sz="900" kern="100" dirty="0">
                          <a:solidFill>
                            <a:schemeClr val="tx1"/>
                          </a:solidFill>
                          <a:effectLst/>
                          <a:latin typeface="微软雅黑" panose="020B0503020204020204" pitchFamily="34" charset="-122"/>
                          <a:ea typeface="微软雅黑" panose="020B0503020204020204" pitchFamily="34" charset="-122"/>
                        </a:rPr>
                        <a:t>年量产，预计</a:t>
                      </a:r>
                      <a:r>
                        <a:rPr lang="en-US" sz="900" kern="100" dirty="0">
                          <a:solidFill>
                            <a:schemeClr val="tx1"/>
                          </a:solidFill>
                          <a:effectLst/>
                          <a:latin typeface="微软雅黑" panose="020B0503020204020204" pitchFamily="34" charset="-122"/>
                          <a:ea typeface="微软雅黑" panose="020B0503020204020204" pitchFamily="34" charset="-122"/>
                        </a:rPr>
                        <a:t>2024</a:t>
                      </a:r>
                      <a:r>
                        <a:rPr lang="zh-CN" sz="900" kern="100" dirty="0">
                          <a:solidFill>
                            <a:schemeClr val="tx1"/>
                          </a:solidFill>
                          <a:effectLst/>
                          <a:latin typeface="微软雅黑" panose="020B0503020204020204" pitchFamily="34" charset="-122"/>
                          <a:ea typeface="微软雅黑" panose="020B0503020204020204" pitchFamily="34" charset="-122"/>
                        </a:rPr>
                        <a:t>年</a:t>
                      </a:r>
                      <a:r>
                        <a:rPr lang="en-US" sz="900" kern="100" dirty="0" err="1">
                          <a:solidFill>
                            <a:schemeClr val="tx1"/>
                          </a:solidFill>
                          <a:effectLst/>
                          <a:latin typeface="微软雅黑" panose="020B0503020204020204" pitchFamily="34" charset="-122"/>
                          <a:ea typeface="微软雅黑" panose="020B0503020204020204" pitchFamily="34" charset="-122"/>
                        </a:rPr>
                        <a:t>SiC</a:t>
                      </a:r>
                      <a:r>
                        <a:rPr lang="zh-CN" sz="900" kern="100" dirty="0">
                          <a:solidFill>
                            <a:schemeClr val="tx1"/>
                          </a:solidFill>
                          <a:effectLst/>
                          <a:latin typeface="微软雅黑" panose="020B0503020204020204" pitchFamily="34" charset="-122"/>
                          <a:ea typeface="微软雅黑" panose="020B0503020204020204" pitchFamily="34" charset="-122"/>
                        </a:rPr>
                        <a:t>器件、衬底产能均为</a:t>
                      </a:r>
                      <a:r>
                        <a:rPr lang="en-US" sz="900" kern="100" dirty="0">
                          <a:solidFill>
                            <a:schemeClr val="tx1"/>
                          </a:solidFill>
                          <a:effectLst/>
                          <a:latin typeface="微软雅黑" panose="020B0503020204020204" pitchFamily="34" charset="-122"/>
                          <a:ea typeface="微软雅黑" panose="020B0503020204020204" pitchFamily="34" charset="-122"/>
                        </a:rPr>
                        <a:t>2017</a:t>
                      </a:r>
                      <a:r>
                        <a:rPr lang="zh-CN" sz="900" kern="100" dirty="0">
                          <a:solidFill>
                            <a:schemeClr val="tx1"/>
                          </a:solidFill>
                          <a:effectLst/>
                          <a:latin typeface="微软雅黑" panose="020B0503020204020204" pitchFamily="34" charset="-122"/>
                          <a:ea typeface="微软雅黑" panose="020B0503020204020204" pitchFamily="34" charset="-122"/>
                        </a:rPr>
                        <a:t>年的</a:t>
                      </a:r>
                      <a:r>
                        <a:rPr lang="en-US" sz="900" kern="100" dirty="0">
                          <a:solidFill>
                            <a:schemeClr val="tx1"/>
                          </a:solidFill>
                          <a:effectLst/>
                          <a:latin typeface="微软雅黑" panose="020B0503020204020204" pitchFamily="34" charset="-122"/>
                          <a:ea typeface="微软雅黑" panose="020B0503020204020204" pitchFamily="34" charset="-122"/>
                        </a:rPr>
                        <a:t>30</a:t>
                      </a:r>
                      <a:r>
                        <a:rPr lang="zh-CN" sz="900" kern="100" dirty="0">
                          <a:solidFill>
                            <a:schemeClr val="tx1"/>
                          </a:solidFill>
                          <a:effectLst/>
                          <a:latin typeface="微软雅黑" panose="020B0503020204020204" pitchFamily="34" charset="-122"/>
                          <a:ea typeface="微软雅黑" panose="020B0503020204020204" pitchFamily="34" charset="-122"/>
                        </a:rPr>
                        <a:t>倍</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a:p>
                  </a:txBody>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5969170"/>
                  </a:ext>
                </a:extLst>
              </a:tr>
              <a:tr h="356569">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II-VI</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预计</a:t>
                      </a:r>
                      <a:r>
                        <a:rPr lang="en-US" sz="900" kern="100">
                          <a:solidFill>
                            <a:schemeClr val="tx1"/>
                          </a:solidFill>
                          <a:effectLst/>
                          <a:latin typeface="微软雅黑" panose="020B0503020204020204" pitchFamily="34" charset="-122"/>
                          <a:ea typeface="微软雅黑" panose="020B0503020204020204" pitchFamily="34" charset="-122"/>
                        </a:rPr>
                        <a:t>2025</a:t>
                      </a:r>
                      <a:r>
                        <a:rPr lang="zh-CN" sz="900" kern="100">
                          <a:solidFill>
                            <a:schemeClr val="tx1"/>
                          </a:solidFill>
                          <a:effectLst/>
                          <a:latin typeface="微软雅黑" panose="020B0503020204020204" pitchFamily="34" charset="-122"/>
                          <a:ea typeface="微软雅黑" panose="020B0503020204020204" pitchFamily="34" charset="-122"/>
                        </a:rPr>
                        <a:t>年</a:t>
                      </a:r>
                      <a:r>
                        <a:rPr lang="en-US" sz="900" kern="100">
                          <a:solidFill>
                            <a:schemeClr val="tx1"/>
                          </a:solidFill>
                          <a:effectLst/>
                          <a:latin typeface="微软雅黑" panose="020B0503020204020204" pitchFamily="34" charset="-122"/>
                          <a:ea typeface="微软雅黑" panose="020B0503020204020204" pitchFamily="34" charset="-122"/>
                        </a:rPr>
                        <a:t>6</a:t>
                      </a:r>
                      <a:r>
                        <a:rPr lang="zh-CN" sz="900" kern="100">
                          <a:solidFill>
                            <a:schemeClr val="tx1"/>
                          </a:solidFill>
                          <a:effectLst/>
                          <a:latin typeface="微软雅黑" panose="020B0503020204020204" pitchFamily="34" charset="-122"/>
                          <a:ea typeface="微软雅黑" panose="020B0503020204020204" pitchFamily="34" charset="-122"/>
                        </a:rPr>
                        <a:t>寸片产能为</a:t>
                      </a:r>
                      <a:r>
                        <a:rPr lang="en-US" sz="900" kern="100">
                          <a:solidFill>
                            <a:schemeClr val="tx1"/>
                          </a:solidFill>
                          <a:effectLst/>
                          <a:latin typeface="微软雅黑" panose="020B0503020204020204" pitchFamily="34" charset="-122"/>
                          <a:ea typeface="微软雅黑" panose="020B0503020204020204" pitchFamily="34" charset="-122"/>
                        </a:rPr>
                        <a:t>2020</a:t>
                      </a:r>
                      <a:r>
                        <a:rPr lang="zh-CN" sz="900" kern="100">
                          <a:solidFill>
                            <a:schemeClr val="tx1"/>
                          </a:solidFill>
                          <a:effectLst/>
                          <a:latin typeface="微软雅黑" panose="020B0503020204020204" pitchFamily="34" charset="-122"/>
                          <a:ea typeface="微软雅黑" panose="020B0503020204020204" pitchFamily="34" charset="-122"/>
                        </a:rPr>
                        <a:t>年的</a:t>
                      </a:r>
                      <a:r>
                        <a:rPr lang="en-US" sz="900" kern="100">
                          <a:solidFill>
                            <a:schemeClr val="tx1"/>
                          </a:solidFill>
                          <a:effectLst/>
                          <a:latin typeface="微软雅黑" panose="020B0503020204020204" pitchFamily="34" charset="-122"/>
                          <a:ea typeface="微软雅黑" panose="020B0503020204020204" pitchFamily="34" charset="-122"/>
                        </a:rPr>
                        <a:t>5~10</a:t>
                      </a:r>
                      <a:r>
                        <a:rPr lang="zh-CN" sz="900" kern="100">
                          <a:solidFill>
                            <a:schemeClr val="tx1"/>
                          </a:solidFill>
                          <a:effectLst/>
                          <a:latin typeface="微软雅黑" panose="020B0503020204020204" pitchFamily="34" charset="-122"/>
                          <a:ea typeface="微软雅黑" panose="020B0503020204020204" pitchFamily="34" charset="-122"/>
                        </a:rPr>
                        <a:t>倍，扩大</a:t>
                      </a:r>
                      <a:r>
                        <a:rPr lang="en-US" sz="900" kern="100">
                          <a:solidFill>
                            <a:schemeClr val="tx1"/>
                          </a:solidFill>
                          <a:effectLst/>
                          <a:latin typeface="微软雅黑" panose="020B0503020204020204" pitchFamily="34" charset="-122"/>
                          <a:ea typeface="微软雅黑" panose="020B0503020204020204" pitchFamily="34" charset="-122"/>
                        </a:rPr>
                        <a:t>8</a:t>
                      </a:r>
                      <a:r>
                        <a:rPr lang="zh-CN" sz="900" kern="100">
                          <a:solidFill>
                            <a:schemeClr val="tx1"/>
                          </a:solidFill>
                          <a:effectLst/>
                          <a:latin typeface="微软雅黑" panose="020B0503020204020204" pitchFamily="34" charset="-122"/>
                          <a:ea typeface="微软雅黑" panose="020B0503020204020204" pitchFamily="34" charset="-122"/>
                        </a:rPr>
                        <a:t>寸片量产规模</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2898175"/>
                  </a:ext>
                </a:extLst>
              </a:tr>
              <a:tr h="831993">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Rohm</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基于</a:t>
                      </a:r>
                      <a:r>
                        <a:rPr lang="en-US" sz="900" kern="100" dirty="0" err="1">
                          <a:solidFill>
                            <a:schemeClr val="tx1"/>
                          </a:solidFill>
                          <a:effectLst/>
                          <a:latin typeface="微软雅黑" panose="020B0503020204020204" pitchFamily="34" charset="-122"/>
                          <a:ea typeface="微软雅黑" panose="020B0503020204020204" pitchFamily="34" charset="-122"/>
                        </a:rPr>
                        <a:t>SiCrystal</a:t>
                      </a:r>
                      <a:r>
                        <a:rPr lang="zh-CN" sz="900" kern="100" dirty="0">
                          <a:solidFill>
                            <a:schemeClr val="tx1"/>
                          </a:solidFill>
                          <a:effectLst/>
                          <a:latin typeface="微软雅黑" panose="020B0503020204020204" pitchFamily="34" charset="-122"/>
                          <a:ea typeface="微软雅黑" panose="020B0503020204020204" pitchFamily="34" charset="-122"/>
                        </a:rPr>
                        <a:t>技术的</a:t>
                      </a:r>
                      <a:r>
                        <a:rPr lang="en-US" sz="900" kern="100" dirty="0">
                          <a:solidFill>
                            <a:schemeClr val="tx1"/>
                          </a:solidFill>
                          <a:effectLst/>
                          <a:latin typeface="微软雅黑" panose="020B0503020204020204" pitchFamily="34" charset="-122"/>
                          <a:ea typeface="微软雅黑" panose="020B0503020204020204" pitchFamily="34" charset="-122"/>
                        </a:rPr>
                        <a:t>6</a:t>
                      </a:r>
                      <a:r>
                        <a:rPr lang="zh-CN" sz="900" kern="100" dirty="0">
                          <a:solidFill>
                            <a:schemeClr val="tx1"/>
                          </a:solidFill>
                          <a:effectLst/>
                          <a:latin typeface="微软雅黑" panose="020B0503020204020204" pitchFamily="34" charset="-122"/>
                          <a:ea typeface="微软雅黑" panose="020B0503020204020204" pitchFamily="34" charset="-122"/>
                        </a:rPr>
                        <a:t>寸片已量产，正在研发</a:t>
                      </a:r>
                      <a:r>
                        <a:rPr lang="en-US" sz="900" kern="100" dirty="0">
                          <a:solidFill>
                            <a:schemeClr val="tx1"/>
                          </a:solidFill>
                          <a:effectLst/>
                          <a:latin typeface="微软雅黑" panose="020B0503020204020204" pitchFamily="34" charset="-122"/>
                          <a:ea typeface="微软雅黑" panose="020B0503020204020204" pitchFamily="34" charset="-122"/>
                        </a:rPr>
                        <a:t>8</a:t>
                      </a:r>
                      <a:r>
                        <a:rPr lang="zh-CN" sz="900" kern="100" dirty="0">
                          <a:solidFill>
                            <a:schemeClr val="tx1"/>
                          </a:solidFill>
                          <a:effectLst/>
                          <a:latin typeface="微软雅黑" panose="020B0503020204020204" pitchFamily="34" charset="-122"/>
                          <a:ea typeface="微软雅黑" panose="020B0503020204020204" pitchFamily="34" charset="-122"/>
                        </a:rPr>
                        <a:t>寸片</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将投资约</a:t>
                      </a:r>
                      <a:r>
                        <a:rPr lang="en-US" sz="900" kern="100" dirty="0">
                          <a:solidFill>
                            <a:schemeClr val="tx1"/>
                          </a:solidFill>
                          <a:effectLst/>
                          <a:latin typeface="微软雅黑" panose="020B0503020204020204" pitchFamily="34" charset="-122"/>
                          <a:ea typeface="微软雅黑" panose="020B0503020204020204" pitchFamily="34" charset="-122"/>
                        </a:rPr>
                        <a:t>200</a:t>
                      </a:r>
                      <a:r>
                        <a:rPr lang="zh-CN" sz="900" kern="100" dirty="0">
                          <a:solidFill>
                            <a:schemeClr val="tx1"/>
                          </a:solidFill>
                          <a:effectLst/>
                          <a:latin typeface="微软雅黑" panose="020B0503020204020204" pitchFamily="34" charset="-122"/>
                          <a:ea typeface="微软雅黑" panose="020B0503020204020204" pitchFamily="34" charset="-122"/>
                        </a:rPr>
                        <a:t>亿日元，于</a:t>
                      </a:r>
                      <a:r>
                        <a:rPr lang="en-US" sz="900" kern="100" dirty="0">
                          <a:solidFill>
                            <a:schemeClr val="tx1"/>
                          </a:solidFill>
                          <a:effectLst/>
                          <a:latin typeface="微软雅黑" panose="020B0503020204020204" pitchFamily="34" charset="-122"/>
                          <a:ea typeface="微软雅黑" panose="020B0503020204020204" pitchFamily="34" charset="-122"/>
                        </a:rPr>
                        <a:t>2020</a:t>
                      </a:r>
                      <a:r>
                        <a:rPr lang="zh-CN" sz="900" kern="100" dirty="0">
                          <a:solidFill>
                            <a:schemeClr val="tx1"/>
                          </a:solidFill>
                          <a:effectLst/>
                          <a:latin typeface="微软雅黑" panose="020B0503020204020204" pitchFamily="34" charset="-122"/>
                          <a:ea typeface="微软雅黑" panose="020B0503020204020204" pitchFamily="34" charset="-122"/>
                        </a:rPr>
                        <a:t>年倍增</a:t>
                      </a:r>
                      <a:r>
                        <a:rPr lang="en-US" sz="900" kern="100" dirty="0" err="1">
                          <a:solidFill>
                            <a:schemeClr val="tx1"/>
                          </a:solidFill>
                          <a:effectLst/>
                          <a:latin typeface="微软雅黑" panose="020B0503020204020204" pitchFamily="34" charset="-122"/>
                          <a:ea typeface="微软雅黑" panose="020B0503020204020204" pitchFamily="34" charset="-122"/>
                        </a:rPr>
                        <a:t>SiC</a:t>
                      </a:r>
                      <a:r>
                        <a:rPr lang="zh-CN" sz="900" kern="100" dirty="0">
                          <a:solidFill>
                            <a:schemeClr val="tx1"/>
                          </a:solidFill>
                          <a:effectLst/>
                          <a:latin typeface="微软雅黑" panose="020B0503020204020204" pitchFamily="34" charset="-122"/>
                          <a:ea typeface="微软雅黑" panose="020B0503020204020204" pitchFamily="34" charset="-122"/>
                        </a:rPr>
                        <a:t>电源控制芯片产能，而罗姆也考虑于宫崎县进行增产投资，在</a:t>
                      </a:r>
                      <a:r>
                        <a:rPr lang="en-US" sz="900" kern="100" dirty="0">
                          <a:solidFill>
                            <a:schemeClr val="tx1"/>
                          </a:solidFill>
                          <a:effectLst/>
                          <a:latin typeface="微软雅黑" panose="020B0503020204020204" pitchFamily="34" charset="-122"/>
                          <a:ea typeface="微软雅黑" panose="020B0503020204020204" pitchFamily="34" charset="-122"/>
                        </a:rPr>
                        <a:t>2025</a:t>
                      </a:r>
                      <a:r>
                        <a:rPr lang="zh-CN" sz="900" kern="100" dirty="0">
                          <a:solidFill>
                            <a:schemeClr val="tx1"/>
                          </a:solidFill>
                          <a:effectLst/>
                          <a:latin typeface="微软雅黑" panose="020B0503020204020204" pitchFamily="34" charset="-122"/>
                          <a:ea typeface="微软雅黑" panose="020B0503020204020204" pitchFamily="34" charset="-122"/>
                        </a:rPr>
                        <a:t>年</a:t>
                      </a:r>
                      <a:r>
                        <a:rPr lang="en-US" sz="900" kern="100" dirty="0">
                          <a:solidFill>
                            <a:schemeClr val="tx1"/>
                          </a:solidFill>
                          <a:effectLst/>
                          <a:latin typeface="微软雅黑" panose="020B0503020204020204" pitchFamily="34" charset="-122"/>
                          <a:ea typeface="微软雅黑" panose="020B0503020204020204" pitchFamily="34" charset="-122"/>
                        </a:rPr>
                        <a:t>3</a:t>
                      </a:r>
                      <a:r>
                        <a:rPr lang="zh-CN" sz="900" kern="100" dirty="0">
                          <a:solidFill>
                            <a:schemeClr val="tx1"/>
                          </a:solidFill>
                          <a:effectLst/>
                          <a:latin typeface="微软雅黑" panose="020B0503020204020204" pitchFamily="34" charset="-122"/>
                          <a:ea typeface="微软雅黑" panose="020B0503020204020204" pitchFamily="34" charset="-122"/>
                        </a:rPr>
                        <a:t>月底前累计将投资</a:t>
                      </a:r>
                      <a:r>
                        <a:rPr lang="en-US" sz="900" kern="100" dirty="0">
                          <a:solidFill>
                            <a:schemeClr val="tx1"/>
                          </a:solidFill>
                          <a:effectLst/>
                          <a:latin typeface="微软雅黑" panose="020B0503020204020204" pitchFamily="34" charset="-122"/>
                          <a:ea typeface="微软雅黑" panose="020B0503020204020204" pitchFamily="34" charset="-122"/>
                        </a:rPr>
                        <a:t>600</a:t>
                      </a:r>
                      <a:r>
                        <a:rPr lang="zh-CN" sz="900" kern="100" dirty="0">
                          <a:solidFill>
                            <a:schemeClr val="tx1"/>
                          </a:solidFill>
                          <a:effectLst/>
                          <a:latin typeface="微软雅黑" panose="020B0503020204020204" pitchFamily="34" charset="-122"/>
                          <a:ea typeface="微软雅黑" panose="020B0503020204020204" pitchFamily="34" charset="-122"/>
                        </a:rPr>
                        <a:t>亿日元，届时将</a:t>
                      </a:r>
                      <a:r>
                        <a:rPr lang="en-US" sz="900" kern="100" dirty="0" err="1">
                          <a:solidFill>
                            <a:schemeClr val="tx1"/>
                          </a:solidFill>
                          <a:effectLst/>
                          <a:latin typeface="微软雅黑" panose="020B0503020204020204" pitchFamily="34" charset="-122"/>
                          <a:ea typeface="微软雅黑" panose="020B0503020204020204" pitchFamily="34" charset="-122"/>
                        </a:rPr>
                        <a:t>SiC</a:t>
                      </a:r>
                      <a:r>
                        <a:rPr lang="zh-CN" sz="900" kern="100" dirty="0">
                          <a:solidFill>
                            <a:schemeClr val="tx1"/>
                          </a:solidFill>
                          <a:effectLst/>
                          <a:latin typeface="微软雅黑" panose="020B0503020204020204" pitchFamily="34" charset="-122"/>
                          <a:ea typeface="微软雅黑" panose="020B0503020204020204" pitchFamily="34" charset="-122"/>
                        </a:rPr>
                        <a:t>电源控制芯片产能大幅扩增至</a:t>
                      </a:r>
                      <a:r>
                        <a:rPr lang="en-US" sz="900" kern="100" dirty="0">
                          <a:solidFill>
                            <a:schemeClr val="tx1"/>
                          </a:solidFill>
                          <a:effectLst/>
                          <a:latin typeface="微软雅黑" panose="020B0503020204020204" pitchFamily="34" charset="-122"/>
                          <a:ea typeface="微软雅黑" panose="020B0503020204020204" pitchFamily="34" charset="-122"/>
                        </a:rPr>
                        <a:t>2016</a:t>
                      </a:r>
                      <a:r>
                        <a:rPr lang="zh-CN" sz="900" kern="100" dirty="0">
                          <a:solidFill>
                            <a:schemeClr val="tx1"/>
                          </a:solidFill>
                          <a:effectLst/>
                          <a:latin typeface="微软雅黑" panose="020B0503020204020204" pitchFamily="34" charset="-122"/>
                          <a:ea typeface="微软雅黑" panose="020B0503020204020204" pitchFamily="34" charset="-122"/>
                        </a:rPr>
                        <a:t>年度</a:t>
                      </a:r>
                      <a:r>
                        <a:rPr lang="en-US" sz="900" kern="100" dirty="0">
                          <a:solidFill>
                            <a:schemeClr val="tx1"/>
                          </a:solidFill>
                          <a:effectLst/>
                          <a:latin typeface="微软雅黑" panose="020B0503020204020204" pitchFamily="34" charset="-122"/>
                          <a:ea typeface="微软雅黑" panose="020B0503020204020204" pitchFamily="34" charset="-122"/>
                        </a:rPr>
                        <a:t>16</a:t>
                      </a:r>
                      <a:r>
                        <a:rPr lang="zh-CN" sz="900" kern="100" dirty="0">
                          <a:solidFill>
                            <a:schemeClr val="tx1"/>
                          </a:solidFill>
                          <a:effectLst/>
                          <a:latin typeface="微软雅黑" panose="020B0503020204020204" pitchFamily="34" charset="-122"/>
                          <a:ea typeface="微软雅黑" panose="020B0503020204020204" pitchFamily="34" charset="-122"/>
                        </a:rPr>
                        <a:t>倍</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收购</a:t>
                      </a:r>
                      <a:r>
                        <a:rPr lang="en-US" sz="900" kern="100">
                          <a:solidFill>
                            <a:schemeClr val="tx1"/>
                          </a:solidFill>
                          <a:effectLst/>
                          <a:latin typeface="微软雅黑" panose="020B0503020204020204" pitchFamily="34" charset="-122"/>
                          <a:ea typeface="微软雅黑" panose="020B0503020204020204" pitchFamily="34" charset="-122"/>
                        </a:rPr>
                        <a:t>SiCrystal</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1876526"/>
                  </a:ext>
                </a:extLst>
              </a:tr>
              <a:tr h="594281">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ST</a:t>
                      </a:r>
                      <a:r>
                        <a:rPr lang="zh-CN" sz="900" kern="100">
                          <a:solidFill>
                            <a:schemeClr val="tx1"/>
                          </a:solidFill>
                          <a:effectLst/>
                          <a:latin typeface="微软雅黑" panose="020B0503020204020204" pitchFamily="34" charset="-122"/>
                          <a:ea typeface="微软雅黑" panose="020B0503020204020204" pitchFamily="34" charset="-122"/>
                        </a:rPr>
                        <a:t>半导体</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基于</a:t>
                      </a:r>
                      <a:r>
                        <a:rPr lang="en-US" sz="900" kern="100">
                          <a:solidFill>
                            <a:schemeClr val="tx1"/>
                          </a:solidFill>
                          <a:effectLst/>
                          <a:latin typeface="微软雅黑" panose="020B0503020204020204" pitchFamily="34" charset="-122"/>
                          <a:ea typeface="微软雅黑" panose="020B0503020204020204" pitchFamily="34" charset="-122"/>
                        </a:rPr>
                        <a:t>Norstel</a:t>
                      </a:r>
                      <a:r>
                        <a:rPr lang="zh-CN" sz="900" kern="100">
                          <a:solidFill>
                            <a:schemeClr val="tx1"/>
                          </a:solidFill>
                          <a:effectLst/>
                          <a:latin typeface="微软雅黑" panose="020B0503020204020204" pitchFamily="34" charset="-122"/>
                          <a:ea typeface="微软雅黑" panose="020B0503020204020204" pitchFamily="34" charset="-122"/>
                        </a:rPr>
                        <a:t>的</a:t>
                      </a:r>
                      <a:r>
                        <a:rPr lang="en-US" sz="900" kern="100">
                          <a:solidFill>
                            <a:schemeClr val="tx1"/>
                          </a:solidFill>
                          <a:effectLst/>
                          <a:latin typeface="微软雅黑" panose="020B0503020204020204" pitchFamily="34" charset="-122"/>
                          <a:ea typeface="微软雅黑" panose="020B0503020204020204" pitchFamily="34" charset="-122"/>
                        </a:rPr>
                        <a:t>6</a:t>
                      </a:r>
                      <a:r>
                        <a:rPr lang="zh-CN" sz="900" kern="100">
                          <a:solidFill>
                            <a:schemeClr val="tx1"/>
                          </a:solidFill>
                          <a:effectLst/>
                          <a:latin typeface="微软雅黑" panose="020B0503020204020204" pitchFamily="34" charset="-122"/>
                          <a:ea typeface="微软雅黑" panose="020B0503020204020204" pitchFamily="34" charset="-122"/>
                        </a:rPr>
                        <a:t>寸片已投产，聚焦研发</a:t>
                      </a:r>
                      <a:r>
                        <a:rPr lang="en-US" sz="900" kern="100">
                          <a:solidFill>
                            <a:schemeClr val="tx1"/>
                          </a:solidFill>
                          <a:effectLst/>
                          <a:latin typeface="微软雅黑" panose="020B0503020204020204" pitchFamily="34" charset="-122"/>
                          <a:ea typeface="微软雅黑" panose="020B0503020204020204" pitchFamily="34" charset="-122"/>
                        </a:rPr>
                        <a:t>8</a:t>
                      </a:r>
                      <a:r>
                        <a:rPr lang="zh-CN" sz="900" kern="100">
                          <a:solidFill>
                            <a:schemeClr val="tx1"/>
                          </a:solidFill>
                          <a:effectLst/>
                          <a:latin typeface="微软雅黑" panose="020B0503020204020204" pitchFamily="34" charset="-122"/>
                          <a:ea typeface="微软雅黑" panose="020B0503020204020204" pitchFamily="34" charset="-122"/>
                        </a:rPr>
                        <a:t>寸片技术；正在设计新产线，预计</a:t>
                      </a:r>
                      <a:r>
                        <a:rPr lang="en-US" sz="900" kern="100">
                          <a:solidFill>
                            <a:schemeClr val="tx1"/>
                          </a:solidFill>
                          <a:effectLst/>
                          <a:latin typeface="微软雅黑" panose="020B0503020204020204" pitchFamily="34" charset="-122"/>
                          <a:ea typeface="微软雅黑" panose="020B0503020204020204" pitchFamily="34" charset="-122"/>
                        </a:rPr>
                        <a:t>2024</a:t>
                      </a:r>
                      <a:r>
                        <a:rPr lang="zh-CN" sz="900" kern="100">
                          <a:solidFill>
                            <a:schemeClr val="tx1"/>
                          </a:solidFill>
                          <a:effectLst/>
                          <a:latin typeface="微软雅黑" panose="020B0503020204020204" pitchFamily="34" charset="-122"/>
                          <a:ea typeface="微软雅黑" panose="020B0503020204020204" pitchFamily="34" charset="-122"/>
                        </a:rPr>
                        <a:t>年实现超</a:t>
                      </a:r>
                      <a:r>
                        <a:rPr lang="en-US" sz="900" kern="100">
                          <a:solidFill>
                            <a:schemeClr val="tx1"/>
                          </a:solidFill>
                          <a:effectLst/>
                          <a:latin typeface="微软雅黑" panose="020B0503020204020204" pitchFamily="34" charset="-122"/>
                          <a:ea typeface="微软雅黑" panose="020B0503020204020204" pitchFamily="34" charset="-122"/>
                        </a:rPr>
                        <a:t>40%SiC</a:t>
                      </a:r>
                      <a:r>
                        <a:rPr lang="zh-CN" sz="900" kern="100">
                          <a:solidFill>
                            <a:schemeClr val="tx1"/>
                          </a:solidFill>
                          <a:effectLst/>
                          <a:latin typeface="微软雅黑" panose="020B0503020204020204" pitchFamily="34" charset="-122"/>
                          <a:ea typeface="微软雅黑" panose="020B0503020204020204" pitchFamily="34" charset="-122"/>
                        </a:rPr>
                        <a:t>衬底内部供应</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美国</a:t>
                      </a:r>
                      <a:r>
                        <a:rPr lang="en-US" sz="900" kern="100">
                          <a:solidFill>
                            <a:schemeClr val="tx1"/>
                          </a:solidFill>
                          <a:effectLst/>
                          <a:latin typeface="微软雅黑" panose="020B0503020204020204" pitchFamily="34" charset="-122"/>
                          <a:ea typeface="微软雅黑" panose="020B0503020204020204" pitchFamily="34" charset="-122"/>
                        </a:rPr>
                        <a:t>Catania</a:t>
                      </a:r>
                      <a:r>
                        <a:rPr lang="zh-CN" sz="900" kern="100">
                          <a:solidFill>
                            <a:schemeClr val="tx1"/>
                          </a:solidFill>
                          <a:effectLst/>
                          <a:latin typeface="微软雅黑" panose="020B0503020204020204" pitchFamily="34" charset="-122"/>
                          <a:ea typeface="微软雅黑" panose="020B0503020204020204" pitchFamily="34" charset="-122"/>
                        </a:rPr>
                        <a:t>扩产，新加坡新建产线，预计</a:t>
                      </a:r>
                      <a:r>
                        <a:rPr lang="en-US" sz="900" kern="100">
                          <a:solidFill>
                            <a:schemeClr val="tx1"/>
                          </a:solidFill>
                          <a:effectLst/>
                          <a:latin typeface="微软雅黑" panose="020B0503020204020204" pitchFamily="34" charset="-122"/>
                          <a:ea typeface="微软雅黑" panose="020B0503020204020204" pitchFamily="34" charset="-122"/>
                        </a:rPr>
                        <a:t>2024</a:t>
                      </a:r>
                      <a:r>
                        <a:rPr lang="zh-CN" sz="900" kern="100">
                          <a:solidFill>
                            <a:schemeClr val="tx1"/>
                          </a:solidFill>
                          <a:effectLst/>
                          <a:latin typeface="微软雅黑" panose="020B0503020204020204" pitchFamily="34" charset="-122"/>
                          <a:ea typeface="微软雅黑" panose="020B0503020204020204" pitchFamily="34" charset="-122"/>
                        </a:rPr>
                        <a:t>年产能为</a:t>
                      </a:r>
                      <a:r>
                        <a:rPr lang="en-US" sz="900" kern="100">
                          <a:solidFill>
                            <a:schemeClr val="tx1"/>
                          </a:solidFill>
                          <a:effectLst/>
                          <a:latin typeface="微软雅黑" panose="020B0503020204020204" pitchFamily="34" charset="-122"/>
                          <a:ea typeface="微软雅黑" panose="020B0503020204020204" pitchFamily="34" charset="-122"/>
                        </a:rPr>
                        <a:t>2017</a:t>
                      </a:r>
                      <a:r>
                        <a:rPr lang="zh-CN" sz="900" kern="100">
                          <a:solidFill>
                            <a:schemeClr val="tx1"/>
                          </a:solidFill>
                          <a:effectLst/>
                          <a:latin typeface="微软雅黑" panose="020B0503020204020204" pitchFamily="34" charset="-122"/>
                          <a:ea typeface="微软雅黑" panose="020B0503020204020204" pitchFamily="34" charset="-122"/>
                        </a:rPr>
                        <a:t>年的</a:t>
                      </a:r>
                      <a:r>
                        <a:rPr lang="en-US" sz="900" kern="100">
                          <a:solidFill>
                            <a:schemeClr val="tx1"/>
                          </a:solidFill>
                          <a:effectLst/>
                          <a:latin typeface="微软雅黑" panose="020B0503020204020204" pitchFamily="34" charset="-122"/>
                          <a:ea typeface="微软雅黑" panose="020B0503020204020204" pitchFamily="34" charset="-122"/>
                        </a:rPr>
                        <a:t>10</a:t>
                      </a:r>
                      <a:r>
                        <a:rPr lang="zh-CN" sz="900" kern="100">
                          <a:solidFill>
                            <a:schemeClr val="tx1"/>
                          </a:solidFill>
                          <a:effectLst/>
                          <a:latin typeface="微软雅黑" panose="020B0503020204020204" pitchFamily="34" charset="-122"/>
                          <a:ea typeface="微软雅黑" panose="020B0503020204020204" pitchFamily="34" charset="-122"/>
                        </a:rPr>
                        <a:t>倍</a:t>
                      </a:r>
                      <a:r>
                        <a:rPr lang="en-US" sz="900" kern="100">
                          <a:solidFill>
                            <a:schemeClr val="tx1"/>
                          </a:solidFill>
                          <a:effectLst/>
                          <a:latin typeface="微软雅黑" panose="020B0503020204020204" pitchFamily="34" charset="-122"/>
                          <a:ea typeface="微软雅黑" panose="020B0503020204020204" pitchFamily="34" charset="-122"/>
                        </a:rPr>
                        <a:t>/2020</a:t>
                      </a:r>
                      <a:r>
                        <a:rPr lang="zh-CN" sz="900" kern="100">
                          <a:solidFill>
                            <a:schemeClr val="tx1"/>
                          </a:solidFill>
                          <a:effectLst/>
                          <a:latin typeface="微软雅黑" panose="020B0503020204020204" pitchFamily="34" charset="-122"/>
                          <a:ea typeface="微软雅黑" panose="020B0503020204020204" pitchFamily="34" charset="-122"/>
                        </a:rPr>
                        <a:t>年的</a:t>
                      </a:r>
                      <a:r>
                        <a:rPr lang="en-US" sz="900" kern="100">
                          <a:solidFill>
                            <a:schemeClr val="tx1"/>
                          </a:solidFill>
                          <a:effectLst/>
                          <a:latin typeface="微软雅黑" panose="020B0503020204020204" pitchFamily="34" charset="-122"/>
                          <a:ea typeface="微软雅黑" panose="020B0503020204020204" pitchFamily="34" charset="-122"/>
                        </a:rPr>
                        <a:t>2.5</a:t>
                      </a:r>
                      <a:r>
                        <a:rPr lang="zh-CN" sz="900" kern="100">
                          <a:solidFill>
                            <a:schemeClr val="tx1"/>
                          </a:solidFill>
                          <a:effectLst/>
                          <a:latin typeface="微软雅黑" panose="020B0503020204020204" pitchFamily="34" charset="-122"/>
                          <a:ea typeface="微软雅黑" panose="020B0503020204020204" pitchFamily="34" charset="-122"/>
                        </a:rPr>
                        <a:t>倍</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与</a:t>
                      </a:r>
                      <a:r>
                        <a:rPr lang="en-US" sz="900" kern="100" dirty="0">
                          <a:solidFill>
                            <a:schemeClr val="tx1"/>
                          </a:solidFill>
                          <a:effectLst/>
                          <a:latin typeface="微软雅黑" panose="020B0503020204020204" pitchFamily="34" charset="-122"/>
                          <a:ea typeface="微软雅黑" panose="020B0503020204020204" pitchFamily="34" charset="-122"/>
                        </a:rPr>
                        <a:t>Cree</a:t>
                      </a:r>
                      <a:r>
                        <a:rPr lang="zh-CN" sz="900" kern="100" dirty="0">
                          <a:solidFill>
                            <a:schemeClr val="tx1"/>
                          </a:solidFill>
                          <a:effectLst/>
                          <a:latin typeface="微软雅黑" panose="020B0503020204020204" pitchFamily="34" charset="-122"/>
                          <a:ea typeface="微软雅黑" panose="020B0503020204020204" pitchFamily="34" charset="-122"/>
                        </a:rPr>
                        <a:t>（</a:t>
                      </a:r>
                      <a:r>
                        <a:rPr lang="en-US" sz="900" kern="100" dirty="0">
                          <a:solidFill>
                            <a:schemeClr val="tx1"/>
                          </a:solidFill>
                          <a:effectLst/>
                          <a:latin typeface="微软雅黑" panose="020B0503020204020204" pitchFamily="34" charset="-122"/>
                          <a:ea typeface="微软雅黑" panose="020B0503020204020204" pitchFamily="34" charset="-122"/>
                        </a:rPr>
                        <a:t>5</a:t>
                      </a:r>
                      <a:r>
                        <a:rPr lang="zh-CN" sz="900" kern="100" dirty="0">
                          <a:solidFill>
                            <a:schemeClr val="tx1"/>
                          </a:solidFill>
                          <a:effectLst/>
                          <a:latin typeface="微软雅黑" panose="020B0503020204020204" pitchFamily="34" charset="-122"/>
                          <a:ea typeface="微软雅黑" panose="020B0503020204020204" pitchFamily="34" charset="-122"/>
                        </a:rPr>
                        <a:t>亿美元）和</a:t>
                      </a:r>
                      <a:r>
                        <a:rPr lang="en-US" sz="900" kern="100" dirty="0">
                          <a:solidFill>
                            <a:schemeClr val="tx1"/>
                          </a:solidFill>
                          <a:effectLst/>
                          <a:latin typeface="微软雅黑" panose="020B0503020204020204" pitchFamily="34" charset="-122"/>
                          <a:ea typeface="微软雅黑" panose="020B0503020204020204" pitchFamily="34" charset="-122"/>
                        </a:rPr>
                        <a:t>Rohm</a:t>
                      </a:r>
                      <a:r>
                        <a:rPr lang="zh-CN" sz="900" kern="100" dirty="0">
                          <a:solidFill>
                            <a:schemeClr val="tx1"/>
                          </a:solidFill>
                          <a:effectLst/>
                          <a:latin typeface="微软雅黑" panose="020B0503020204020204" pitchFamily="34" charset="-122"/>
                          <a:ea typeface="微软雅黑" panose="020B0503020204020204" pitchFamily="34" charset="-122"/>
                        </a:rPr>
                        <a:t>（</a:t>
                      </a:r>
                      <a:r>
                        <a:rPr lang="en-US" sz="900" kern="100" dirty="0" err="1">
                          <a:solidFill>
                            <a:schemeClr val="tx1"/>
                          </a:solidFill>
                          <a:effectLst/>
                          <a:latin typeface="微软雅黑" panose="020B0503020204020204" pitchFamily="34" charset="-122"/>
                          <a:ea typeface="微软雅黑" panose="020B0503020204020204" pitchFamily="34" charset="-122"/>
                        </a:rPr>
                        <a:t>SiCrystal</a:t>
                      </a:r>
                      <a:r>
                        <a:rPr lang="zh-CN" sz="900" kern="100" dirty="0">
                          <a:solidFill>
                            <a:schemeClr val="tx1"/>
                          </a:solidFill>
                          <a:effectLst/>
                          <a:latin typeface="微软雅黑" panose="020B0503020204020204" pitchFamily="34" charset="-122"/>
                          <a:ea typeface="微软雅黑" panose="020B0503020204020204" pitchFamily="34" charset="-122"/>
                        </a:rPr>
                        <a:t>，</a:t>
                      </a:r>
                      <a:r>
                        <a:rPr lang="en-US" sz="900" kern="100" dirty="0">
                          <a:solidFill>
                            <a:schemeClr val="tx1"/>
                          </a:solidFill>
                          <a:effectLst/>
                          <a:latin typeface="微软雅黑" panose="020B0503020204020204" pitchFamily="34" charset="-122"/>
                          <a:ea typeface="微软雅黑" panose="020B0503020204020204" pitchFamily="34" charset="-122"/>
                        </a:rPr>
                        <a:t>1.2</a:t>
                      </a:r>
                      <a:r>
                        <a:rPr lang="zh-CN" sz="900" kern="100" dirty="0">
                          <a:solidFill>
                            <a:schemeClr val="tx1"/>
                          </a:solidFill>
                          <a:effectLst/>
                          <a:latin typeface="微软雅黑" panose="020B0503020204020204" pitchFamily="34" charset="-122"/>
                          <a:ea typeface="微软雅黑" panose="020B0503020204020204" pitchFamily="34" charset="-122"/>
                        </a:rPr>
                        <a:t>亿美元）签订长期供货协议</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收购</a:t>
                      </a:r>
                      <a:r>
                        <a:rPr lang="en-US" sz="900" kern="100">
                          <a:solidFill>
                            <a:schemeClr val="tx1"/>
                          </a:solidFill>
                          <a:effectLst/>
                          <a:latin typeface="微软雅黑" panose="020B0503020204020204" pitchFamily="34" charset="-122"/>
                          <a:ea typeface="微软雅黑" panose="020B0503020204020204" pitchFamily="34" charset="-122"/>
                        </a:rPr>
                        <a:t>Norstel</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0134025"/>
                  </a:ext>
                </a:extLst>
              </a:tr>
              <a:tr h="289632">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英飞凌</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dirty="0">
                          <a:solidFill>
                            <a:schemeClr val="tx1"/>
                          </a:solidFill>
                          <a:effectLst/>
                          <a:latin typeface="微软雅黑" panose="020B0503020204020204" pitchFamily="34" charset="-122"/>
                          <a:ea typeface="微软雅黑" panose="020B0503020204020204" pitchFamily="34" charset="-122"/>
                        </a:rPr>
                        <a:t>与</a:t>
                      </a:r>
                      <a:r>
                        <a:rPr lang="en-US" sz="900" kern="100" dirty="0">
                          <a:solidFill>
                            <a:schemeClr val="tx1"/>
                          </a:solidFill>
                          <a:effectLst/>
                          <a:latin typeface="微软雅黑" panose="020B0503020204020204" pitchFamily="34" charset="-122"/>
                          <a:ea typeface="微软雅黑" panose="020B0503020204020204" pitchFamily="34" charset="-122"/>
                        </a:rPr>
                        <a:t>Cree</a:t>
                      </a:r>
                      <a:r>
                        <a:rPr lang="zh-CN" sz="900" kern="100" dirty="0">
                          <a:solidFill>
                            <a:schemeClr val="tx1"/>
                          </a:solidFill>
                          <a:effectLst/>
                          <a:latin typeface="微软雅黑" panose="020B0503020204020204" pitchFamily="34" charset="-122"/>
                          <a:ea typeface="微软雅黑" panose="020B0503020204020204" pitchFamily="34" charset="-122"/>
                        </a:rPr>
                        <a:t>（</a:t>
                      </a:r>
                      <a:r>
                        <a:rPr lang="en-US" sz="900" kern="100" dirty="0">
                          <a:solidFill>
                            <a:schemeClr val="tx1"/>
                          </a:solidFill>
                          <a:effectLst/>
                          <a:latin typeface="微软雅黑" panose="020B0503020204020204" pitchFamily="34" charset="-122"/>
                          <a:ea typeface="微软雅黑" panose="020B0503020204020204" pitchFamily="34" charset="-122"/>
                        </a:rPr>
                        <a:t>1</a:t>
                      </a:r>
                      <a:r>
                        <a:rPr lang="zh-CN" sz="900" kern="100" dirty="0">
                          <a:solidFill>
                            <a:schemeClr val="tx1"/>
                          </a:solidFill>
                          <a:effectLst/>
                          <a:latin typeface="微软雅黑" panose="020B0503020204020204" pitchFamily="34" charset="-122"/>
                          <a:ea typeface="微软雅黑" panose="020B0503020204020204" pitchFamily="34" charset="-122"/>
                        </a:rPr>
                        <a:t>亿美元）、</a:t>
                      </a:r>
                      <a:r>
                        <a:rPr lang="en-US" sz="900" kern="100" dirty="0">
                          <a:solidFill>
                            <a:schemeClr val="tx1"/>
                          </a:solidFill>
                          <a:effectLst/>
                          <a:latin typeface="微软雅黑" panose="020B0503020204020204" pitchFamily="34" charset="-122"/>
                          <a:ea typeface="微软雅黑" panose="020B0503020204020204" pitchFamily="34" charset="-122"/>
                        </a:rPr>
                        <a:t>GTAT</a:t>
                      </a:r>
                      <a:r>
                        <a:rPr lang="zh-CN" sz="900" kern="100" dirty="0">
                          <a:solidFill>
                            <a:schemeClr val="tx1"/>
                          </a:solidFill>
                          <a:effectLst/>
                          <a:latin typeface="微软雅黑" panose="020B0503020204020204" pitchFamily="34" charset="-122"/>
                          <a:ea typeface="微软雅黑" panose="020B0503020204020204" pitchFamily="34" charset="-122"/>
                        </a:rPr>
                        <a:t>签订长期供货协议</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23060292"/>
                  </a:ext>
                </a:extLst>
              </a:tr>
              <a:tr h="356569">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安森美</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a:solidFill>
                            <a:schemeClr val="tx1"/>
                          </a:solidFill>
                          <a:effectLst/>
                          <a:latin typeface="微软雅黑" panose="020B0503020204020204" pitchFamily="34" charset="-122"/>
                          <a:ea typeface="微软雅黑" panose="020B0503020204020204" pitchFamily="34" charset="-122"/>
                        </a:rPr>
                        <a:t>-</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900" kern="100">
                          <a:solidFill>
                            <a:schemeClr val="tx1"/>
                          </a:solidFill>
                          <a:effectLst/>
                          <a:latin typeface="微软雅黑" panose="020B0503020204020204" pitchFamily="34" charset="-122"/>
                          <a:ea typeface="微软雅黑" panose="020B0503020204020204" pitchFamily="34" charset="-122"/>
                        </a:rPr>
                        <a:t>与</a:t>
                      </a:r>
                      <a:r>
                        <a:rPr lang="en-US" sz="900" kern="100">
                          <a:solidFill>
                            <a:schemeClr val="tx1"/>
                          </a:solidFill>
                          <a:effectLst/>
                          <a:latin typeface="微软雅黑" panose="020B0503020204020204" pitchFamily="34" charset="-122"/>
                          <a:ea typeface="微软雅黑" panose="020B0503020204020204" pitchFamily="34" charset="-122"/>
                        </a:rPr>
                        <a:t>Cree</a:t>
                      </a:r>
                      <a:r>
                        <a:rPr lang="zh-CN" sz="900" kern="100">
                          <a:solidFill>
                            <a:schemeClr val="tx1"/>
                          </a:solidFill>
                          <a:effectLst/>
                          <a:latin typeface="微软雅黑" panose="020B0503020204020204" pitchFamily="34" charset="-122"/>
                          <a:ea typeface="微软雅黑" panose="020B0503020204020204" pitchFamily="34" charset="-122"/>
                        </a:rPr>
                        <a:t>签订</a:t>
                      </a:r>
                      <a:r>
                        <a:rPr lang="en-US" sz="900" kern="100">
                          <a:solidFill>
                            <a:schemeClr val="tx1"/>
                          </a:solidFill>
                          <a:effectLst/>
                          <a:latin typeface="微软雅黑" panose="020B0503020204020204" pitchFamily="34" charset="-122"/>
                          <a:ea typeface="微软雅黑" panose="020B0503020204020204" pitchFamily="34" charset="-122"/>
                        </a:rPr>
                        <a:t>8500</a:t>
                      </a:r>
                      <a:r>
                        <a:rPr lang="zh-CN" sz="900" kern="100">
                          <a:solidFill>
                            <a:schemeClr val="tx1"/>
                          </a:solidFill>
                          <a:effectLst/>
                          <a:latin typeface="微软雅黑" panose="020B0503020204020204" pitchFamily="34" charset="-122"/>
                          <a:ea typeface="微软雅黑" panose="020B0503020204020204" pitchFamily="34" charset="-122"/>
                        </a:rPr>
                        <a:t>万美元的</a:t>
                      </a:r>
                      <a:r>
                        <a:rPr lang="en-US" sz="900" kern="100">
                          <a:solidFill>
                            <a:schemeClr val="tx1"/>
                          </a:solidFill>
                          <a:effectLst/>
                          <a:latin typeface="微软雅黑" panose="020B0503020204020204" pitchFamily="34" charset="-122"/>
                          <a:ea typeface="微软雅黑" panose="020B0503020204020204" pitchFamily="34" charset="-122"/>
                        </a:rPr>
                        <a:t>6</a:t>
                      </a:r>
                      <a:r>
                        <a:rPr lang="zh-CN" sz="900" kern="100">
                          <a:solidFill>
                            <a:schemeClr val="tx1"/>
                          </a:solidFill>
                          <a:effectLst/>
                          <a:latin typeface="微软雅黑" panose="020B0503020204020204" pitchFamily="34" charset="-122"/>
                          <a:ea typeface="微软雅黑" panose="020B0503020204020204" pitchFamily="34" charset="-122"/>
                        </a:rPr>
                        <a:t>英寸</a:t>
                      </a:r>
                      <a:r>
                        <a:rPr lang="en-US" sz="900" kern="100">
                          <a:solidFill>
                            <a:schemeClr val="tx1"/>
                          </a:solidFill>
                          <a:effectLst/>
                          <a:latin typeface="微软雅黑" panose="020B0503020204020204" pitchFamily="34" charset="-122"/>
                          <a:ea typeface="微软雅黑" panose="020B0503020204020204" pitchFamily="34" charset="-122"/>
                        </a:rPr>
                        <a:t>SiC</a:t>
                      </a:r>
                      <a:r>
                        <a:rPr lang="zh-CN" sz="900" kern="100">
                          <a:solidFill>
                            <a:schemeClr val="tx1"/>
                          </a:solidFill>
                          <a:effectLst/>
                          <a:latin typeface="微软雅黑" panose="020B0503020204020204" pitchFamily="34" charset="-122"/>
                          <a:ea typeface="微软雅黑" panose="020B0503020204020204" pitchFamily="34" charset="-122"/>
                        </a:rPr>
                        <a:t>衬底和外延片供应协议</a:t>
                      </a:r>
                      <a:endParaRPr lang="zh-CN" sz="90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900" kern="100" dirty="0">
                          <a:solidFill>
                            <a:schemeClr val="tx1"/>
                          </a:solidFill>
                          <a:effectLst/>
                          <a:latin typeface="微软雅黑" panose="020B0503020204020204" pitchFamily="34" charset="-122"/>
                          <a:ea typeface="微软雅黑" panose="020B0503020204020204" pitchFamily="34" charset="-122"/>
                        </a:rPr>
                        <a:t>-</a:t>
                      </a:r>
                      <a:endParaRPr lang="zh-CN" sz="90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2632899"/>
                  </a:ext>
                </a:extLst>
              </a:tr>
            </a:tbl>
          </a:graphicData>
        </a:graphic>
      </p:graphicFrame>
      <p:sp>
        <p:nvSpPr>
          <p:cNvPr id="12" name="文本框 11">
            <a:extLst>
              <a:ext uri="{FF2B5EF4-FFF2-40B4-BE49-F238E27FC236}">
                <a16:creationId xmlns:a16="http://schemas.microsoft.com/office/drawing/2014/main" id="{69129726-5A3E-413D-BB64-6B4083285392}"/>
              </a:ext>
            </a:extLst>
          </p:cNvPr>
          <p:cNvSpPr txBox="1"/>
          <p:nvPr/>
        </p:nvSpPr>
        <p:spPr>
          <a:xfrm>
            <a:off x="1054100" y="2154964"/>
            <a:ext cx="8568704"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表：全球</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衬底龙头、功率器件龙头积极扩产或以长期供应协议、收购衬底厂商来保障产能</a:t>
            </a:r>
          </a:p>
        </p:txBody>
      </p:sp>
      <p:pic>
        <p:nvPicPr>
          <p:cNvPr id="8" name="图片 7">
            <a:extLst>
              <a:ext uri="{FF2B5EF4-FFF2-40B4-BE49-F238E27FC236}">
                <a16:creationId xmlns:a16="http://schemas.microsoft.com/office/drawing/2014/main" id="{B072F347-B1B3-4F4E-94DB-7AF64B35442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10498" y="2838049"/>
            <a:ext cx="4824611" cy="3209613"/>
          </a:xfrm>
          <a:prstGeom prst="rect">
            <a:avLst/>
          </a:prstGeom>
          <a:noFill/>
          <a:ln>
            <a:noFill/>
          </a:ln>
        </p:spPr>
      </p:pic>
      <p:sp>
        <p:nvSpPr>
          <p:cNvPr id="10" name="文本框 9">
            <a:extLst>
              <a:ext uri="{FF2B5EF4-FFF2-40B4-BE49-F238E27FC236}">
                <a16:creationId xmlns:a16="http://schemas.microsoft.com/office/drawing/2014/main" id="{BFA0C98B-6767-4CB4-A97B-690F67EE0084}"/>
              </a:ext>
            </a:extLst>
          </p:cNvPr>
          <p:cNvSpPr txBox="1"/>
          <p:nvPr/>
        </p:nvSpPr>
        <p:spPr>
          <a:xfrm>
            <a:off x="7606580" y="2154964"/>
            <a:ext cx="4824610"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图：目前较为强势的</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衬底</a:t>
            </a:r>
            <a:r>
              <a:rPr lang="en-US" altLang="zh-CN" sz="1200" dirty="0">
                <a:solidFill>
                  <a:srgbClr val="E10000"/>
                </a:solidFill>
                <a:latin typeface="微软雅黑" panose="020B0503020204020204" pitchFamily="34" charset="-122"/>
                <a:ea typeface="微软雅黑" panose="020B0503020204020204" pitchFamily="34" charset="-122"/>
              </a:rPr>
              <a:t>/</a:t>
            </a:r>
            <a:r>
              <a:rPr lang="zh-CN" altLang="en-US" sz="1200" dirty="0">
                <a:solidFill>
                  <a:srgbClr val="E10000"/>
                </a:solidFill>
                <a:latin typeface="微软雅黑" panose="020B0503020204020204" pitchFamily="34" charset="-122"/>
                <a:ea typeface="微软雅黑" panose="020B0503020204020204" pitchFamily="34" charset="-122"/>
              </a:rPr>
              <a:t>器件厂商主要为</a:t>
            </a:r>
            <a:r>
              <a:rPr lang="en-US" altLang="zh-CN" sz="1200" dirty="0">
                <a:solidFill>
                  <a:srgbClr val="E10000"/>
                </a:solidFill>
                <a:latin typeface="微软雅黑" panose="020B0503020204020204" pitchFamily="34" charset="-122"/>
                <a:ea typeface="微软雅黑" panose="020B0503020204020204" pitchFamily="34" charset="-122"/>
              </a:rPr>
              <a:t>IDM</a:t>
            </a:r>
            <a:r>
              <a:rPr lang="zh-CN" altLang="en-US" sz="1200" dirty="0">
                <a:solidFill>
                  <a:srgbClr val="E10000"/>
                </a:solidFill>
                <a:latin typeface="微软雅黑" panose="020B0503020204020204" pitchFamily="34" charset="-122"/>
                <a:ea typeface="微软雅黑" panose="020B0503020204020204" pitchFamily="34" charset="-122"/>
              </a:rPr>
              <a:t>模式</a:t>
            </a:r>
          </a:p>
        </p:txBody>
      </p:sp>
    </p:spTree>
    <p:extLst>
      <p:ext uri="{BB962C8B-B14F-4D97-AF65-F5344CB8AC3E}">
        <p14:creationId xmlns:p14="http://schemas.microsoft.com/office/powerpoint/2010/main" val="14570279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522658" y="381164"/>
            <a:ext cx="7668098" cy="553998"/>
          </a:xfrm>
          <a:prstGeom prst="rect">
            <a:avLst/>
          </a:prstGeom>
          <a:noFill/>
        </p:spPr>
        <p:txBody>
          <a:bodyPr wrap="square" rtlCol="0">
            <a:spAutoFit/>
          </a:bodyPr>
          <a:lstStyle/>
          <a:p>
            <a:r>
              <a:rPr lang="zh-CN" altLang="en-US" sz="3000" b="1" dirty="0">
                <a:solidFill>
                  <a:srgbClr val="E30613"/>
                </a:solidFill>
                <a:latin typeface="微软雅黑" panose="020B0503020204020204" pitchFamily="34" charset="-122"/>
                <a:ea typeface="微软雅黑" panose="020B0503020204020204" pitchFamily="34" charset="-122"/>
              </a:rPr>
              <a:t>为何在当前时点看好</a:t>
            </a:r>
            <a:r>
              <a:rPr lang="en-US" altLang="zh-CN" sz="3000" b="1" dirty="0" err="1">
                <a:solidFill>
                  <a:srgbClr val="E30613"/>
                </a:solidFill>
                <a:latin typeface="微软雅黑" panose="020B0503020204020204" pitchFamily="34" charset="-122"/>
                <a:ea typeface="微软雅黑" panose="020B0503020204020204" pitchFamily="34" charset="-122"/>
              </a:rPr>
              <a:t>SiC</a:t>
            </a:r>
            <a:r>
              <a:rPr lang="zh-CN" altLang="en-US" sz="3000" b="1" dirty="0">
                <a:solidFill>
                  <a:srgbClr val="E30613"/>
                </a:solidFill>
                <a:latin typeface="微软雅黑" panose="020B0503020204020204" pitchFamily="34" charset="-122"/>
                <a:ea typeface="微软雅黑" panose="020B0503020204020204" pitchFamily="34" charset="-122"/>
              </a:rPr>
              <a:t>行业？</a:t>
            </a:r>
          </a:p>
        </p:txBody>
      </p:sp>
      <p:sp>
        <p:nvSpPr>
          <p:cNvPr id="87" name="文本框 86">
            <a:extLst>
              <a:ext uri="{FF2B5EF4-FFF2-40B4-BE49-F238E27FC236}">
                <a16:creationId xmlns:a16="http://schemas.microsoft.com/office/drawing/2014/main" id="{0C6E1FCB-9AD3-4DD5-BAAB-A5E3758A57EB}"/>
              </a:ext>
            </a:extLst>
          </p:cNvPr>
          <p:cNvSpPr txBox="1"/>
          <p:nvPr/>
        </p:nvSpPr>
        <p:spPr>
          <a:xfrm>
            <a:off x="1054100" y="1251056"/>
            <a:ext cx="10080872" cy="890693"/>
          </a:xfrm>
          <a:prstGeom prst="rect">
            <a:avLst/>
          </a:prstGeom>
          <a:noFill/>
        </p:spPr>
        <p:txBody>
          <a:bodyPr wrap="square">
            <a:spAutoFit/>
          </a:bodyPr>
          <a:lstStyle/>
          <a:p>
            <a:pPr marL="171450" indent="-171450" algn="just" defTabSz="914400">
              <a:lnSpc>
                <a:spcPct val="150000"/>
              </a:lnSpc>
              <a:spcAft>
                <a:spcPts val="600"/>
              </a:spcAft>
              <a:buFont typeface="Wingdings" panose="05000000000000000000" pitchFamily="2" charset="2"/>
              <a:buChar char="Ø"/>
              <a:defRPr/>
            </a:pPr>
            <a:r>
              <a:rPr lang="zh-CN" altLang="en-US" sz="1200" dirty="0">
                <a:latin typeface="微软雅黑" panose="020B0503020204020204" pitchFamily="34" charset="-122"/>
                <a:ea typeface="微软雅黑" panose="020B0503020204020204" pitchFamily="34" charset="-122"/>
              </a:rPr>
              <a:t>一方面，全球</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衬底、器件厂商对</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市场预期积极，步调接近，显示供应商方面对前景充分看好。如</a:t>
            </a:r>
            <a:r>
              <a:rPr lang="en-US" altLang="zh-CN" sz="1200" dirty="0">
                <a:latin typeface="微软雅黑" panose="020B0503020204020204" pitchFamily="34" charset="-122"/>
                <a:ea typeface="微软雅黑" panose="020B0503020204020204" pitchFamily="34" charset="-122"/>
              </a:rPr>
              <a:t>Cree</a:t>
            </a:r>
            <a:r>
              <a:rPr lang="zh-CN" altLang="en-US" sz="1200" dirty="0">
                <a:latin typeface="微软雅黑" panose="020B0503020204020204" pitchFamily="34" charset="-122"/>
                <a:ea typeface="微软雅黑" panose="020B0503020204020204" pitchFamily="34" charset="-122"/>
              </a:rPr>
              <a:t>预计</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衬底、</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功率器件</a:t>
            </a:r>
            <a:r>
              <a:rPr lang="en-US" altLang="zh-CN" sz="1200" dirty="0">
                <a:latin typeface="微软雅黑" panose="020B0503020204020204" pitchFamily="34" charset="-122"/>
                <a:ea typeface="微软雅黑" panose="020B0503020204020204" pitchFamily="34" charset="-122"/>
              </a:rPr>
              <a:t>2024</a:t>
            </a:r>
            <a:r>
              <a:rPr lang="zh-CN" altLang="en-US" sz="1200" dirty="0">
                <a:latin typeface="微软雅黑" panose="020B0503020204020204" pitchFamily="34" charset="-122"/>
                <a:ea typeface="微软雅黑" panose="020B0503020204020204" pitchFamily="34" charset="-122"/>
              </a:rPr>
              <a:t>年市场规模分别可达</a:t>
            </a:r>
            <a:r>
              <a:rPr lang="en-US" altLang="zh-CN" sz="1200" dirty="0">
                <a:latin typeface="微软雅黑" panose="020B0503020204020204" pitchFamily="34" charset="-122"/>
                <a:ea typeface="微软雅黑" panose="020B0503020204020204" pitchFamily="34" charset="-122"/>
              </a:rPr>
              <a:t>11</a:t>
            </a:r>
            <a:r>
              <a:rPr lang="zh-CN" altLang="en-US" sz="1200" dirty="0">
                <a:latin typeface="微软雅黑" panose="020B0503020204020204" pitchFamily="34" charset="-122"/>
                <a:ea typeface="微软雅黑" panose="020B0503020204020204" pitchFamily="34" charset="-122"/>
              </a:rPr>
              <a:t>亿、</a:t>
            </a:r>
            <a:r>
              <a:rPr lang="en-US" altLang="zh-CN" sz="1200" dirty="0">
                <a:latin typeface="微软雅黑" panose="020B0503020204020204" pitchFamily="34" charset="-122"/>
                <a:ea typeface="微软雅黑" panose="020B0503020204020204" pitchFamily="34" charset="-122"/>
              </a:rPr>
              <a:t>50</a:t>
            </a:r>
            <a:r>
              <a:rPr lang="zh-CN" altLang="en-US" sz="1200" dirty="0">
                <a:latin typeface="微软雅黑" panose="020B0503020204020204" pitchFamily="34" charset="-122"/>
                <a:ea typeface="微软雅黑" panose="020B0503020204020204" pitchFamily="34" charset="-122"/>
              </a:rPr>
              <a:t>亿美元，</a:t>
            </a:r>
            <a:r>
              <a:rPr lang="en-US" altLang="zh-CN" sz="1200" dirty="0">
                <a:latin typeface="微软雅黑" panose="020B0503020204020204" pitchFamily="34" charset="-122"/>
                <a:ea typeface="微软雅黑" panose="020B0503020204020204" pitchFamily="34" charset="-122"/>
              </a:rPr>
              <a:t>2018~2024</a:t>
            </a:r>
            <a:r>
              <a:rPr lang="zh-CN" altLang="en-US" sz="1200" dirty="0">
                <a:latin typeface="微软雅黑" panose="020B0503020204020204" pitchFamily="34" charset="-122"/>
                <a:ea typeface="微软雅黑" panose="020B0503020204020204" pitchFamily="34" charset="-122"/>
              </a:rPr>
              <a:t>年复合增速达</a:t>
            </a:r>
            <a:r>
              <a:rPr lang="en-US" altLang="zh-CN" sz="1200" dirty="0">
                <a:latin typeface="微软雅黑" panose="020B0503020204020204" pitchFamily="34" charset="-122"/>
                <a:ea typeface="微软雅黑" panose="020B0503020204020204" pitchFamily="34" charset="-122"/>
              </a:rPr>
              <a:t>44.47%</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51.11%</a:t>
            </a:r>
            <a:r>
              <a:rPr lang="zh-CN" altLang="en-US" sz="1200" dirty="0">
                <a:latin typeface="微软雅黑" panose="020B0503020204020204" pitchFamily="34" charset="-122"/>
                <a:ea typeface="微软雅黑" panose="020B0503020204020204" pitchFamily="34" charset="-122"/>
              </a:rPr>
              <a:t>；而</a:t>
            </a:r>
            <a:r>
              <a:rPr lang="en-US" altLang="zh-CN" sz="1200" dirty="0">
                <a:latin typeface="微软雅黑" panose="020B0503020204020204" pitchFamily="34" charset="-122"/>
                <a:ea typeface="微软雅黑" panose="020B0503020204020204" pitchFamily="34" charset="-122"/>
              </a:rPr>
              <a:t>II-VI</a:t>
            </a:r>
            <a:r>
              <a:rPr lang="zh-CN" altLang="en-US" sz="1200" dirty="0">
                <a:latin typeface="微软雅黑" panose="020B0503020204020204" pitchFamily="34" charset="-122"/>
                <a:ea typeface="微软雅黑" panose="020B0503020204020204" pitchFamily="34" charset="-122"/>
              </a:rPr>
              <a:t>更是预计</a:t>
            </a:r>
            <a:r>
              <a:rPr lang="en-US" altLang="zh-CN" sz="1200" dirty="0">
                <a:latin typeface="微软雅黑" panose="020B0503020204020204" pitchFamily="34" charset="-122"/>
                <a:ea typeface="微软雅黑" panose="020B0503020204020204" pitchFamily="34" charset="-122"/>
              </a:rPr>
              <a:t>2030</a:t>
            </a:r>
            <a:r>
              <a:rPr lang="zh-CN" altLang="en-US" sz="1200" dirty="0">
                <a:latin typeface="微软雅黑" panose="020B0503020204020204" pitchFamily="34" charset="-122"/>
                <a:ea typeface="微软雅黑" panose="020B0503020204020204" pitchFamily="34" charset="-122"/>
              </a:rPr>
              <a:t>年</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市场规模将超</a:t>
            </a:r>
            <a:r>
              <a:rPr lang="en-US" altLang="zh-CN" sz="1200" dirty="0">
                <a:latin typeface="微软雅黑" panose="020B0503020204020204" pitchFamily="34" charset="-122"/>
                <a:ea typeface="微软雅黑" panose="020B0503020204020204" pitchFamily="34" charset="-122"/>
              </a:rPr>
              <a:t>300</a:t>
            </a:r>
            <a:r>
              <a:rPr lang="zh-CN" altLang="en-US" sz="1200" dirty="0">
                <a:latin typeface="微软雅黑" panose="020B0503020204020204" pitchFamily="34" charset="-122"/>
                <a:ea typeface="微软雅黑" panose="020B0503020204020204" pitchFamily="34" charset="-122"/>
              </a:rPr>
              <a:t>亿美元，</a:t>
            </a:r>
            <a:r>
              <a:rPr lang="en-US" altLang="zh-CN" sz="1200" dirty="0">
                <a:latin typeface="微软雅黑" panose="020B0503020204020204" pitchFamily="34" charset="-122"/>
                <a:ea typeface="微软雅黑" panose="020B0503020204020204" pitchFamily="34" charset="-122"/>
              </a:rPr>
              <a:t>2020~2030</a:t>
            </a:r>
            <a:r>
              <a:rPr lang="zh-CN" altLang="en-US" sz="1200" dirty="0">
                <a:latin typeface="微软雅黑" panose="020B0503020204020204" pitchFamily="34" charset="-122"/>
                <a:ea typeface="微软雅黑" panose="020B0503020204020204" pitchFamily="34" charset="-122"/>
              </a:rPr>
              <a:t>年复合增速高达</a:t>
            </a:r>
            <a:r>
              <a:rPr lang="en-US" altLang="zh-CN" sz="1200" dirty="0">
                <a:latin typeface="微软雅黑" panose="020B0503020204020204" pitchFamily="34" charset="-122"/>
                <a:ea typeface="微软雅黑" panose="020B0503020204020204" pitchFamily="34" charset="-122"/>
              </a:rPr>
              <a:t>50.60%</a:t>
            </a:r>
            <a:r>
              <a:rPr lang="zh-CN" altLang="en-US" sz="1200" dirty="0">
                <a:latin typeface="微软雅黑" panose="020B0503020204020204" pitchFamily="34" charset="-122"/>
                <a:ea typeface="微软雅黑" panose="020B0503020204020204" pitchFamily="34" charset="-122"/>
              </a:rPr>
              <a:t>。此外，</a:t>
            </a:r>
            <a:r>
              <a:rPr lang="en-US" altLang="zh-CN" sz="1200" dirty="0">
                <a:latin typeface="微软雅黑" panose="020B0503020204020204" pitchFamily="34" charset="-122"/>
                <a:ea typeface="微软雅黑" panose="020B0503020204020204" pitchFamily="34" charset="-122"/>
              </a:rPr>
              <a:t>Rohm</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ST</a:t>
            </a:r>
            <a:r>
              <a:rPr lang="zh-CN" altLang="en-US" sz="1200" dirty="0">
                <a:latin typeface="微软雅黑" panose="020B0503020204020204" pitchFamily="34" charset="-122"/>
                <a:ea typeface="微软雅黑" panose="020B0503020204020204" pitchFamily="34" charset="-122"/>
              </a:rPr>
              <a:t>半导体、英飞凌等厂商亦对</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市场未来增长持有强烈的信心，凸显行业上行趋势的强劲。</a:t>
            </a:r>
            <a:endParaRPr lang="zh-CN" altLang="zh-CN" sz="1200" dirty="0">
              <a:latin typeface="微软雅黑" panose="020B0503020204020204" pitchFamily="34" charset="-122"/>
              <a:ea typeface="微软雅黑" panose="020B0503020204020204" pitchFamily="34" charset="-122"/>
            </a:endParaRPr>
          </a:p>
        </p:txBody>
      </p:sp>
      <p:graphicFrame>
        <p:nvGraphicFramePr>
          <p:cNvPr id="2" name="表格 1">
            <a:extLst>
              <a:ext uri="{FF2B5EF4-FFF2-40B4-BE49-F238E27FC236}">
                <a16:creationId xmlns:a16="http://schemas.microsoft.com/office/drawing/2014/main" id="{35B38359-1750-428E-A182-24C86DD0F24D}"/>
              </a:ext>
            </a:extLst>
          </p:cNvPr>
          <p:cNvGraphicFramePr>
            <a:graphicFrameLocks noGrp="1"/>
          </p:cNvGraphicFramePr>
          <p:nvPr>
            <p:extLst/>
          </p:nvPr>
        </p:nvGraphicFramePr>
        <p:xfrm>
          <a:off x="1054100" y="2338849"/>
          <a:ext cx="10080872" cy="1511300"/>
        </p:xfrm>
        <a:graphic>
          <a:graphicData uri="http://schemas.openxmlformats.org/drawingml/2006/table">
            <a:tbl>
              <a:tblPr firstRow="1" firstCol="1" bandRow="1">
                <a:tableStyleId>{5C22544A-7EE6-4342-B048-85BDC9FD1C3A}</a:tableStyleId>
              </a:tblPr>
              <a:tblGrid>
                <a:gridCol w="1685521">
                  <a:extLst>
                    <a:ext uri="{9D8B030D-6E8A-4147-A177-3AD203B41FA5}">
                      <a16:colId xmlns:a16="http://schemas.microsoft.com/office/drawing/2014/main" val="2237851988"/>
                    </a:ext>
                  </a:extLst>
                </a:gridCol>
                <a:gridCol w="1266558">
                  <a:extLst>
                    <a:ext uri="{9D8B030D-6E8A-4147-A177-3AD203B41FA5}">
                      <a16:colId xmlns:a16="http://schemas.microsoft.com/office/drawing/2014/main" val="2795144716"/>
                    </a:ext>
                  </a:extLst>
                </a:gridCol>
                <a:gridCol w="2232248">
                  <a:extLst>
                    <a:ext uri="{9D8B030D-6E8A-4147-A177-3AD203B41FA5}">
                      <a16:colId xmlns:a16="http://schemas.microsoft.com/office/drawing/2014/main" val="2742350122"/>
                    </a:ext>
                  </a:extLst>
                </a:gridCol>
                <a:gridCol w="2664296">
                  <a:extLst>
                    <a:ext uri="{9D8B030D-6E8A-4147-A177-3AD203B41FA5}">
                      <a16:colId xmlns:a16="http://schemas.microsoft.com/office/drawing/2014/main" val="375871728"/>
                    </a:ext>
                  </a:extLst>
                </a:gridCol>
                <a:gridCol w="2232249">
                  <a:extLst>
                    <a:ext uri="{9D8B030D-6E8A-4147-A177-3AD203B41FA5}">
                      <a16:colId xmlns:a16="http://schemas.microsoft.com/office/drawing/2014/main" val="3174052698"/>
                    </a:ext>
                  </a:extLst>
                </a:gridCol>
              </a:tblGrid>
              <a:tr h="215900">
                <a:tc>
                  <a:txBody>
                    <a:bodyPr/>
                    <a:lstStyle/>
                    <a:p>
                      <a:pPr algn="ctr"/>
                      <a:r>
                        <a:rPr lang="zh-CN" sz="1050" kern="100" dirty="0">
                          <a:effectLst/>
                          <a:latin typeface="微软雅黑" panose="020B0503020204020204" pitchFamily="34" charset="-122"/>
                          <a:ea typeface="微软雅黑" panose="020B0503020204020204" pitchFamily="34" charset="-122"/>
                        </a:rPr>
                        <a:t>企业</a:t>
                      </a:r>
                      <a:endParaRPr lang="zh-CN" sz="105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050" kern="100" dirty="0">
                          <a:effectLst/>
                          <a:latin typeface="微软雅黑" panose="020B0503020204020204" pitchFamily="34" charset="-122"/>
                          <a:ea typeface="微软雅黑" panose="020B0503020204020204" pitchFamily="34" charset="-122"/>
                        </a:rPr>
                        <a:t>预期产品</a:t>
                      </a:r>
                      <a:endParaRPr lang="zh-CN" sz="105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050" kern="100" dirty="0">
                          <a:effectLst/>
                          <a:latin typeface="微软雅黑" panose="020B0503020204020204" pitchFamily="34" charset="-122"/>
                          <a:ea typeface="微软雅黑" panose="020B0503020204020204" pitchFamily="34" charset="-122"/>
                        </a:rPr>
                        <a:t>当前</a:t>
                      </a:r>
                      <a:endParaRPr lang="zh-CN" sz="105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050" kern="100" dirty="0">
                          <a:effectLst/>
                          <a:latin typeface="微软雅黑" panose="020B0503020204020204" pitchFamily="34" charset="-122"/>
                          <a:ea typeface="微软雅黑" panose="020B0503020204020204" pitchFamily="34" charset="-122"/>
                        </a:rPr>
                        <a:t>未来</a:t>
                      </a:r>
                      <a:endParaRPr lang="zh-CN" sz="105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tc>
                  <a:txBody>
                    <a:bodyPr/>
                    <a:lstStyle/>
                    <a:p>
                      <a:pPr algn="ctr"/>
                      <a:r>
                        <a:rPr lang="zh-CN" sz="1050" kern="100" dirty="0">
                          <a:effectLst/>
                          <a:latin typeface="微软雅黑" panose="020B0503020204020204" pitchFamily="34" charset="-122"/>
                          <a:ea typeface="微软雅黑" panose="020B0503020204020204" pitchFamily="34" charset="-122"/>
                        </a:rPr>
                        <a:t>复合增速</a:t>
                      </a:r>
                      <a:endParaRPr lang="zh-CN" sz="105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solidFill>
                      <a:srgbClr val="E10000"/>
                    </a:solidFill>
                  </a:tcPr>
                </a:tc>
                <a:extLst>
                  <a:ext uri="{0D108BD9-81ED-4DB2-BD59-A6C34878D82A}">
                    <a16:rowId xmlns:a16="http://schemas.microsoft.com/office/drawing/2014/main" val="568207306"/>
                  </a:ext>
                </a:extLst>
              </a:tr>
              <a:tr h="215900">
                <a:tc rowSpan="2">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Cree</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050" kern="100" dirty="0" err="1">
                          <a:solidFill>
                            <a:schemeClr val="tx1"/>
                          </a:solidFill>
                          <a:effectLst/>
                          <a:latin typeface="微软雅黑" panose="020B0503020204020204" pitchFamily="34" charset="-122"/>
                          <a:ea typeface="微软雅黑" panose="020B0503020204020204" pitchFamily="34" charset="-122"/>
                        </a:rPr>
                        <a:t>SiC</a:t>
                      </a:r>
                      <a:r>
                        <a:rPr lang="zh-CN" sz="1050" kern="100" dirty="0">
                          <a:solidFill>
                            <a:schemeClr val="tx1"/>
                          </a:solidFill>
                          <a:effectLst/>
                          <a:latin typeface="微软雅黑" panose="020B0503020204020204" pitchFamily="34" charset="-122"/>
                          <a:ea typeface="微软雅黑" panose="020B0503020204020204" pitchFamily="34" charset="-122"/>
                        </a:rPr>
                        <a:t>衬底</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2018</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1.21</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zh-CN" sz="1050" kern="100" dirty="0">
                          <a:solidFill>
                            <a:schemeClr val="tx1"/>
                          </a:solidFill>
                          <a:effectLst/>
                          <a:latin typeface="微软雅黑" panose="020B0503020204020204" pitchFamily="34" charset="-122"/>
                          <a:ea typeface="微软雅黑" panose="020B0503020204020204" pitchFamily="34" charset="-122"/>
                        </a:rPr>
                        <a:t>预计</a:t>
                      </a:r>
                      <a:r>
                        <a:rPr lang="en-US" sz="1050" kern="100" dirty="0">
                          <a:solidFill>
                            <a:schemeClr val="tx1"/>
                          </a:solidFill>
                          <a:effectLst/>
                          <a:latin typeface="微软雅黑" panose="020B0503020204020204" pitchFamily="34" charset="-122"/>
                          <a:ea typeface="微软雅黑" panose="020B0503020204020204" pitchFamily="34" charset="-122"/>
                        </a:rPr>
                        <a:t>2024</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11</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2018~2024E 44.47%</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76277665"/>
                  </a:ext>
                </a:extLst>
              </a:tr>
              <a:tr h="215900">
                <a:tc vMerge="1">
                  <a:txBody>
                    <a:bodyPr/>
                    <a:lstStyle/>
                    <a:p>
                      <a:endParaRPr lang="zh-CN" altLang="en-US"/>
                    </a:p>
                  </a:txBody>
                  <a:tcPr/>
                </a:tc>
                <a:tc>
                  <a:txBody>
                    <a:bodyPr/>
                    <a:lstStyle/>
                    <a:p>
                      <a:pPr algn="ctr"/>
                      <a:r>
                        <a:rPr lang="en-US" sz="1050" kern="100" dirty="0" err="1">
                          <a:solidFill>
                            <a:schemeClr val="tx1"/>
                          </a:solidFill>
                          <a:effectLst/>
                          <a:latin typeface="微软雅黑" panose="020B0503020204020204" pitchFamily="34" charset="-122"/>
                          <a:ea typeface="微软雅黑" panose="020B0503020204020204" pitchFamily="34" charset="-122"/>
                        </a:rPr>
                        <a:t>SiC</a:t>
                      </a:r>
                      <a:r>
                        <a:rPr lang="zh-CN" sz="1050" kern="100" dirty="0">
                          <a:solidFill>
                            <a:schemeClr val="tx1"/>
                          </a:solidFill>
                          <a:effectLst/>
                          <a:latin typeface="微软雅黑" panose="020B0503020204020204" pitchFamily="34" charset="-122"/>
                          <a:ea typeface="微软雅黑" panose="020B0503020204020204" pitchFamily="34" charset="-122"/>
                        </a:rPr>
                        <a:t>功率器件</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2018</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4.2</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050" kern="100" dirty="0">
                          <a:solidFill>
                            <a:schemeClr val="tx1"/>
                          </a:solidFill>
                          <a:effectLst/>
                          <a:latin typeface="微软雅黑" panose="020B0503020204020204" pitchFamily="34" charset="-122"/>
                          <a:ea typeface="微软雅黑" panose="020B0503020204020204" pitchFamily="34" charset="-122"/>
                        </a:rPr>
                        <a:t>预计</a:t>
                      </a:r>
                      <a:r>
                        <a:rPr lang="en-US" sz="1050" kern="100" dirty="0">
                          <a:solidFill>
                            <a:schemeClr val="tx1"/>
                          </a:solidFill>
                          <a:effectLst/>
                          <a:latin typeface="微软雅黑" panose="020B0503020204020204" pitchFamily="34" charset="-122"/>
                          <a:ea typeface="微软雅黑" panose="020B0503020204020204" pitchFamily="34" charset="-122"/>
                        </a:rPr>
                        <a:t>2024</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50</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2018~2024E 51.11%</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49899157"/>
                  </a:ext>
                </a:extLst>
              </a:tr>
              <a:tr h="215900">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II-VI</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err="1">
                          <a:solidFill>
                            <a:schemeClr val="tx1"/>
                          </a:solidFill>
                          <a:effectLst/>
                          <a:latin typeface="微软雅黑" panose="020B0503020204020204" pitchFamily="34" charset="-122"/>
                          <a:ea typeface="微软雅黑" panose="020B0503020204020204" pitchFamily="34" charset="-122"/>
                        </a:rPr>
                        <a:t>SiC</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2020</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5</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050" kern="100" dirty="0">
                          <a:solidFill>
                            <a:schemeClr val="tx1"/>
                          </a:solidFill>
                          <a:effectLst/>
                          <a:latin typeface="微软雅黑" panose="020B0503020204020204" pitchFamily="34" charset="-122"/>
                          <a:ea typeface="微软雅黑" panose="020B0503020204020204" pitchFamily="34" charset="-122"/>
                        </a:rPr>
                        <a:t>预计</a:t>
                      </a:r>
                      <a:r>
                        <a:rPr lang="en-US" sz="1050" kern="100" dirty="0">
                          <a:solidFill>
                            <a:schemeClr val="tx1"/>
                          </a:solidFill>
                          <a:effectLst/>
                          <a:latin typeface="微软雅黑" panose="020B0503020204020204" pitchFamily="34" charset="-122"/>
                          <a:ea typeface="微软雅黑" panose="020B0503020204020204" pitchFamily="34" charset="-122"/>
                        </a:rPr>
                        <a:t>2030</a:t>
                      </a:r>
                      <a:r>
                        <a:rPr lang="zh-CN" sz="1050" kern="100" dirty="0">
                          <a:solidFill>
                            <a:schemeClr val="tx1"/>
                          </a:solidFill>
                          <a:effectLst/>
                          <a:latin typeface="微软雅黑" panose="020B0503020204020204" pitchFamily="34" charset="-122"/>
                          <a:ea typeface="微软雅黑" panose="020B0503020204020204" pitchFamily="34" charset="-122"/>
                        </a:rPr>
                        <a:t>年全球</a:t>
                      </a:r>
                      <a:r>
                        <a:rPr lang="zh-CN" altLang="en-US" sz="1050" kern="100" dirty="0">
                          <a:solidFill>
                            <a:schemeClr val="tx1"/>
                          </a:solidFill>
                          <a:effectLst/>
                          <a:latin typeface="微软雅黑" panose="020B0503020204020204" pitchFamily="34" charset="-122"/>
                          <a:ea typeface="微软雅黑" panose="020B0503020204020204" pitchFamily="34" charset="-122"/>
                        </a:rPr>
                        <a:t>营收</a:t>
                      </a:r>
                      <a:r>
                        <a:rPr lang="en-US" sz="1050" kern="100" dirty="0">
                          <a:solidFill>
                            <a:schemeClr val="tx1"/>
                          </a:solidFill>
                          <a:effectLst/>
                          <a:latin typeface="微软雅黑" panose="020B0503020204020204" pitchFamily="34" charset="-122"/>
                          <a:ea typeface="微软雅黑" panose="020B0503020204020204" pitchFamily="34" charset="-122"/>
                        </a:rPr>
                        <a:t>&gt;300</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2020~2030E 50.60%</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19305395"/>
                  </a:ext>
                </a:extLst>
              </a:tr>
              <a:tr h="215900">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Rohm</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SiC-MOSFET</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2021~2025E </a:t>
                      </a:r>
                      <a:r>
                        <a:rPr lang="zh-CN" sz="1050" kern="100" dirty="0">
                          <a:solidFill>
                            <a:schemeClr val="tx1"/>
                          </a:solidFill>
                          <a:effectLst/>
                          <a:latin typeface="微软雅黑" panose="020B0503020204020204" pitchFamily="34" charset="-122"/>
                          <a:ea typeface="微软雅黑" panose="020B0503020204020204" pitchFamily="34" charset="-122"/>
                        </a:rPr>
                        <a:t>相应营收翻</a:t>
                      </a:r>
                      <a:r>
                        <a:rPr lang="en-US" sz="1050" kern="100" dirty="0">
                          <a:solidFill>
                            <a:schemeClr val="tx1"/>
                          </a:solidFill>
                          <a:effectLst/>
                          <a:latin typeface="微软雅黑" panose="020B0503020204020204" pitchFamily="34" charset="-122"/>
                          <a:ea typeface="微软雅黑" panose="020B0503020204020204" pitchFamily="34" charset="-122"/>
                        </a:rPr>
                        <a:t>5</a:t>
                      </a:r>
                      <a:r>
                        <a:rPr lang="zh-CN" sz="1050" kern="100" dirty="0">
                          <a:solidFill>
                            <a:schemeClr val="tx1"/>
                          </a:solidFill>
                          <a:effectLst/>
                          <a:latin typeface="微软雅黑" panose="020B0503020204020204" pitchFamily="34" charset="-122"/>
                          <a:ea typeface="微软雅黑" panose="020B0503020204020204" pitchFamily="34" charset="-122"/>
                        </a:rPr>
                        <a:t>倍</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6360595"/>
                  </a:ext>
                </a:extLst>
              </a:tr>
              <a:tr h="215900">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ST</a:t>
                      </a:r>
                      <a:r>
                        <a:rPr lang="zh-CN" sz="1050" kern="100">
                          <a:solidFill>
                            <a:schemeClr val="tx1"/>
                          </a:solidFill>
                          <a:effectLst/>
                          <a:latin typeface="微软雅黑" panose="020B0503020204020204" pitchFamily="34" charset="-122"/>
                          <a:ea typeface="微软雅黑" panose="020B0503020204020204" pitchFamily="34" charset="-122"/>
                        </a:rPr>
                        <a:t>半导体</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SiC</a:t>
                      </a:r>
                      <a:r>
                        <a:rPr lang="zh-CN" sz="1050" kern="100">
                          <a:solidFill>
                            <a:schemeClr val="tx1"/>
                          </a:solidFill>
                          <a:effectLst/>
                          <a:latin typeface="微软雅黑" panose="020B0503020204020204" pitchFamily="34" charset="-122"/>
                          <a:ea typeface="微软雅黑" panose="020B0503020204020204" pitchFamily="34" charset="-122"/>
                        </a:rPr>
                        <a:t>功率器件</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050" kern="100" dirty="0">
                          <a:solidFill>
                            <a:schemeClr val="tx1"/>
                          </a:solidFill>
                          <a:effectLst/>
                          <a:latin typeface="微软雅黑" panose="020B0503020204020204" pitchFamily="34" charset="-122"/>
                          <a:ea typeface="微软雅黑" panose="020B0503020204020204" pitchFamily="34" charset="-122"/>
                        </a:rPr>
                        <a:t>预计</a:t>
                      </a:r>
                      <a:r>
                        <a:rPr lang="en-US" sz="1050" kern="100" dirty="0">
                          <a:solidFill>
                            <a:schemeClr val="tx1"/>
                          </a:solidFill>
                          <a:effectLst/>
                          <a:latin typeface="微软雅黑" panose="020B0503020204020204" pitchFamily="34" charset="-122"/>
                          <a:ea typeface="微软雅黑" panose="020B0503020204020204" pitchFamily="34" charset="-122"/>
                        </a:rPr>
                        <a:t>2025</a:t>
                      </a:r>
                      <a:r>
                        <a:rPr lang="zh-CN" sz="1050" kern="100" dirty="0">
                          <a:solidFill>
                            <a:schemeClr val="tx1"/>
                          </a:solidFill>
                          <a:effectLst/>
                          <a:latin typeface="微软雅黑" panose="020B0503020204020204" pitchFamily="34" charset="-122"/>
                          <a:ea typeface="微软雅黑" panose="020B0503020204020204" pitchFamily="34" charset="-122"/>
                        </a:rPr>
                        <a:t>年公司相应营收</a:t>
                      </a:r>
                      <a:r>
                        <a:rPr lang="en-US" sz="1050" kern="100" dirty="0">
                          <a:solidFill>
                            <a:schemeClr val="tx1"/>
                          </a:solidFill>
                          <a:effectLst/>
                          <a:latin typeface="微软雅黑" panose="020B0503020204020204" pitchFamily="34" charset="-122"/>
                          <a:ea typeface="微软雅黑" panose="020B0503020204020204" pitchFamily="34" charset="-122"/>
                        </a:rPr>
                        <a:t>10</a:t>
                      </a:r>
                      <a:r>
                        <a:rPr lang="zh-CN" sz="1050" kern="100" dirty="0">
                          <a:solidFill>
                            <a:schemeClr val="tx1"/>
                          </a:solidFill>
                          <a:effectLst/>
                          <a:latin typeface="微软雅黑" panose="020B0503020204020204" pitchFamily="34" charset="-122"/>
                          <a:ea typeface="微软雅黑" panose="020B0503020204020204" pitchFamily="34" charset="-122"/>
                        </a:rPr>
                        <a:t>亿美元</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2020~2024E</a:t>
                      </a:r>
                      <a:r>
                        <a:rPr lang="zh-CN" sz="1050" kern="100" dirty="0">
                          <a:solidFill>
                            <a:schemeClr val="tx1"/>
                          </a:solidFill>
                          <a:effectLst/>
                          <a:latin typeface="微软雅黑" panose="020B0503020204020204" pitchFamily="34" charset="-122"/>
                          <a:ea typeface="微软雅黑" panose="020B0503020204020204" pitchFamily="34" charset="-122"/>
                        </a:rPr>
                        <a:t>全球</a:t>
                      </a:r>
                      <a:r>
                        <a:rPr lang="en-US" altLang="zh-CN" sz="1050" kern="100" dirty="0">
                          <a:solidFill>
                            <a:schemeClr val="tx1"/>
                          </a:solidFill>
                          <a:effectLst/>
                          <a:latin typeface="微软雅黑" panose="020B0503020204020204" pitchFamily="34" charset="-122"/>
                          <a:ea typeface="微软雅黑" panose="020B0503020204020204" pitchFamily="34" charset="-122"/>
                        </a:rPr>
                        <a:t> </a:t>
                      </a:r>
                      <a:r>
                        <a:rPr lang="en-US" sz="1050" kern="100" dirty="0">
                          <a:solidFill>
                            <a:schemeClr val="tx1"/>
                          </a:solidFill>
                          <a:effectLst/>
                          <a:latin typeface="微软雅黑" panose="020B0503020204020204" pitchFamily="34" charset="-122"/>
                          <a:ea typeface="微软雅黑" panose="020B0503020204020204" pitchFamily="34" charset="-122"/>
                        </a:rPr>
                        <a:t>47%</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33514144"/>
                  </a:ext>
                </a:extLst>
              </a:tr>
              <a:tr h="215900">
                <a:tc>
                  <a:txBody>
                    <a:bodyPr/>
                    <a:lstStyle/>
                    <a:p>
                      <a:pPr algn="ctr"/>
                      <a:r>
                        <a:rPr lang="zh-CN" sz="1050" kern="100">
                          <a:solidFill>
                            <a:schemeClr val="tx1"/>
                          </a:solidFill>
                          <a:effectLst/>
                          <a:latin typeface="微软雅黑" panose="020B0503020204020204" pitchFamily="34" charset="-122"/>
                          <a:ea typeface="微软雅黑" panose="020B0503020204020204" pitchFamily="34" charset="-122"/>
                        </a:rPr>
                        <a:t>英飞凌</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SiC</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a:solidFill>
                            <a:schemeClr val="tx1"/>
                          </a:solidFill>
                          <a:effectLst/>
                          <a:latin typeface="微软雅黑" panose="020B0503020204020204" pitchFamily="34" charset="-122"/>
                          <a:ea typeface="微软雅黑" panose="020B0503020204020204" pitchFamily="34" charset="-122"/>
                        </a:rPr>
                        <a:t>-</a:t>
                      </a:r>
                      <a:endParaRPr lang="zh-CN" sz="1050" kern="10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sz="1050" kern="100" dirty="0">
                          <a:solidFill>
                            <a:schemeClr val="tx1"/>
                          </a:solidFill>
                          <a:effectLst/>
                          <a:latin typeface="微软雅黑" panose="020B0503020204020204" pitchFamily="34" charset="-122"/>
                          <a:ea typeface="微软雅黑" panose="020B0503020204020204" pitchFamily="34" charset="-122"/>
                        </a:rPr>
                        <a:t>预计</a:t>
                      </a:r>
                      <a:r>
                        <a:rPr lang="en-US" sz="1050" kern="100" dirty="0">
                          <a:solidFill>
                            <a:schemeClr val="tx1"/>
                          </a:solidFill>
                          <a:effectLst/>
                          <a:latin typeface="微软雅黑" panose="020B0503020204020204" pitchFamily="34" charset="-122"/>
                          <a:ea typeface="微软雅黑" panose="020B0503020204020204" pitchFamily="34" charset="-122"/>
                        </a:rPr>
                        <a:t>2021</a:t>
                      </a:r>
                      <a:r>
                        <a:rPr lang="zh-CN" sz="1050" kern="100" dirty="0">
                          <a:solidFill>
                            <a:schemeClr val="tx1"/>
                          </a:solidFill>
                          <a:effectLst/>
                          <a:latin typeface="微软雅黑" panose="020B0503020204020204" pitchFamily="34" charset="-122"/>
                          <a:ea typeface="微软雅黑" panose="020B0503020204020204" pitchFamily="34" charset="-122"/>
                        </a:rPr>
                        <a:t>年相应营收同比增长</a:t>
                      </a:r>
                      <a:r>
                        <a:rPr lang="en-US" sz="1050" kern="100" dirty="0">
                          <a:solidFill>
                            <a:schemeClr val="tx1"/>
                          </a:solidFill>
                          <a:effectLst/>
                          <a:latin typeface="微软雅黑" panose="020B0503020204020204" pitchFamily="34" charset="-122"/>
                          <a:ea typeface="微软雅黑" panose="020B0503020204020204" pitchFamily="34" charset="-122"/>
                        </a:rPr>
                        <a:t>&gt;70%</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050" kern="100" dirty="0">
                          <a:solidFill>
                            <a:schemeClr val="tx1"/>
                          </a:solidFill>
                          <a:effectLst/>
                          <a:latin typeface="微软雅黑" panose="020B0503020204020204" pitchFamily="34" charset="-122"/>
                          <a:ea typeface="微软雅黑" panose="020B0503020204020204" pitchFamily="34" charset="-122"/>
                        </a:rPr>
                        <a:t>2017~2021E</a:t>
                      </a:r>
                      <a:r>
                        <a:rPr lang="zh-CN" sz="1050" kern="100" dirty="0">
                          <a:solidFill>
                            <a:schemeClr val="tx1"/>
                          </a:solidFill>
                          <a:effectLst/>
                          <a:latin typeface="微软雅黑" panose="020B0503020204020204" pitchFamily="34" charset="-122"/>
                          <a:ea typeface="微软雅黑" panose="020B0503020204020204" pitchFamily="34" charset="-122"/>
                        </a:rPr>
                        <a:t>相应营收</a:t>
                      </a:r>
                      <a:r>
                        <a:rPr lang="en-US" altLang="zh-CN" sz="1050" kern="100" dirty="0">
                          <a:solidFill>
                            <a:schemeClr val="tx1"/>
                          </a:solidFill>
                          <a:effectLst/>
                          <a:latin typeface="微软雅黑" panose="020B0503020204020204" pitchFamily="34" charset="-122"/>
                          <a:ea typeface="微软雅黑" panose="020B0503020204020204" pitchFamily="34" charset="-122"/>
                        </a:rPr>
                        <a:t> </a:t>
                      </a:r>
                      <a:r>
                        <a:rPr lang="en-US" sz="1050" kern="100" dirty="0">
                          <a:solidFill>
                            <a:schemeClr val="tx1"/>
                          </a:solidFill>
                          <a:effectLst/>
                          <a:latin typeface="微软雅黑" panose="020B0503020204020204" pitchFamily="34" charset="-122"/>
                          <a:ea typeface="微软雅黑" panose="020B0503020204020204" pitchFamily="34" charset="-122"/>
                        </a:rPr>
                        <a:t>~50%</a:t>
                      </a:r>
                      <a:endParaRPr lang="zh-CN" sz="1050"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98447328"/>
                  </a:ext>
                </a:extLst>
              </a:tr>
            </a:tbl>
          </a:graphicData>
        </a:graphic>
      </p:graphicFrame>
      <p:sp>
        <p:nvSpPr>
          <p:cNvPr id="88" name="文本框 87">
            <a:extLst>
              <a:ext uri="{FF2B5EF4-FFF2-40B4-BE49-F238E27FC236}">
                <a16:creationId xmlns:a16="http://schemas.microsoft.com/office/drawing/2014/main" id="{DC02CDB1-27F3-4867-ADA5-D46AB5327FC5}"/>
              </a:ext>
            </a:extLst>
          </p:cNvPr>
          <p:cNvSpPr txBox="1"/>
          <p:nvPr/>
        </p:nvSpPr>
        <p:spPr>
          <a:xfrm>
            <a:off x="1054100" y="3908675"/>
            <a:ext cx="10086924" cy="336695"/>
          </a:xfrm>
          <a:prstGeom prst="rect">
            <a:avLst/>
          </a:prstGeom>
          <a:noFill/>
        </p:spPr>
        <p:txBody>
          <a:bodyPr wrap="square">
            <a:spAutoFit/>
          </a:bodyPr>
          <a:lstStyle/>
          <a:p>
            <a:pPr marL="171450" indent="-171450" algn="just" defTabSz="914400">
              <a:lnSpc>
                <a:spcPct val="150000"/>
              </a:lnSpc>
              <a:spcAft>
                <a:spcPts val="600"/>
              </a:spcAft>
              <a:buFont typeface="Wingdings" panose="05000000000000000000" pitchFamily="2" charset="2"/>
              <a:buChar char="Ø"/>
              <a:defRPr/>
            </a:pPr>
            <a:r>
              <a:rPr lang="zh-CN" altLang="en-US" sz="1200" dirty="0">
                <a:latin typeface="微软雅黑" panose="020B0503020204020204" pitchFamily="34" charset="-122"/>
                <a:ea typeface="微软雅黑" panose="020B0503020204020204" pitchFamily="34" charset="-122"/>
              </a:rPr>
              <a:t>另一方面，</a:t>
            </a:r>
            <a:r>
              <a:rPr lang="en-US" altLang="zh-CN" sz="1200" dirty="0">
                <a:latin typeface="微软雅黑" panose="020B0503020204020204" pitchFamily="34" charset="-122"/>
                <a:ea typeface="微软雅黑" panose="020B0503020204020204" pitchFamily="34" charset="-122"/>
              </a:rPr>
              <a:t>2020</a:t>
            </a:r>
            <a:r>
              <a:rPr lang="zh-CN" altLang="en-US" sz="1200" dirty="0">
                <a:latin typeface="微软雅黑" panose="020B0503020204020204" pitchFamily="34" charset="-122"/>
                <a:ea typeface="微软雅黑" panose="020B0503020204020204" pitchFamily="34" charset="-122"/>
              </a:rPr>
              <a:t>年全球新能源车销售量在新冠疫情影响出行的情况下实现了大幅增长，显示</a:t>
            </a:r>
            <a:r>
              <a:rPr lang="en-US" altLang="zh-CN" sz="1200" dirty="0" err="1">
                <a:latin typeface="微软雅黑" panose="020B0503020204020204" pitchFamily="34" charset="-122"/>
                <a:ea typeface="微软雅黑" panose="020B0503020204020204" pitchFamily="34" charset="-122"/>
              </a:rPr>
              <a:t>SiC</a:t>
            </a:r>
            <a:r>
              <a:rPr lang="zh-CN" altLang="en-US" sz="1200" dirty="0">
                <a:latin typeface="微软雅黑" panose="020B0503020204020204" pitchFamily="34" charset="-122"/>
                <a:ea typeface="微软雅黑" panose="020B0503020204020204" pitchFamily="34" charset="-122"/>
              </a:rPr>
              <a:t>下游市场需求或将迎来爆发期。</a:t>
            </a:r>
            <a:endParaRPr lang="zh-CN" altLang="zh-CN" sz="1200" dirty="0">
              <a:latin typeface="微软雅黑" panose="020B0503020204020204" pitchFamily="34" charset="-122"/>
              <a:ea typeface="微软雅黑" panose="020B0503020204020204" pitchFamily="34" charset="-122"/>
            </a:endParaRPr>
          </a:p>
        </p:txBody>
      </p:sp>
      <p:pic>
        <p:nvPicPr>
          <p:cNvPr id="89" name="图片 88">
            <a:extLst>
              <a:ext uri="{FF2B5EF4-FFF2-40B4-BE49-F238E27FC236}">
                <a16:creationId xmlns:a16="http://schemas.microsoft.com/office/drawing/2014/main" id="{2CC90889-7E78-46C6-944E-38BEDB81727A}"/>
              </a:ext>
            </a:extLst>
          </p:cNvPr>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98994" y="4608963"/>
            <a:ext cx="4139706" cy="2016224"/>
          </a:xfrm>
          <a:prstGeom prst="rect">
            <a:avLst/>
          </a:prstGeom>
          <a:noFill/>
          <a:ln>
            <a:noFill/>
          </a:ln>
        </p:spPr>
      </p:pic>
      <p:pic>
        <p:nvPicPr>
          <p:cNvPr id="91" name="图片 90">
            <a:extLst>
              <a:ext uri="{FF2B5EF4-FFF2-40B4-BE49-F238E27FC236}">
                <a16:creationId xmlns:a16="http://schemas.microsoft.com/office/drawing/2014/main" id="{49EBBBAA-C246-4682-9A65-87C223A256C3}"/>
              </a:ext>
            </a:extLst>
          </p:cNvPr>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50126" y="4509119"/>
            <a:ext cx="4080790" cy="2116067"/>
          </a:xfrm>
          <a:prstGeom prst="rect">
            <a:avLst/>
          </a:prstGeom>
          <a:noFill/>
          <a:ln>
            <a:noFill/>
          </a:ln>
        </p:spPr>
      </p:pic>
      <p:sp>
        <p:nvSpPr>
          <p:cNvPr id="93" name="文本框 92">
            <a:extLst>
              <a:ext uri="{FF2B5EF4-FFF2-40B4-BE49-F238E27FC236}">
                <a16:creationId xmlns:a16="http://schemas.microsoft.com/office/drawing/2014/main" id="{AAE67C1F-EF70-4268-8829-9BC2E6635B11}"/>
              </a:ext>
            </a:extLst>
          </p:cNvPr>
          <p:cNvSpPr txBox="1"/>
          <p:nvPr/>
        </p:nvSpPr>
        <p:spPr>
          <a:xfrm>
            <a:off x="1054100" y="2054632"/>
            <a:ext cx="8568704"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表：全球</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衬底</a:t>
            </a:r>
            <a:r>
              <a:rPr lang="en-US" altLang="zh-CN" sz="1200" dirty="0">
                <a:solidFill>
                  <a:srgbClr val="E10000"/>
                </a:solidFill>
                <a:latin typeface="微软雅黑" panose="020B0503020204020204" pitchFamily="34" charset="-122"/>
                <a:ea typeface="微软雅黑" panose="020B0503020204020204" pitchFamily="34" charset="-122"/>
              </a:rPr>
              <a:t>/</a:t>
            </a:r>
            <a:r>
              <a:rPr lang="zh-CN" altLang="en-US" sz="1200" dirty="0">
                <a:solidFill>
                  <a:srgbClr val="E10000"/>
                </a:solidFill>
                <a:latin typeface="微软雅黑" panose="020B0503020204020204" pitchFamily="34" charset="-122"/>
                <a:ea typeface="微软雅黑" panose="020B0503020204020204" pitchFamily="34" charset="-122"/>
              </a:rPr>
              <a:t>器件主要厂商对</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未来增长乐观</a:t>
            </a:r>
          </a:p>
        </p:txBody>
      </p:sp>
      <p:sp>
        <p:nvSpPr>
          <p:cNvPr id="94" name="文本框 93">
            <a:extLst>
              <a:ext uri="{FF2B5EF4-FFF2-40B4-BE49-F238E27FC236}">
                <a16:creationId xmlns:a16="http://schemas.microsoft.com/office/drawing/2014/main" id="{505F99D7-E7D2-45D2-9A07-76ECA538A333}"/>
              </a:ext>
            </a:extLst>
          </p:cNvPr>
          <p:cNvSpPr txBox="1"/>
          <p:nvPr/>
        </p:nvSpPr>
        <p:spPr>
          <a:xfrm>
            <a:off x="1072355" y="4303896"/>
            <a:ext cx="4662017"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表：</a:t>
            </a:r>
            <a:r>
              <a:rPr lang="en-US" altLang="zh-CN" sz="1200" dirty="0">
                <a:solidFill>
                  <a:srgbClr val="E10000"/>
                </a:solidFill>
                <a:latin typeface="微软雅黑" panose="020B0503020204020204" pitchFamily="34" charset="-122"/>
                <a:ea typeface="微软雅黑" panose="020B0503020204020204" pitchFamily="34" charset="-122"/>
              </a:rPr>
              <a:t>2020</a:t>
            </a:r>
            <a:r>
              <a:rPr lang="zh-CN" altLang="en-US" sz="1200" dirty="0">
                <a:solidFill>
                  <a:srgbClr val="E10000"/>
                </a:solidFill>
                <a:latin typeface="微软雅黑" panose="020B0503020204020204" pitchFamily="34" charset="-122"/>
                <a:ea typeface="微软雅黑" panose="020B0503020204020204" pitchFamily="34" charset="-122"/>
              </a:rPr>
              <a:t>年全球新能源车销售情况（单位：万辆）</a:t>
            </a:r>
          </a:p>
        </p:txBody>
      </p:sp>
      <p:sp>
        <p:nvSpPr>
          <p:cNvPr id="95" name="文本框 94">
            <a:extLst>
              <a:ext uri="{FF2B5EF4-FFF2-40B4-BE49-F238E27FC236}">
                <a16:creationId xmlns:a16="http://schemas.microsoft.com/office/drawing/2014/main" id="{1B27B5CC-02C2-4C66-862F-3D179A941E21}"/>
              </a:ext>
            </a:extLst>
          </p:cNvPr>
          <p:cNvSpPr txBox="1"/>
          <p:nvPr/>
        </p:nvSpPr>
        <p:spPr>
          <a:xfrm>
            <a:off x="6259512" y="4303895"/>
            <a:ext cx="4662017" cy="276999"/>
          </a:xfrm>
          <a:prstGeom prst="rect">
            <a:avLst/>
          </a:prstGeom>
          <a:noFill/>
        </p:spPr>
        <p:txBody>
          <a:bodyPr wrap="square">
            <a:spAutoFit/>
          </a:bodyPr>
          <a:lstStyle/>
          <a:p>
            <a:pPr marL="171450" indent="-171450">
              <a:buFont typeface="Wingdings" panose="05000000000000000000" pitchFamily="2" charset="2"/>
              <a:buChar char="n"/>
            </a:pPr>
            <a:r>
              <a:rPr lang="zh-CN" altLang="en-US" sz="1200" dirty="0">
                <a:solidFill>
                  <a:srgbClr val="E10000"/>
                </a:solidFill>
                <a:latin typeface="微软雅黑" panose="020B0503020204020204" pitchFamily="34" charset="-122"/>
                <a:ea typeface="微软雅黑" panose="020B0503020204020204" pitchFamily="34" charset="-122"/>
              </a:rPr>
              <a:t>表：</a:t>
            </a:r>
            <a:r>
              <a:rPr lang="en-US" altLang="zh-CN" sz="1200" dirty="0">
                <a:solidFill>
                  <a:srgbClr val="E10000"/>
                </a:solidFill>
                <a:latin typeface="微软雅黑" panose="020B0503020204020204" pitchFamily="34" charset="-122"/>
                <a:ea typeface="微软雅黑" panose="020B0503020204020204" pitchFamily="34" charset="-122"/>
              </a:rPr>
              <a:t>2017~2025</a:t>
            </a:r>
            <a:r>
              <a:rPr lang="zh-CN" altLang="en-US" sz="1200" dirty="0">
                <a:solidFill>
                  <a:srgbClr val="E10000"/>
                </a:solidFill>
                <a:latin typeface="微软雅黑" panose="020B0503020204020204" pitchFamily="34" charset="-122"/>
                <a:ea typeface="微软雅黑" panose="020B0503020204020204" pitchFamily="34" charset="-122"/>
              </a:rPr>
              <a:t>年</a:t>
            </a:r>
            <a:r>
              <a:rPr lang="en-US" altLang="zh-CN" sz="1200" dirty="0" err="1">
                <a:solidFill>
                  <a:srgbClr val="E10000"/>
                </a:solidFill>
                <a:latin typeface="微软雅黑" panose="020B0503020204020204" pitchFamily="34" charset="-122"/>
                <a:ea typeface="微软雅黑" panose="020B0503020204020204" pitchFamily="34" charset="-122"/>
              </a:rPr>
              <a:t>SiC</a:t>
            </a:r>
            <a:r>
              <a:rPr lang="zh-CN" altLang="en-US" sz="1200" dirty="0">
                <a:solidFill>
                  <a:srgbClr val="E10000"/>
                </a:solidFill>
                <a:latin typeface="微软雅黑" panose="020B0503020204020204" pitchFamily="34" charset="-122"/>
                <a:ea typeface="微软雅黑" panose="020B0503020204020204" pitchFamily="34" charset="-122"/>
              </a:rPr>
              <a:t>晶片需求量（折合</a:t>
            </a:r>
            <a:r>
              <a:rPr lang="en-US" altLang="zh-CN" sz="1200" dirty="0">
                <a:solidFill>
                  <a:srgbClr val="E10000"/>
                </a:solidFill>
                <a:latin typeface="微软雅黑" panose="020B0503020204020204" pitchFamily="34" charset="-122"/>
                <a:ea typeface="微软雅黑" panose="020B0503020204020204" pitchFamily="34" charset="-122"/>
              </a:rPr>
              <a:t>4</a:t>
            </a:r>
            <a:r>
              <a:rPr lang="zh-CN" altLang="en-US" sz="1200" dirty="0">
                <a:solidFill>
                  <a:srgbClr val="E10000"/>
                </a:solidFill>
                <a:latin typeface="微软雅黑" panose="020B0503020204020204" pitchFamily="34" charset="-122"/>
                <a:ea typeface="微软雅黑" panose="020B0503020204020204" pitchFamily="34" charset="-122"/>
              </a:rPr>
              <a:t>寸片，万片）</a:t>
            </a:r>
          </a:p>
        </p:txBody>
      </p:sp>
      <p:sp>
        <p:nvSpPr>
          <p:cNvPr id="96" name="TextBox 33">
            <a:extLst>
              <a:ext uri="{FF2B5EF4-FFF2-40B4-BE49-F238E27FC236}">
                <a16:creationId xmlns:a16="http://schemas.microsoft.com/office/drawing/2014/main" id="{DD9A1B62-E088-43D2-90B5-5B645FA09316}"/>
              </a:ext>
            </a:extLst>
          </p:cNvPr>
          <p:cNvSpPr/>
          <p:nvPr/>
        </p:nvSpPr>
        <p:spPr bwMode="auto">
          <a:xfrm>
            <a:off x="723956" y="6458097"/>
            <a:ext cx="526410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Cree</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II-VI</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Rohm</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STSemiconductor</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、英飞凌公告，半导体时代产业数据中心，长江证券研究所</a:t>
            </a:r>
          </a:p>
        </p:txBody>
      </p:sp>
    </p:spTree>
    <p:extLst>
      <p:ext uri="{BB962C8B-B14F-4D97-AF65-F5344CB8AC3E}">
        <p14:creationId xmlns:p14="http://schemas.microsoft.com/office/powerpoint/2010/main" val="1637887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88825" cy="6858246"/>
          </a:xfrm>
          <a:prstGeom prst="rect">
            <a:avLst/>
          </a:prstGeom>
        </p:spPr>
      </p:pic>
      <p:sp>
        <p:nvSpPr>
          <p:cNvPr id="7" name="文本框 6"/>
          <p:cNvSpPr txBox="1"/>
          <p:nvPr/>
        </p:nvSpPr>
        <p:spPr>
          <a:xfrm>
            <a:off x="9554180" y="3200412"/>
            <a:ext cx="1797749" cy="1655710"/>
          </a:xfrm>
          <a:prstGeom prst="rect">
            <a:avLst/>
          </a:prstGeom>
          <a:noFill/>
        </p:spPr>
        <p:txBody>
          <a:bodyPr wrap="square" rtlCol="0">
            <a:spAutoFit/>
          </a:bodyPr>
          <a:lstStyle/>
          <a:p>
            <a:r>
              <a:rPr lang="en-US" altLang="zh-CN" sz="10160" b="1" i="1" dirty="0" smtClean="0">
                <a:solidFill>
                  <a:srgbClr val="E30613"/>
                </a:solidFill>
                <a:cs typeface="+mn-ea"/>
                <a:sym typeface="+mn-lt"/>
              </a:rPr>
              <a:t>01</a:t>
            </a:r>
            <a:endParaRPr lang="zh-CN" altLang="en-US" sz="10160" b="1" i="1" dirty="0">
              <a:solidFill>
                <a:srgbClr val="E30613"/>
              </a:solidFill>
              <a:cs typeface="+mn-ea"/>
              <a:sym typeface="+mn-lt"/>
            </a:endParaRPr>
          </a:p>
        </p:txBody>
      </p:sp>
      <p:sp>
        <p:nvSpPr>
          <p:cNvPr id="8" name="文本框 7"/>
          <p:cNvSpPr txBox="1"/>
          <p:nvPr/>
        </p:nvSpPr>
        <p:spPr>
          <a:xfrm>
            <a:off x="5518348" y="4724331"/>
            <a:ext cx="5955021" cy="892552"/>
          </a:xfrm>
          <a:prstGeom prst="rect">
            <a:avLst/>
          </a:prstGeom>
          <a:noFill/>
        </p:spPr>
        <p:txBody>
          <a:bodyPr wrap="square" rtlCol="0">
            <a:spAutoFit/>
          </a:bodyPr>
          <a:lstStyle/>
          <a:p>
            <a:pPr algn="r"/>
            <a:r>
              <a:rPr lang="zh-CN" altLang="en-US" sz="2600" b="1" dirty="0" smtClean="0">
                <a:solidFill>
                  <a:srgbClr val="6D6D6D"/>
                </a:solidFill>
                <a:cs typeface="+mn-ea"/>
                <a:sym typeface="+mn-lt"/>
              </a:rPr>
              <a:t>新能源产业电力元件核心之一：</a:t>
            </a:r>
            <a:endParaRPr lang="en-US" altLang="zh-CN" sz="2600" b="1" dirty="0" smtClean="0">
              <a:solidFill>
                <a:srgbClr val="6D6D6D"/>
              </a:solidFill>
              <a:cs typeface="+mn-ea"/>
              <a:sym typeface="+mn-lt"/>
            </a:endParaRPr>
          </a:p>
          <a:p>
            <a:pPr algn="r"/>
            <a:r>
              <a:rPr lang="zh-CN" altLang="en-US" sz="2600" b="1" dirty="0" smtClean="0">
                <a:solidFill>
                  <a:srgbClr val="6D6D6D"/>
                </a:solidFill>
                <a:cs typeface="+mn-ea"/>
                <a:sym typeface="+mn-lt"/>
              </a:rPr>
              <a:t>功率半导体</a:t>
            </a:r>
            <a:endParaRPr lang="zh-CN" altLang="en-US" sz="2600" b="1" dirty="0">
              <a:solidFill>
                <a:srgbClr val="6D6D6D"/>
              </a:solidFill>
              <a:cs typeface="+mn-ea"/>
              <a:sym typeface="+mn-lt"/>
            </a:endParaRPr>
          </a:p>
        </p:txBody>
      </p:sp>
    </p:spTree>
    <p:extLst>
      <p:ext uri="{BB962C8B-B14F-4D97-AF65-F5344CB8AC3E}">
        <p14:creationId xmlns:p14="http://schemas.microsoft.com/office/powerpoint/2010/main" val="22102327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1522658" y="381164"/>
            <a:ext cx="6731994" cy="553998"/>
          </a:xfrm>
          <a:prstGeom prst="rect">
            <a:avLst/>
          </a:prstGeom>
          <a:noFill/>
        </p:spPr>
        <p:txBody>
          <a:bodyPr wrap="square" rtlCol="0">
            <a:spAutoFit/>
          </a:bodyPr>
          <a:lstStyle/>
          <a:p>
            <a:r>
              <a:rPr lang="en-US" altLang="zh-CN" sz="3000" b="1" dirty="0" err="1">
                <a:solidFill>
                  <a:srgbClr val="E30613"/>
                </a:solidFill>
                <a:latin typeface="微软雅黑" panose="020B0503020204020204" pitchFamily="34" charset="-122"/>
                <a:ea typeface="微软雅黑" panose="020B0503020204020204" pitchFamily="34" charset="-122"/>
              </a:rPr>
              <a:t>GaN</a:t>
            </a:r>
            <a:r>
              <a:rPr lang="zh-CN" altLang="en-US" sz="3000" b="1" dirty="0">
                <a:solidFill>
                  <a:srgbClr val="E30613"/>
                </a:solidFill>
                <a:latin typeface="微软雅黑" panose="020B0503020204020204" pitchFamily="34" charset="-122"/>
                <a:ea typeface="微软雅黑" panose="020B0503020204020204" pitchFamily="34" charset="-122"/>
              </a:rPr>
              <a:t>功率器件最大的应用是电源领域</a:t>
            </a:r>
          </a:p>
        </p:txBody>
      </p:sp>
      <p:sp>
        <p:nvSpPr>
          <p:cNvPr id="89" name="TextBox 33">
            <a:extLst>
              <a:ext uri="{FF2B5EF4-FFF2-40B4-BE49-F238E27FC236}">
                <a16:creationId xmlns:a16="http://schemas.microsoft.com/office/drawing/2014/main" id="{37D9ABC1-95A6-47FE-92A9-DDE844897B7C}"/>
              </a:ext>
            </a:extLst>
          </p:cNvPr>
          <p:cNvSpPr/>
          <p:nvPr/>
        </p:nvSpPr>
        <p:spPr bwMode="auto">
          <a:xfrm>
            <a:off x="1125860" y="6675413"/>
            <a:ext cx="2014815"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IHS</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Yole</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92" name="矩形 91">
            <a:extLst>
              <a:ext uri="{FF2B5EF4-FFF2-40B4-BE49-F238E27FC236}">
                <a16:creationId xmlns:a16="http://schemas.microsoft.com/office/drawing/2014/main" id="{559C4F5A-75B9-4AFD-83CB-45358701161C}"/>
              </a:ext>
            </a:extLst>
          </p:cNvPr>
          <p:cNvSpPr/>
          <p:nvPr/>
        </p:nvSpPr>
        <p:spPr>
          <a:xfrm>
            <a:off x="1197868" y="1948028"/>
            <a:ext cx="4392487" cy="242269"/>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器件的分类及应用领域</a:t>
            </a:r>
          </a:p>
        </p:txBody>
      </p:sp>
      <p:sp>
        <p:nvSpPr>
          <p:cNvPr id="106" name="矩形 105">
            <a:extLst>
              <a:ext uri="{FF2B5EF4-FFF2-40B4-BE49-F238E27FC236}">
                <a16:creationId xmlns:a16="http://schemas.microsoft.com/office/drawing/2014/main" id="{6F31CD92-1160-4D58-B91C-EAFE45742AE5}"/>
              </a:ext>
            </a:extLst>
          </p:cNvPr>
          <p:cNvSpPr/>
          <p:nvPr/>
        </p:nvSpPr>
        <p:spPr>
          <a:xfrm>
            <a:off x="1197869" y="2249866"/>
            <a:ext cx="4392488" cy="2032257"/>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8A8E2C14-F178-409B-BFE2-3A4578226D20}"/>
              </a:ext>
            </a:extLst>
          </p:cNvPr>
          <p:cNvSpPr/>
          <p:nvPr/>
        </p:nvSpPr>
        <p:spPr>
          <a:xfrm>
            <a:off x="1073905" y="956451"/>
            <a:ext cx="10295047" cy="801878"/>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功率器件包括</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SBD</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、常关型</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FET</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、常开型</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FET</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、级联（</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Cascode</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FET</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等产品，面向无线充电、电源开关、</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LiDAR</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、逆变器、交流器等市场。</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Yole</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对</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功率器件市场的预测分为稳定增长型（</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#1</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）和爆发式增长型（</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）两种，其中爆发式增长模型预计在</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2023</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年市场空间达到</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4.3</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亿美元。</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功率器件领域涌现了一批初创设计企业，与拥有生产线的</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IDM</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企业或代工厂合作开发</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器件产品。</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矩形 38">
            <a:extLst>
              <a:ext uri="{FF2B5EF4-FFF2-40B4-BE49-F238E27FC236}">
                <a16:creationId xmlns:a16="http://schemas.microsoft.com/office/drawing/2014/main" id="{1E9B6487-3AFF-47E4-8532-B6894FF4703C}"/>
              </a:ext>
            </a:extLst>
          </p:cNvPr>
          <p:cNvSpPr/>
          <p:nvPr/>
        </p:nvSpPr>
        <p:spPr>
          <a:xfrm>
            <a:off x="6297376" y="1948351"/>
            <a:ext cx="4482452" cy="23472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latin typeface="微软雅黑" panose="020B0503020204020204" pitchFamily="34" charset="-122"/>
                <a:ea typeface="微软雅黑" panose="020B0503020204020204" pitchFamily="34" charset="-122"/>
              </a:rPr>
              <a:t>2023</a:t>
            </a:r>
            <a:r>
              <a:rPr lang="zh-CN" altLang="en-US" sz="1400" b="1" dirty="0">
                <a:latin typeface="微软雅黑" panose="020B0503020204020204" pitchFamily="34" charset="-122"/>
                <a:ea typeface="微软雅黑" panose="020B0503020204020204" pitchFamily="34" charset="-122"/>
              </a:rPr>
              <a:t>年</a:t>
            </a: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功率器件市场有望达到</a:t>
            </a:r>
            <a:r>
              <a:rPr lang="en-US" altLang="zh-CN" sz="1400" b="1" dirty="0">
                <a:latin typeface="微软雅黑" panose="020B0503020204020204" pitchFamily="34" charset="-122"/>
                <a:ea typeface="微软雅黑" panose="020B0503020204020204" pitchFamily="34" charset="-122"/>
              </a:rPr>
              <a:t>4.3</a:t>
            </a:r>
            <a:r>
              <a:rPr lang="zh-CN" altLang="en-US" sz="1400" b="1" dirty="0">
                <a:latin typeface="微软雅黑" panose="020B0503020204020204" pitchFamily="34" charset="-122"/>
                <a:ea typeface="微软雅黑" panose="020B0503020204020204" pitchFamily="34" charset="-122"/>
              </a:rPr>
              <a:t>亿美元</a:t>
            </a:r>
          </a:p>
        </p:txBody>
      </p:sp>
      <p:sp>
        <p:nvSpPr>
          <p:cNvPr id="43" name="矩形 42">
            <a:extLst>
              <a:ext uri="{FF2B5EF4-FFF2-40B4-BE49-F238E27FC236}">
                <a16:creationId xmlns:a16="http://schemas.microsoft.com/office/drawing/2014/main" id="{512F51ED-69F3-4E74-A6B1-2D5E3138C079}"/>
              </a:ext>
            </a:extLst>
          </p:cNvPr>
          <p:cNvSpPr/>
          <p:nvPr/>
        </p:nvSpPr>
        <p:spPr>
          <a:xfrm>
            <a:off x="6297376" y="4342258"/>
            <a:ext cx="4482452" cy="22867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latin typeface="微软雅黑" panose="020B0503020204020204" pitchFamily="34" charset="-122"/>
                <a:ea typeface="微软雅黑" panose="020B0503020204020204" pitchFamily="34" charset="-122"/>
              </a:rPr>
              <a:t>2018</a:t>
            </a:r>
            <a:r>
              <a:rPr lang="zh-CN" altLang="en-US" sz="1400" b="1" dirty="0">
                <a:latin typeface="微软雅黑" panose="020B0503020204020204" pitchFamily="34" charset="-122"/>
                <a:ea typeface="微软雅黑" panose="020B0503020204020204" pitchFamily="34" charset="-122"/>
              </a:rPr>
              <a:t>年</a:t>
            </a: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功率器件主要用于电源设备</a:t>
            </a:r>
          </a:p>
        </p:txBody>
      </p:sp>
      <p:sp>
        <p:nvSpPr>
          <p:cNvPr id="46" name="矩形 45">
            <a:extLst>
              <a:ext uri="{FF2B5EF4-FFF2-40B4-BE49-F238E27FC236}">
                <a16:creationId xmlns:a16="http://schemas.microsoft.com/office/drawing/2014/main" id="{54E441FF-3EC3-4E8E-954C-B2A55BC1C649}"/>
              </a:ext>
            </a:extLst>
          </p:cNvPr>
          <p:cNvSpPr/>
          <p:nvPr/>
        </p:nvSpPr>
        <p:spPr>
          <a:xfrm>
            <a:off x="1197868" y="4335457"/>
            <a:ext cx="4392487" cy="235446"/>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应用领域及其市场空间（亿美元）</a:t>
            </a:r>
          </a:p>
        </p:txBody>
      </p:sp>
      <p:sp>
        <p:nvSpPr>
          <p:cNvPr id="47" name="矩形 46">
            <a:extLst>
              <a:ext uri="{FF2B5EF4-FFF2-40B4-BE49-F238E27FC236}">
                <a16:creationId xmlns:a16="http://schemas.microsoft.com/office/drawing/2014/main" id="{2BCC169F-D1B0-44A5-B1B2-2F7CFF7D36BA}"/>
              </a:ext>
            </a:extLst>
          </p:cNvPr>
          <p:cNvSpPr/>
          <p:nvPr/>
        </p:nvSpPr>
        <p:spPr>
          <a:xfrm>
            <a:off x="1197869" y="4576956"/>
            <a:ext cx="4392488" cy="2092404"/>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AE480F9-A81B-4567-946F-7496DB04FF76}"/>
              </a:ext>
            </a:extLst>
          </p:cNvPr>
          <p:cNvSpPr/>
          <p:nvPr/>
        </p:nvSpPr>
        <p:spPr>
          <a:xfrm>
            <a:off x="6297376" y="2249219"/>
            <a:ext cx="4482453" cy="203225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19C6E50C-F0AA-4833-BCF9-DDE2132F060A}"/>
              </a:ext>
            </a:extLst>
          </p:cNvPr>
          <p:cNvSpPr/>
          <p:nvPr/>
        </p:nvSpPr>
        <p:spPr>
          <a:xfrm>
            <a:off x="6297376" y="4570904"/>
            <a:ext cx="4482453" cy="209780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98" name="图片 5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2011" y="2276592"/>
            <a:ext cx="3504198" cy="1945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6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01846" y="2297994"/>
            <a:ext cx="3673510" cy="19347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图片 5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73480" y="4653506"/>
            <a:ext cx="4041259" cy="1983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53">
            <a:extLst>
              <a:ext uri="{FF2B5EF4-FFF2-40B4-BE49-F238E27FC236}">
                <a16:creationId xmlns:a16="http://schemas.microsoft.com/office/drawing/2014/main" id="{E4172797-F59A-4934-84E7-608D11402C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1846" y="4610692"/>
            <a:ext cx="3600400" cy="201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078104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03</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1522658" y="381164"/>
            <a:ext cx="6731994" cy="553998"/>
          </a:xfrm>
          <a:prstGeom prst="rect">
            <a:avLst/>
          </a:prstGeom>
          <a:noFill/>
        </p:spPr>
        <p:txBody>
          <a:bodyPr wrap="square" rtlCol="0">
            <a:spAutoFit/>
          </a:bodyPr>
          <a:lstStyle/>
          <a:p>
            <a:r>
              <a:rPr lang="en-US" altLang="zh-CN" sz="3000" b="1" dirty="0" err="1">
                <a:solidFill>
                  <a:srgbClr val="E30613"/>
                </a:solidFill>
                <a:latin typeface="微软雅黑" panose="020B0503020204020204" pitchFamily="34" charset="-122"/>
                <a:ea typeface="微软雅黑" panose="020B0503020204020204" pitchFamily="34" charset="-122"/>
              </a:rPr>
              <a:t>GaN</a:t>
            </a:r>
            <a:r>
              <a:rPr lang="zh-CN" altLang="en-US" sz="3000" b="1" dirty="0">
                <a:solidFill>
                  <a:srgbClr val="E30613"/>
                </a:solidFill>
                <a:latin typeface="微软雅黑" panose="020B0503020204020204" pitchFamily="34" charset="-122"/>
                <a:ea typeface="微软雅黑" panose="020B0503020204020204" pitchFamily="34" charset="-122"/>
              </a:rPr>
              <a:t>助力充电头“瘦身”</a:t>
            </a:r>
          </a:p>
        </p:txBody>
      </p:sp>
      <p:sp>
        <p:nvSpPr>
          <p:cNvPr id="89" name="TextBox 33">
            <a:extLst>
              <a:ext uri="{FF2B5EF4-FFF2-40B4-BE49-F238E27FC236}">
                <a16:creationId xmlns:a16="http://schemas.microsoft.com/office/drawing/2014/main" id="{37D9ABC1-95A6-47FE-92A9-DDE844897B7C}"/>
              </a:ext>
            </a:extLst>
          </p:cNvPr>
          <p:cNvSpPr/>
          <p:nvPr/>
        </p:nvSpPr>
        <p:spPr bwMode="auto">
          <a:xfrm>
            <a:off x="1125860" y="6675413"/>
            <a:ext cx="5321809"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Rohm</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，中国电子科技集团公司第十三研究所，九站，</a:t>
            </a:r>
            <a:r>
              <a:rPr lang="en-US" altLang="zh-CN" sz="800" dirty="0" err="1">
                <a:solidFill>
                  <a:schemeClr val="bg1">
                    <a:lumMod val="50000"/>
                  </a:schemeClr>
                </a:solidFill>
                <a:latin typeface="微软雅黑" panose="020B0503020204020204" pitchFamily="34" charset="-122"/>
                <a:ea typeface="微软雅黑" panose="020B0503020204020204" pitchFamily="34" charset="-122"/>
                <a:sym typeface="+mn-ea"/>
              </a:rPr>
              <a:t>Navitas</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a:t>
            </a:r>
            <a:r>
              <a:rPr lang="en-US" altLang="zh-CN" sz="800" dirty="0">
                <a:solidFill>
                  <a:schemeClr val="bg1">
                    <a:lumMod val="50000"/>
                  </a:schemeClr>
                </a:solidFill>
                <a:latin typeface="微软雅黑" panose="020B0503020204020204" pitchFamily="34" charset="-122"/>
                <a:ea typeface="微软雅黑" panose="020B0503020204020204" pitchFamily="34" charset="-122"/>
                <a:sym typeface="+mn-ea"/>
              </a:rPr>
              <a:t>Power Integration</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92" name="矩形 91">
            <a:extLst>
              <a:ext uri="{FF2B5EF4-FFF2-40B4-BE49-F238E27FC236}">
                <a16:creationId xmlns:a16="http://schemas.microsoft.com/office/drawing/2014/main" id="{559C4F5A-75B9-4AFD-83CB-45358701161C}"/>
              </a:ext>
            </a:extLst>
          </p:cNvPr>
          <p:cNvSpPr/>
          <p:nvPr/>
        </p:nvSpPr>
        <p:spPr>
          <a:xfrm>
            <a:off x="276613" y="1941976"/>
            <a:ext cx="3770663" cy="242269"/>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在能量隙等性质上较传统</a:t>
            </a:r>
            <a:r>
              <a:rPr lang="en-US" altLang="zh-CN" sz="1400" b="1" dirty="0">
                <a:latin typeface="微软雅黑" panose="020B0503020204020204" pitchFamily="34" charset="-122"/>
                <a:ea typeface="微软雅黑" panose="020B0503020204020204" pitchFamily="34" charset="-122"/>
              </a:rPr>
              <a:t>Si</a:t>
            </a:r>
            <a:r>
              <a:rPr lang="zh-CN" altLang="en-US" sz="1400" b="1" dirty="0">
                <a:latin typeface="微软雅黑" panose="020B0503020204020204" pitchFamily="34" charset="-122"/>
                <a:ea typeface="微软雅黑" panose="020B0503020204020204" pitchFamily="34" charset="-122"/>
              </a:rPr>
              <a:t>更好</a:t>
            </a:r>
          </a:p>
        </p:txBody>
      </p:sp>
      <p:sp>
        <p:nvSpPr>
          <p:cNvPr id="106" name="矩形 105">
            <a:extLst>
              <a:ext uri="{FF2B5EF4-FFF2-40B4-BE49-F238E27FC236}">
                <a16:creationId xmlns:a16="http://schemas.microsoft.com/office/drawing/2014/main" id="{6F31CD92-1160-4D58-B91C-EAFE45742AE5}"/>
              </a:ext>
            </a:extLst>
          </p:cNvPr>
          <p:cNvSpPr/>
          <p:nvPr/>
        </p:nvSpPr>
        <p:spPr>
          <a:xfrm>
            <a:off x="276614" y="2243814"/>
            <a:ext cx="3770664" cy="2032257"/>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8A8E2C14-F178-409B-BFE2-3A4578226D20}"/>
              </a:ext>
            </a:extLst>
          </p:cNvPr>
          <p:cNvSpPr/>
          <p:nvPr/>
        </p:nvSpPr>
        <p:spPr>
          <a:xfrm>
            <a:off x="276613" y="1054514"/>
            <a:ext cx="11716099" cy="801878"/>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器件相对</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Si</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器件有明显的性能优势，带隙更宽、电子迁移率更高、击穿场强更大、饱和漂移速度更快意味着更高的临界电场强度、更高的效率和更小的尺寸。</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与</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SiC</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相比，因为</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可以用廉价易得的</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Si</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做衬底，使得</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器件相比于</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SiC</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器件具有更显著的成本优势。</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a:p>
            <a:pPr marL="171450" indent="-171450" defTabSz="914400" fontAlgn="base">
              <a:lnSpc>
                <a:spcPct val="150000"/>
              </a:lnSpc>
              <a:spcBef>
                <a:spcPct val="0"/>
              </a:spcBef>
              <a:spcAft>
                <a:spcPct val="0"/>
              </a:spcAft>
              <a:buFont typeface="Wingdings" panose="05000000000000000000" pitchFamily="2" charset="2"/>
              <a:buChar char="Ø"/>
            </a:pP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充电器小的关键原因是继续提高了开关频率，对比传统硅开关，</a:t>
            </a:r>
            <a:r>
              <a:rPr lang="en-US" altLang="zh-CN" sz="1200" dirty="0" err="1">
                <a:solidFill>
                  <a:schemeClr val="bg1">
                    <a:lumMod val="50000"/>
                  </a:schemeClr>
                </a:solidFill>
                <a:latin typeface="微软雅黑" panose="020B0503020204020204" pitchFamily="34" charset="-122"/>
                <a:ea typeface="微软雅黑" panose="020B0503020204020204" pitchFamily="34" charset="-122"/>
              </a:rPr>
              <a:t>GaN</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的开关速度可高</a:t>
            </a:r>
            <a:r>
              <a:rPr lang="en-US" altLang="zh-CN" sz="1200" dirty="0">
                <a:solidFill>
                  <a:schemeClr val="bg1">
                    <a:lumMod val="50000"/>
                  </a:schemeClr>
                </a:solidFill>
                <a:latin typeface="微软雅黑" panose="020B0503020204020204" pitchFamily="34" charset="-122"/>
                <a:ea typeface="微软雅黑" panose="020B0503020204020204" pitchFamily="34" charset="-122"/>
              </a:rPr>
              <a:t>100</a:t>
            </a:r>
            <a:r>
              <a:rPr lang="zh-CN" altLang="en-US" sz="1200" dirty="0">
                <a:solidFill>
                  <a:schemeClr val="bg1">
                    <a:lumMod val="50000"/>
                  </a:schemeClr>
                </a:solidFill>
                <a:latin typeface="微软雅黑" panose="020B0503020204020204" pitchFamily="34" charset="-122"/>
                <a:ea typeface="微软雅黑" panose="020B0503020204020204" pitchFamily="34" charset="-122"/>
              </a:rPr>
              <a:t>倍。</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矩形 38">
            <a:extLst>
              <a:ext uri="{FF2B5EF4-FFF2-40B4-BE49-F238E27FC236}">
                <a16:creationId xmlns:a16="http://schemas.microsoft.com/office/drawing/2014/main" id="{1E9B6487-3AFF-47E4-8532-B6894FF4703C}"/>
              </a:ext>
            </a:extLst>
          </p:cNvPr>
          <p:cNvSpPr/>
          <p:nvPr/>
        </p:nvSpPr>
        <p:spPr>
          <a:xfrm>
            <a:off x="4083881" y="1948351"/>
            <a:ext cx="3770663" cy="23472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b="1" dirty="0">
                <a:latin typeface="微软雅黑" panose="020B0503020204020204" pitchFamily="34" charset="-122"/>
                <a:ea typeface="微软雅黑" panose="020B0503020204020204" pitchFamily="34" charset="-122"/>
              </a:rPr>
              <a:t>充电器中高频变压器体积较大</a:t>
            </a:r>
          </a:p>
        </p:txBody>
      </p:sp>
      <p:sp>
        <p:nvSpPr>
          <p:cNvPr id="43" name="矩形 42">
            <a:extLst>
              <a:ext uri="{FF2B5EF4-FFF2-40B4-BE49-F238E27FC236}">
                <a16:creationId xmlns:a16="http://schemas.microsoft.com/office/drawing/2014/main" id="{512F51ED-69F3-4E74-A6B1-2D5E3138C079}"/>
              </a:ext>
            </a:extLst>
          </p:cNvPr>
          <p:cNvSpPr/>
          <p:nvPr/>
        </p:nvSpPr>
        <p:spPr>
          <a:xfrm>
            <a:off x="4083881" y="4342258"/>
            <a:ext cx="3770663" cy="22867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开关的总功率损耗更低</a:t>
            </a:r>
          </a:p>
        </p:txBody>
      </p:sp>
      <p:sp>
        <p:nvSpPr>
          <p:cNvPr id="46" name="矩形 45">
            <a:extLst>
              <a:ext uri="{FF2B5EF4-FFF2-40B4-BE49-F238E27FC236}">
                <a16:creationId xmlns:a16="http://schemas.microsoft.com/office/drawing/2014/main" id="{54E441FF-3EC3-4E8E-954C-B2A55BC1C649}"/>
              </a:ext>
            </a:extLst>
          </p:cNvPr>
          <p:cNvSpPr/>
          <p:nvPr/>
        </p:nvSpPr>
        <p:spPr>
          <a:xfrm>
            <a:off x="276613" y="4329405"/>
            <a:ext cx="3770663" cy="235446"/>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电源</a:t>
            </a:r>
            <a:r>
              <a:rPr lang="en-US" altLang="zh-CN" sz="1400" b="1" dirty="0">
                <a:latin typeface="微软雅黑" panose="020B0503020204020204" pitchFamily="34" charset="-122"/>
                <a:ea typeface="微软雅黑" panose="020B0503020204020204" pitchFamily="34" charset="-122"/>
              </a:rPr>
              <a:t>IC</a:t>
            </a:r>
            <a:r>
              <a:rPr lang="zh-CN" altLang="en-US" sz="1400" b="1" dirty="0">
                <a:latin typeface="微软雅黑" panose="020B0503020204020204" pitchFamily="34" charset="-122"/>
                <a:ea typeface="微软雅黑" panose="020B0503020204020204" pitchFamily="34" charset="-122"/>
              </a:rPr>
              <a:t>相比传统硅开关速度高</a:t>
            </a:r>
            <a:r>
              <a:rPr lang="en-US" altLang="zh-CN" sz="1400" b="1" dirty="0">
                <a:latin typeface="微软雅黑" panose="020B0503020204020204" pitchFamily="34" charset="-122"/>
                <a:ea typeface="微软雅黑" panose="020B0503020204020204" pitchFamily="34" charset="-122"/>
              </a:rPr>
              <a:t>100</a:t>
            </a:r>
            <a:r>
              <a:rPr lang="zh-CN" altLang="en-US" sz="1400" b="1" dirty="0">
                <a:latin typeface="微软雅黑" panose="020B0503020204020204" pitchFamily="34" charset="-122"/>
                <a:ea typeface="微软雅黑" panose="020B0503020204020204" pitchFamily="34" charset="-122"/>
              </a:rPr>
              <a:t>倍</a:t>
            </a:r>
          </a:p>
        </p:txBody>
      </p:sp>
      <p:sp>
        <p:nvSpPr>
          <p:cNvPr id="47" name="矩形 46">
            <a:extLst>
              <a:ext uri="{FF2B5EF4-FFF2-40B4-BE49-F238E27FC236}">
                <a16:creationId xmlns:a16="http://schemas.microsoft.com/office/drawing/2014/main" id="{2BCC169F-D1B0-44A5-B1B2-2F7CFF7D36BA}"/>
              </a:ext>
            </a:extLst>
          </p:cNvPr>
          <p:cNvSpPr/>
          <p:nvPr/>
        </p:nvSpPr>
        <p:spPr>
          <a:xfrm>
            <a:off x="276614" y="4570904"/>
            <a:ext cx="3770662" cy="2092404"/>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1AE480F9-A81B-4567-946F-7496DB04FF76}"/>
              </a:ext>
            </a:extLst>
          </p:cNvPr>
          <p:cNvSpPr/>
          <p:nvPr/>
        </p:nvSpPr>
        <p:spPr>
          <a:xfrm>
            <a:off x="4083882" y="2249219"/>
            <a:ext cx="3770664" cy="203225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19C6E50C-F0AA-4833-BCF9-DDE2132F060A}"/>
              </a:ext>
            </a:extLst>
          </p:cNvPr>
          <p:cNvSpPr/>
          <p:nvPr/>
        </p:nvSpPr>
        <p:spPr>
          <a:xfrm>
            <a:off x="4083882" y="4570904"/>
            <a:ext cx="3770664" cy="209780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a:extLst>
              <a:ext uri="{FF2B5EF4-FFF2-40B4-BE49-F238E27FC236}">
                <a16:creationId xmlns:a16="http://schemas.microsoft.com/office/drawing/2014/main" id="{7D8959A4-A758-4F88-8C3E-37E85D214530}"/>
              </a:ext>
            </a:extLst>
          </p:cNvPr>
          <p:cNvGraphicFramePr>
            <a:graphicFrameLocks noGrp="1"/>
          </p:cNvGraphicFramePr>
          <p:nvPr>
            <p:extLst>
              <p:ext uri="{D42A27DB-BD31-4B8C-83A1-F6EECF244321}">
                <p14:modId xmlns:p14="http://schemas.microsoft.com/office/powerpoint/2010/main" val="4060794413"/>
              </p:ext>
            </p:extLst>
          </p:nvPr>
        </p:nvGraphicFramePr>
        <p:xfrm>
          <a:off x="313219" y="2322636"/>
          <a:ext cx="3707810" cy="1904010"/>
        </p:xfrm>
        <a:graphic>
          <a:graphicData uri="http://schemas.openxmlformats.org/drawingml/2006/table">
            <a:tbl>
              <a:tblPr firstRow="1" firstCol="1" bandRow="1"/>
              <a:tblGrid>
                <a:gridCol w="1459249">
                  <a:extLst>
                    <a:ext uri="{9D8B030D-6E8A-4147-A177-3AD203B41FA5}">
                      <a16:colId xmlns:a16="http://schemas.microsoft.com/office/drawing/2014/main" val="3669075367"/>
                    </a:ext>
                  </a:extLst>
                </a:gridCol>
                <a:gridCol w="562549">
                  <a:extLst>
                    <a:ext uri="{9D8B030D-6E8A-4147-A177-3AD203B41FA5}">
                      <a16:colId xmlns:a16="http://schemas.microsoft.com/office/drawing/2014/main" val="2316226689"/>
                    </a:ext>
                  </a:extLst>
                </a:gridCol>
                <a:gridCol w="562004">
                  <a:extLst>
                    <a:ext uri="{9D8B030D-6E8A-4147-A177-3AD203B41FA5}">
                      <a16:colId xmlns:a16="http://schemas.microsoft.com/office/drawing/2014/main" val="2100175583"/>
                    </a:ext>
                  </a:extLst>
                </a:gridCol>
                <a:gridCol w="562004">
                  <a:extLst>
                    <a:ext uri="{9D8B030D-6E8A-4147-A177-3AD203B41FA5}">
                      <a16:colId xmlns:a16="http://schemas.microsoft.com/office/drawing/2014/main" val="4101608316"/>
                    </a:ext>
                  </a:extLst>
                </a:gridCol>
                <a:gridCol w="562004">
                  <a:extLst>
                    <a:ext uri="{9D8B030D-6E8A-4147-A177-3AD203B41FA5}">
                      <a16:colId xmlns:a16="http://schemas.microsoft.com/office/drawing/2014/main" val="2365942232"/>
                    </a:ext>
                  </a:extLst>
                </a:gridCol>
              </a:tblGrid>
              <a:tr h="190401">
                <a:tc>
                  <a:txBody>
                    <a:bodyPr/>
                    <a:lstStyle/>
                    <a:p>
                      <a:endParaRPr lang="zh-CN" sz="1000">
                        <a:effectLst/>
                        <a:latin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10000"/>
                    </a:solidFill>
                  </a:tcPr>
                </a:tc>
                <a:tc>
                  <a:txBody>
                    <a:bodyPr/>
                    <a:lstStyle/>
                    <a:p>
                      <a:pPr marL="36195" marR="36195" algn="just">
                        <a:spcAft>
                          <a:spcPts val="0"/>
                        </a:spcAft>
                      </a:pPr>
                      <a:r>
                        <a:rPr lang="en-US" sz="800" b="1" kern="100">
                          <a:solidFill>
                            <a:srgbClr val="FFFFFF"/>
                          </a:solidFill>
                          <a:effectLst/>
                          <a:latin typeface="Arial" panose="020B0604020202020204" pitchFamily="34" charset="0"/>
                          <a:ea typeface="华文细黑" panose="02010600040101010101" pitchFamily="2" charset="-122"/>
                        </a:rPr>
                        <a:t>GaN</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10000"/>
                    </a:solidFill>
                  </a:tcPr>
                </a:tc>
                <a:tc>
                  <a:txBody>
                    <a:bodyPr/>
                    <a:lstStyle/>
                    <a:p>
                      <a:pPr marL="36195" marR="36195" algn="just">
                        <a:spcAft>
                          <a:spcPts val="0"/>
                        </a:spcAft>
                      </a:pPr>
                      <a:r>
                        <a:rPr lang="en-US" sz="800" b="1" kern="100">
                          <a:solidFill>
                            <a:srgbClr val="FFFFFF"/>
                          </a:solidFill>
                          <a:effectLst/>
                          <a:latin typeface="Arial" panose="020B0604020202020204" pitchFamily="34" charset="0"/>
                          <a:ea typeface="华文细黑" panose="02010600040101010101" pitchFamily="2" charset="-122"/>
                        </a:rPr>
                        <a:t>SiC</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10000"/>
                    </a:solidFill>
                  </a:tcPr>
                </a:tc>
                <a:tc>
                  <a:txBody>
                    <a:bodyPr/>
                    <a:lstStyle/>
                    <a:p>
                      <a:pPr marL="36195" marR="36195" algn="just">
                        <a:spcAft>
                          <a:spcPts val="0"/>
                        </a:spcAft>
                      </a:pPr>
                      <a:r>
                        <a:rPr lang="en-US" sz="800" b="1" kern="100">
                          <a:solidFill>
                            <a:srgbClr val="FFFFFF"/>
                          </a:solidFill>
                          <a:effectLst/>
                          <a:latin typeface="Arial" panose="020B0604020202020204" pitchFamily="34" charset="0"/>
                          <a:ea typeface="华文细黑" panose="02010600040101010101" pitchFamily="2" charset="-122"/>
                        </a:rPr>
                        <a:t>GaAs</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10000"/>
                    </a:solidFill>
                  </a:tcPr>
                </a:tc>
                <a:tc>
                  <a:txBody>
                    <a:bodyPr/>
                    <a:lstStyle/>
                    <a:p>
                      <a:pPr marL="36195" marR="36195" algn="just">
                        <a:spcAft>
                          <a:spcPts val="0"/>
                        </a:spcAft>
                      </a:pPr>
                      <a:r>
                        <a:rPr lang="en-US" sz="800" b="1" kern="100">
                          <a:solidFill>
                            <a:srgbClr val="FFFFFF"/>
                          </a:solidFill>
                          <a:effectLst/>
                          <a:latin typeface="Arial" panose="020B0604020202020204" pitchFamily="34" charset="0"/>
                          <a:ea typeface="华文细黑" panose="02010600040101010101" pitchFamily="2" charset="-122"/>
                        </a:rPr>
                        <a:t>Si</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10000"/>
                    </a:solidFill>
                  </a:tcPr>
                </a:tc>
                <a:extLst>
                  <a:ext uri="{0D108BD9-81ED-4DB2-BD59-A6C34878D82A}">
                    <a16:rowId xmlns:a16="http://schemas.microsoft.com/office/drawing/2014/main" val="3381355176"/>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晶体结构</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六方晶系</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六方晶系</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闪锌矿</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钻石</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4588414"/>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能量隙：</a:t>
                      </a:r>
                      <a:r>
                        <a:rPr lang="en-US" sz="800" kern="100">
                          <a:solidFill>
                            <a:srgbClr val="000000"/>
                          </a:solidFill>
                          <a:effectLst/>
                          <a:latin typeface="Arial" panose="020B0604020202020204" pitchFamily="34" charset="0"/>
                          <a:ea typeface="华文细黑" panose="02010600040101010101" pitchFamily="2" charset="-122"/>
                        </a:rPr>
                        <a:t>EG</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eV</a:t>
                      </a:r>
                      <a:r>
                        <a:rPr lang="zh-CN" sz="800" kern="100">
                          <a:solidFill>
                            <a:srgbClr val="000000"/>
                          </a:solidFill>
                          <a:effectLst/>
                          <a:latin typeface="Arial" panose="020B0604020202020204" pitchFamily="34" charset="0"/>
                          <a:ea typeface="华文细黑" panose="02010600040101010101" pitchFamily="2" charset="-122"/>
                        </a:rPr>
                        <a:t>）</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3.5</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3.26</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1.43</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1.12</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6844313"/>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电子迁移率：μ</a:t>
                      </a:r>
                      <a:r>
                        <a:rPr lang="en-US" sz="800" kern="100">
                          <a:solidFill>
                            <a:srgbClr val="000000"/>
                          </a:solidFill>
                          <a:effectLst/>
                          <a:latin typeface="Arial" panose="020B0604020202020204" pitchFamily="34" charset="0"/>
                          <a:ea typeface="华文细黑" panose="02010600040101010101" pitchFamily="2" charset="-122"/>
                        </a:rPr>
                        <a:t>n</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cm</a:t>
                      </a:r>
                      <a:r>
                        <a:rPr lang="en-US" sz="800" kern="100" baseline="30000">
                          <a:solidFill>
                            <a:srgbClr val="000000"/>
                          </a:solidFill>
                          <a:effectLst/>
                          <a:latin typeface="Arial" panose="020B0604020202020204" pitchFamily="34" charset="0"/>
                          <a:ea typeface="华文细黑" panose="02010600040101010101" pitchFamily="2" charset="-122"/>
                        </a:rPr>
                        <a:t>2</a:t>
                      </a:r>
                      <a:r>
                        <a:rPr lang="en-US" sz="800" kern="100">
                          <a:solidFill>
                            <a:srgbClr val="000000"/>
                          </a:solidFill>
                          <a:effectLst/>
                          <a:latin typeface="Arial" panose="020B0604020202020204" pitchFamily="34" charset="0"/>
                          <a:ea typeface="华文细黑" panose="02010600040101010101" pitchFamily="2" charset="-122"/>
                        </a:rPr>
                        <a:t>/Vs</a:t>
                      </a:r>
                      <a:r>
                        <a:rPr lang="zh-CN" sz="800" kern="100">
                          <a:solidFill>
                            <a:srgbClr val="000000"/>
                          </a:solidFill>
                          <a:effectLst/>
                          <a:latin typeface="Arial" panose="020B0604020202020204" pitchFamily="34" charset="0"/>
                          <a:ea typeface="华文细黑" panose="02010600040101010101" pitchFamily="2" charset="-122"/>
                        </a:rPr>
                        <a:t>）</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2,000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900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8,500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1,350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7713504"/>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空穴迁移率：μ</a:t>
                      </a:r>
                      <a:r>
                        <a:rPr lang="en-US" sz="800" kern="100">
                          <a:solidFill>
                            <a:srgbClr val="000000"/>
                          </a:solidFill>
                          <a:effectLst/>
                          <a:latin typeface="Arial" panose="020B0604020202020204" pitchFamily="34" charset="0"/>
                          <a:ea typeface="华文细黑" panose="02010600040101010101" pitchFamily="2" charset="-122"/>
                        </a:rPr>
                        <a:t>p</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cm</a:t>
                      </a:r>
                      <a:r>
                        <a:rPr lang="en-US" sz="800" kern="100" baseline="30000">
                          <a:solidFill>
                            <a:srgbClr val="000000"/>
                          </a:solidFill>
                          <a:effectLst/>
                          <a:latin typeface="Arial" panose="020B0604020202020204" pitchFamily="34" charset="0"/>
                          <a:ea typeface="华文细黑" panose="02010600040101010101" pitchFamily="2" charset="-122"/>
                        </a:rPr>
                        <a:t>2</a:t>
                      </a:r>
                      <a:r>
                        <a:rPr lang="en-US" sz="800" kern="100">
                          <a:solidFill>
                            <a:srgbClr val="000000"/>
                          </a:solidFill>
                          <a:effectLst/>
                          <a:latin typeface="Arial" panose="020B0604020202020204" pitchFamily="34" charset="0"/>
                          <a:ea typeface="华文细黑" panose="02010600040101010101" pitchFamily="2" charset="-122"/>
                        </a:rPr>
                        <a:t>/Vs</a:t>
                      </a:r>
                      <a:r>
                        <a:rPr lang="zh-CN" sz="800" kern="100">
                          <a:solidFill>
                            <a:srgbClr val="000000"/>
                          </a:solidFill>
                          <a:effectLst/>
                          <a:latin typeface="Arial" panose="020B0604020202020204" pitchFamily="34" charset="0"/>
                          <a:ea typeface="华文细黑" panose="02010600040101010101" pitchFamily="2" charset="-122"/>
                        </a:rPr>
                        <a:t>）</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200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400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600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7937811"/>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击穿场强：</a:t>
                      </a:r>
                      <a:r>
                        <a:rPr lang="en-US" sz="800" kern="100">
                          <a:solidFill>
                            <a:srgbClr val="000000"/>
                          </a:solidFill>
                          <a:effectLst/>
                          <a:latin typeface="Arial" panose="020B0604020202020204" pitchFamily="34" charset="0"/>
                          <a:ea typeface="华文细黑" panose="02010600040101010101" pitchFamily="2" charset="-122"/>
                        </a:rPr>
                        <a:t>EB</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V/cm</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10</a:t>
                      </a:r>
                      <a:r>
                        <a:rPr lang="en-US" sz="800" kern="100" baseline="30000">
                          <a:solidFill>
                            <a:srgbClr val="000000"/>
                          </a:solidFill>
                          <a:effectLst/>
                          <a:latin typeface="Arial" panose="020B0604020202020204" pitchFamily="34" charset="0"/>
                          <a:ea typeface="华文细黑" panose="02010600040101010101" pitchFamily="2" charset="-122"/>
                        </a:rPr>
                        <a:t>6</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3.3</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3</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0.4</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0.3</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0525867"/>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热导率（</a:t>
                      </a:r>
                      <a:r>
                        <a:rPr lang="en-US" sz="800" kern="100">
                          <a:solidFill>
                            <a:srgbClr val="000000"/>
                          </a:solidFill>
                          <a:effectLst/>
                          <a:latin typeface="Arial" panose="020B0604020202020204" pitchFamily="34" charset="0"/>
                          <a:ea typeface="华文细黑" panose="02010600040101010101" pitchFamily="2" charset="-122"/>
                        </a:rPr>
                        <a:t>W/cmK</a:t>
                      </a:r>
                      <a:r>
                        <a:rPr lang="zh-CN" sz="800" kern="100">
                          <a:solidFill>
                            <a:srgbClr val="000000"/>
                          </a:solidFill>
                          <a:effectLst/>
                          <a:latin typeface="Arial" panose="020B0604020202020204" pitchFamily="34" charset="0"/>
                          <a:ea typeface="华文细黑" panose="02010600040101010101" pitchFamily="2" charset="-122"/>
                        </a:rPr>
                        <a:t>）</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1.7</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4.9</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0.5</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1.5</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426359"/>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工作温度</a:t>
                      </a: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600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 </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300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250</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2695013"/>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饱和漂移速度：</a:t>
                      </a:r>
                      <a:r>
                        <a:rPr lang="en-US" sz="800" kern="100">
                          <a:solidFill>
                            <a:srgbClr val="000000"/>
                          </a:solidFill>
                          <a:effectLst/>
                          <a:latin typeface="Arial" panose="020B0604020202020204" pitchFamily="34" charset="0"/>
                          <a:ea typeface="华文细黑" panose="02010600040101010101" pitchFamily="2" charset="-122"/>
                        </a:rPr>
                        <a:t>vs</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cm/s</a:t>
                      </a:r>
                      <a:r>
                        <a:rPr lang="zh-CN" sz="800" kern="100">
                          <a:solidFill>
                            <a:srgbClr val="000000"/>
                          </a:solidFill>
                          <a:effectLst/>
                          <a:latin typeface="Arial" panose="020B0604020202020204" pitchFamily="34" charset="0"/>
                          <a:ea typeface="华文细黑" panose="02010600040101010101" pitchFamily="2" charset="-122"/>
                        </a:rPr>
                        <a:t>）</a:t>
                      </a:r>
                      <a:r>
                        <a:rPr lang="en-US" sz="800" kern="100">
                          <a:solidFill>
                            <a:srgbClr val="000000"/>
                          </a:solidFill>
                          <a:effectLst/>
                          <a:latin typeface="Arial" panose="020B0604020202020204" pitchFamily="34" charset="0"/>
                          <a:ea typeface="华文细黑" panose="02010600040101010101" pitchFamily="2" charset="-122"/>
                        </a:rPr>
                        <a:t>10</a:t>
                      </a:r>
                      <a:r>
                        <a:rPr lang="en-US" sz="800" kern="100" baseline="30000">
                          <a:solidFill>
                            <a:srgbClr val="000000"/>
                          </a:solidFill>
                          <a:effectLst/>
                          <a:latin typeface="Arial" panose="020B0604020202020204" pitchFamily="34" charset="0"/>
                          <a:ea typeface="华文细黑" panose="02010600040101010101" pitchFamily="2" charset="-122"/>
                        </a:rPr>
                        <a:t>7</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2.7</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E10000"/>
                          </a:solidFill>
                          <a:effectLst/>
                          <a:latin typeface="Arial" panose="020B0604020202020204" pitchFamily="34" charset="0"/>
                          <a:ea typeface="华文细黑" panose="02010600040101010101" pitchFamily="2" charset="-122"/>
                        </a:rPr>
                        <a:t>2.7</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2</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6828578"/>
                  </a:ext>
                </a:extLst>
              </a:tr>
              <a:tr h="190401">
                <a:tc>
                  <a:txBody>
                    <a:bodyPr/>
                    <a:lstStyle/>
                    <a:p>
                      <a:pPr marL="36195" marR="36195" algn="just">
                        <a:spcAft>
                          <a:spcPts val="0"/>
                        </a:spcAft>
                      </a:pPr>
                      <a:r>
                        <a:rPr lang="zh-CN" sz="800" kern="100">
                          <a:solidFill>
                            <a:srgbClr val="000000"/>
                          </a:solidFill>
                          <a:effectLst/>
                          <a:latin typeface="Arial" panose="020B0604020202020204" pitchFamily="34" charset="0"/>
                          <a:ea typeface="华文细黑" panose="02010600040101010101" pitchFamily="2" charset="-122"/>
                        </a:rPr>
                        <a:t>相对介电常数：ε</a:t>
                      </a:r>
                      <a:r>
                        <a:rPr lang="en-US" sz="800" kern="100">
                          <a:solidFill>
                            <a:srgbClr val="000000"/>
                          </a:solidFill>
                          <a:effectLst/>
                          <a:latin typeface="Arial" panose="020B0604020202020204" pitchFamily="34" charset="0"/>
                          <a:ea typeface="华文细黑" panose="02010600040101010101" pitchFamily="2" charset="-122"/>
                        </a:rPr>
                        <a:t>S</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9.5</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9.7</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a:solidFill>
                            <a:srgbClr val="000000"/>
                          </a:solidFill>
                          <a:effectLst/>
                          <a:latin typeface="Arial" panose="020B0604020202020204" pitchFamily="34" charset="0"/>
                          <a:ea typeface="华文细黑" panose="02010600040101010101" pitchFamily="2" charset="-122"/>
                        </a:rPr>
                        <a:t>12.8</a:t>
                      </a:r>
                      <a:endParaRPr lang="zh-CN" sz="800" kern="10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6195" marR="36195" algn="just">
                        <a:spcAft>
                          <a:spcPts val="0"/>
                        </a:spcAft>
                      </a:pPr>
                      <a:r>
                        <a:rPr lang="en-US" sz="800" kern="100" dirty="0">
                          <a:solidFill>
                            <a:srgbClr val="000000"/>
                          </a:solidFill>
                          <a:effectLst/>
                          <a:latin typeface="Arial" panose="020B0604020202020204" pitchFamily="34" charset="0"/>
                          <a:ea typeface="华文细黑" panose="02010600040101010101" pitchFamily="2" charset="-122"/>
                        </a:rPr>
                        <a:t>11.8</a:t>
                      </a:r>
                      <a:endParaRPr lang="zh-CN" sz="800" kern="100" dirty="0">
                        <a:solidFill>
                          <a:srgbClr val="000000"/>
                        </a:solidFill>
                        <a:effectLst/>
                        <a:latin typeface="Arial" panose="020B0604020202020204" pitchFamily="34" charset="0"/>
                        <a:ea typeface="华文细黑" panose="02010600040101010101" pitchFamily="2" charset="-122"/>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83466327"/>
                  </a:ext>
                </a:extLst>
              </a:tr>
            </a:tbl>
          </a:graphicData>
        </a:graphic>
      </p:graphicFrame>
      <p:pic>
        <p:nvPicPr>
          <p:cNvPr id="2050" name="图片 58">
            <a:extLst>
              <a:ext uri="{FF2B5EF4-FFF2-40B4-BE49-F238E27FC236}">
                <a16:creationId xmlns:a16="http://schemas.microsoft.com/office/drawing/2014/main" id="{649ABFE2-4C62-4967-92CE-B749FB3A73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219" y="4635708"/>
            <a:ext cx="3707811" cy="1962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图片 59">
            <a:extLst>
              <a:ext uri="{FF2B5EF4-FFF2-40B4-BE49-F238E27FC236}">
                <a16:creationId xmlns:a16="http://schemas.microsoft.com/office/drawing/2014/main" id="{8F0AC4B5-3BF7-4A4A-901F-C215E6C4A6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4667" y="4631718"/>
            <a:ext cx="3634411" cy="1962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图片 6">
            <a:extLst>
              <a:ext uri="{FF2B5EF4-FFF2-40B4-BE49-F238E27FC236}">
                <a16:creationId xmlns:a16="http://schemas.microsoft.com/office/drawing/2014/main" id="{93FCB024-2160-4EA1-B3F2-A21AD590A71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01952" y="2290444"/>
            <a:ext cx="2559438" cy="1965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椭圆 4">
            <a:extLst>
              <a:ext uri="{FF2B5EF4-FFF2-40B4-BE49-F238E27FC236}">
                <a16:creationId xmlns:a16="http://schemas.microsoft.com/office/drawing/2014/main" id="{8CB78788-AA07-4276-8F1A-732999B7D704}"/>
              </a:ext>
            </a:extLst>
          </p:cNvPr>
          <p:cNvSpPr/>
          <p:nvPr/>
        </p:nvSpPr>
        <p:spPr>
          <a:xfrm>
            <a:off x="6609994" y="3188178"/>
            <a:ext cx="726882" cy="481644"/>
          </a:xfrm>
          <a:prstGeom prst="ellipse">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8E71D882-B0D6-49D3-AD23-959573BEBFC4}"/>
              </a:ext>
            </a:extLst>
          </p:cNvPr>
          <p:cNvSpPr/>
          <p:nvPr/>
        </p:nvSpPr>
        <p:spPr>
          <a:xfrm>
            <a:off x="4701952" y="2540202"/>
            <a:ext cx="726882" cy="481644"/>
          </a:xfrm>
          <a:prstGeom prst="ellipse">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77E1A642-1546-4802-BEB1-C4B188920633}"/>
              </a:ext>
            </a:extLst>
          </p:cNvPr>
          <p:cNvSpPr/>
          <p:nvPr/>
        </p:nvSpPr>
        <p:spPr>
          <a:xfrm>
            <a:off x="8258654" y="1948351"/>
            <a:ext cx="3770663" cy="23472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zh-CN" altLang="en-US" sz="1400" b="1" dirty="0">
                <a:latin typeface="微软雅黑" panose="020B0503020204020204" pitchFamily="34" charset="-122"/>
                <a:ea typeface="微软雅黑" panose="020B0503020204020204" pitchFamily="34" charset="-122"/>
              </a:rPr>
              <a:t>变压器的体积和重量显著小于传统</a:t>
            </a:r>
            <a:r>
              <a:rPr lang="en-US" altLang="zh-CN" sz="1400" b="1" dirty="0">
                <a:latin typeface="微软雅黑" panose="020B0503020204020204" pitchFamily="34" charset="-122"/>
                <a:ea typeface="微软雅黑" panose="020B0503020204020204" pitchFamily="34" charset="-122"/>
              </a:rPr>
              <a:t>Si</a:t>
            </a:r>
            <a:r>
              <a:rPr lang="zh-CN" altLang="en-US" sz="1400" b="1" dirty="0">
                <a:latin typeface="微软雅黑" panose="020B0503020204020204" pitchFamily="34" charset="-122"/>
                <a:ea typeface="微软雅黑" panose="020B0503020204020204" pitchFamily="34" charset="-122"/>
              </a:rPr>
              <a:t>器件</a:t>
            </a:r>
          </a:p>
        </p:txBody>
      </p:sp>
      <p:sp>
        <p:nvSpPr>
          <p:cNvPr id="28" name="矩形 27">
            <a:extLst>
              <a:ext uri="{FF2B5EF4-FFF2-40B4-BE49-F238E27FC236}">
                <a16:creationId xmlns:a16="http://schemas.microsoft.com/office/drawing/2014/main" id="{6A349BCC-6FC1-4398-8D18-254D9B32C345}"/>
              </a:ext>
            </a:extLst>
          </p:cNvPr>
          <p:cNvSpPr/>
          <p:nvPr/>
        </p:nvSpPr>
        <p:spPr>
          <a:xfrm>
            <a:off x="8258654" y="4342258"/>
            <a:ext cx="3770663" cy="228677"/>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err="1">
                <a:latin typeface="微软雅黑" panose="020B0503020204020204" pitchFamily="34" charset="-122"/>
                <a:ea typeface="微软雅黑" panose="020B0503020204020204" pitchFamily="34" charset="-122"/>
              </a:rPr>
              <a:t>GaN</a:t>
            </a:r>
            <a:r>
              <a:rPr lang="en-US" altLang="zh-CN" sz="1400" b="1" dirty="0">
                <a:latin typeface="微软雅黑" panose="020B0503020204020204" pitchFamily="34" charset="-122"/>
                <a:ea typeface="微软雅黑" panose="020B0503020204020204" pitchFamily="34" charset="-122"/>
              </a:rPr>
              <a:t> 65W</a:t>
            </a:r>
            <a:r>
              <a:rPr lang="zh-CN" altLang="en-US" sz="1400" b="1" dirty="0">
                <a:latin typeface="微软雅黑" panose="020B0503020204020204" pitchFamily="34" charset="-122"/>
                <a:ea typeface="微软雅黑" panose="020B0503020204020204" pitchFamily="34" charset="-122"/>
              </a:rPr>
              <a:t>充电器体积显著小于非</a:t>
            </a:r>
            <a:r>
              <a:rPr lang="en-US" altLang="zh-CN" sz="1400" b="1" dirty="0" err="1">
                <a:latin typeface="微软雅黑" panose="020B0503020204020204" pitchFamily="34" charset="-122"/>
                <a:ea typeface="微软雅黑" panose="020B0503020204020204" pitchFamily="34" charset="-122"/>
              </a:rPr>
              <a:t>GaN</a:t>
            </a:r>
            <a:r>
              <a:rPr lang="en-US" altLang="zh-CN" sz="1400" b="1" dirty="0">
                <a:latin typeface="微软雅黑" panose="020B0503020204020204" pitchFamily="34" charset="-122"/>
                <a:ea typeface="微软雅黑" panose="020B0503020204020204" pitchFamily="34" charset="-122"/>
              </a:rPr>
              <a:t> </a:t>
            </a:r>
            <a:r>
              <a:rPr lang="zh-CN" altLang="en-US" sz="1400" b="1" dirty="0">
                <a:latin typeface="微软雅黑" panose="020B0503020204020204" pitchFamily="34" charset="-122"/>
                <a:ea typeface="微软雅黑" panose="020B0503020204020204" pitchFamily="34" charset="-122"/>
              </a:rPr>
              <a:t>产品</a:t>
            </a:r>
          </a:p>
        </p:txBody>
      </p:sp>
      <p:sp>
        <p:nvSpPr>
          <p:cNvPr id="29" name="矩形 28">
            <a:extLst>
              <a:ext uri="{FF2B5EF4-FFF2-40B4-BE49-F238E27FC236}">
                <a16:creationId xmlns:a16="http://schemas.microsoft.com/office/drawing/2014/main" id="{9F2CA7F2-B26B-4598-B424-5288F6629481}"/>
              </a:ext>
            </a:extLst>
          </p:cNvPr>
          <p:cNvSpPr/>
          <p:nvPr/>
        </p:nvSpPr>
        <p:spPr>
          <a:xfrm>
            <a:off x="8258655" y="2249219"/>
            <a:ext cx="3770664" cy="203225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7D67F1D4-0C3F-4391-AF28-E61B6B95D4E8}"/>
              </a:ext>
            </a:extLst>
          </p:cNvPr>
          <p:cNvSpPr/>
          <p:nvPr/>
        </p:nvSpPr>
        <p:spPr>
          <a:xfrm>
            <a:off x="8258655" y="4570904"/>
            <a:ext cx="3770664" cy="209780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5" name="图片 65">
            <a:extLst>
              <a:ext uri="{FF2B5EF4-FFF2-40B4-BE49-F238E27FC236}">
                <a16:creationId xmlns:a16="http://schemas.microsoft.com/office/drawing/2014/main" id="{424C94D3-926A-4F1A-9AE9-A4FCBABDE9E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73323" y="2322499"/>
            <a:ext cx="3451209" cy="1874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图片 61">
            <a:extLst>
              <a:ext uri="{FF2B5EF4-FFF2-40B4-BE49-F238E27FC236}">
                <a16:creationId xmlns:a16="http://schemas.microsoft.com/office/drawing/2014/main" id="{7FE38031-BBE2-42B3-B1CE-6D3E6B4B400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04352" y="4656519"/>
            <a:ext cx="3688361" cy="1937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箭头: 右 5">
            <a:extLst>
              <a:ext uri="{FF2B5EF4-FFF2-40B4-BE49-F238E27FC236}">
                <a16:creationId xmlns:a16="http://schemas.microsoft.com/office/drawing/2014/main" id="{617BA35E-EC6E-4A70-8F56-2FC2DF33F912}"/>
              </a:ext>
            </a:extLst>
          </p:cNvPr>
          <p:cNvSpPr/>
          <p:nvPr/>
        </p:nvSpPr>
        <p:spPr>
          <a:xfrm>
            <a:off x="7896727" y="4087249"/>
            <a:ext cx="314279" cy="377644"/>
          </a:xfrm>
          <a:prstGeom prst="rightArrow">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1806132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88825" cy="6858246"/>
          </a:xfrm>
          <a:prstGeom prst="rect">
            <a:avLst/>
          </a:prstGeom>
        </p:spPr>
      </p:pic>
      <p:sp>
        <p:nvSpPr>
          <p:cNvPr id="8" name="文本框 7"/>
          <p:cNvSpPr txBox="1"/>
          <p:nvPr/>
        </p:nvSpPr>
        <p:spPr>
          <a:xfrm>
            <a:off x="417818" y="2275015"/>
            <a:ext cx="3885991" cy="1069395"/>
          </a:xfrm>
          <a:prstGeom prst="rect">
            <a:avLst/>
          </a:prstGeom>
          <a:noFill/>
        </p:spPr>
        <p:txBody>
          <a:bodyPr wrap="square" rtlCol="0">
            <a:spAutoFit/>
          </a:bodyPr>
          <a:lstStyle/>
          <a:p>
            <a:r>
              <a:rPr lang="en-US" altLang="zh-CN" sz="6350" b="1" i="1" dirty="0">
                <a:solidFill>
                  <a:schemeClr val="bg1"/>
                </a:solidFill>
                <a:latin typeface="微软雅黑" panose="020B0503020204020204" pitchFamily="34" charset="-122"/>
                <a:ea typeface="微软雅黑" panose="020B0503020204020204" pitchFamily="34" charset="-122"/>
              </a:rPr>
              <a:t>THANKS</a:t>
            </a:r>
            <a:endParaRPr lang="zh-CN" altLang="en-US" sz="6350" b="1" i="1"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4503" y="633166"/>
            <a:ext cx="1676310" cy="433761"/>
          </a:xfrm>
          <a:prstGeom prst="rect">
            <a:avLst/>
          </a:prstGeom>
        </p:spPr>
      </p:pic>
      <p:sp>
        <p:nvSpPr>
          <p:cNvPr id="12" name="文本框 11"/>
          <p:cNvSpPr txBox="1"/>
          <p:nvPr/>
        </p:nvSpPr>
        <p:spPr>
          <a:xfrm>
            <a:off x="4303808" y="2646762"/>
            <a:ext cx="1904705" cy="547370"/>
          </a:xfrm>
          <a:prstGeom prst="rect">
            <a:avLst/>
          </a:prstGeom>
          <a:noFill/>
        </p:spPr>
        <p:txBody>
          <a:bodyPr wrap="square" rtlCol="0">
            <a:spAutoFit/>
          </a:bodyPr>
          <a:lstStyle/>
          <a:p>
            <a:r>
              <a:rPr lang="zh-CN" altLang="en-US" sz="2965" b="1" i="1" dirty="0">
                <a:solidFill>
                  <a:schemeClr val="bg1"/>
                </a:solidFill>
                <a:latin typeface="微软雅黑" panose="020B0503020204020204" pitchFamily="34" charset="-122"/>
                <a:ea typeface="微软雅黑" panose="020B0503020204020204" pitchFamily="34" charset="-122"/>
              </a:rPr>
              <a:t>感谢倾听</a:t>
            </a:r>
          </a:p>
        </p:txBody>
      </p:sp>
    </p:spTree>
    <p:extLst>
      <p:ext uri="{BB962C8B-B14F-4D97-AF65-F5344CB8AC3E}">
        <p14:creationId xmlns:p14="http://schemas.microsoft.com/office/powerpoint/2010/main" val="1685975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01</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1" name="TextBox 33"/>
          <p:cNvSpPr/>
          <p:nvPr/>
        </p:nvSpPr>
        <p:spPr bwMode="auto">
          <a:xfrm>
            <a:off x="406132" y="5872482"/>
            <a:ext cx="2042065"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资料来源：招股说明书，长江证券研究所</a:t>
            </a:r>
          </a:p>
        </p:txBody>
      </p:sp>
      <p:sp>
        <p:nvSpPr>
          <p:cNvPr id="32" name="文本框 31"/>
          <p:cNvSpPr txBox="1"/>
          <p:nvPr/>
        </p:nvSpPr>
        <p:spPr>
          <a:xfrm>
            <a:off x="1522658" y="381164"/>
            <a:ext cx="2895444" cy="553998"/>
          </a:xfrm>
          <a:prstGeom prst="rect">
            <a:avLst/>
          </a:prstGeom>
          <a:noFill/>
        </p:spPr>
        <p:txBody>
          <a:bodyPr wrap="square" rtlCol="0">
            <a:spAutoFit/>
          </a:bodyPr>
          <a:lstStyle/>
          <a:p>
            <a:r>
              <a:rPr lang="zh-CN" altLang="en-US" sz="3000" b="1" dirty="0">
                <a:solidFill>
                  <a:srgbClr val="E10000"/>
                </a:solidFill>
                <a:latin typeface="微软雅黑" panose="020B0503020204020204" pitchFamily="34" charset="-122"/>
                <a:ea typeface="微软雅黑" panose="020B0503020204020204" pitchFamily="34" charset="-122"/>
              </a:rPr>
              <a:t>功率半导体简述</a:t>
            </a:r>
          </a:p>
        </p:txBody>
      </p:sp>
      <p:sp>
        <p:nvSpPr>
          <p:cNvPr id="42" name="TextBox 15"/>
          <p:cNvSpPr txBox="1"/>
          <p:nvPr/>
        </p:nvSpPr>
        <p:spPr>
          <a:xfrm>
            <a:off x="556541" y="1314238"/>
            <a:ext cx="11192553" cy="9233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功率半导体器件也叫电力电子器件，大多数使用状态为导通和阻断两种工作特性。原理是：通过控制门极信号控制功率半导体器件的导通和关断；</a:t>
            </a:r>
            <a:endPar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endParaRPr>
          </a:p>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功率半导体器件根据功能分可以分为不可控器件、半控型器件和全控型器件；</a:t>
            </a:r>
            <a:endPar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endParaRPr>
          </a:p>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近</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20</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年来各个领域对功率器件的电压和频率要求越来越严格，</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MOSFET</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和</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IGBT</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逐渐成为主流，多个</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IGBT</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可以集成为</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IPM</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模块，用于大电流和大电压的环境。</a:t>
            </a:r>
          </a:p>
        </p:txBody>
      </p:sp>
      <p:sp>
        <p:nvSpPr>
          <p:cNvPr id="7" name="矩形 6">
            <a:extLst>
              <a:ext uri="{FF2B5EF4-FFF2-40B4-BE49-F238E27FC236}">
                <a16:creationId xmlns:a16="http://schemas.microsoft.com/office/drawing/2014/main" id="{CEA58423-1E33-4ADB-AEA0-054C2D0C96B6}"/>
              </a:ext>
            </a:extLst>
          </p:cNvPr>
          <p:cNvSpPr/>
          <p:nvPr/>
        </p:nvSpPr>
        <p:spPr>
          <a:xfrm>
            <a:off x="521398" y="2514298"/>
            <a:ext cx="7373213" cy="3339508"/>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55ADA36D-A6A4-457B-A804-A6A6BC24AA5E}"/>
              </a:ext>
            </a:extLst>
          </p:cNvPr>
          <p:cNvSpPr/>
          <p:nvPr/>
        </p:nvSpPr>
        <p:spPr>
          <a:xfrm>
            <a:off x="8087498" y="2514298"/>
            <a:ext cx="3993448" cy="3339508"/>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Rectangle 4">
            <a:extLst>
              <a:ext uri="{FF2B5EF4-FFF2-40B4-BE49-F238E27FC236}">
                <a16:creationId xmlns:a16="http://schemas.microsoft.com/office/drawing/2014/main" id="{015D8A25-EEA3-4028-A810-303A3DF82D12}"/>
              </a:ext>
            </a:extLst>
          </p:cNvPr>
          <p:cNvSpPr>
            <a:spLocks noChangeArrowheads="1"/>
          </p:cNvSpPr>
          <p:nvPr/>
        </p:nvSpPr>
        <p:spPr bwMode="auto">
          <a:xfrm>
            <a:off x="7750596" y="2547336"/>
            <a:ext cx="4990334" cy="307777"/>
          </a:xfrm>
          <a:prstGeom prst="rect">
            <a:avLst/>
          </a:prstGeom>
          <a:noFill/>
          <a:ln w="9525">
            <a:noFill/>
            <a:miter lim="800000"/>
          </a:ln>
          <a:effectLst>
            <a:prstShdw prst="shdw17" dist="17961" dir="2700000">
              <a:schemeClr val="accent1">
                <a:gamma/>
                <a:shade val="60000"/>
                <a:invGamma/>
              </a:schemeClr>
            </a:prstShdw>
          </a:effectLst>
        </p:spPr>
        <p:txBody>
          <a:bodyPr wrap="square"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r>
              <a:rPr lang="zh-CN" altLang="en-US" sz="1400" b="1" dirty="0">
                <a:solidFill>
                  <a:srgbClr val="E10000"/>
                </a:solidFill>
                <a:latin typeface="微软雅黑" panose="020B0503020204020204" pitchFamily="34" charset="-122"/>
                <a:ea typeface="微软雅黑" panose="020B0503020204020204" pitchFamily="34" charset="-122"/>
              </a:rPr>
              <a:t>半导体功率器件分类</a:t>
            </a:r>
            <a:endParaRPr lang="zh-CN" altLang="zh-CN" sz="1400" b="1" dirty="0">
              <a:solidFill>
                <a:srgbClr val="E10000"/>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1F851104-202A-4C33-9EB5-68A8F70A8E25}"/>
              </a:ext>
            </a:extLst>
          </p:cNvPr>
          <p:cNvSpPr/>
          <p:nvPr/>
        </p:nvSpPr>
        <p:spPr>
          <a:xfrm>
            <a:off x="571408" y="987168"/>
            <a:ext cx="10226438" cy="377411"/>
          </a:xfrm>
          <a:prstGeom prst="rect">
            <a:avLst/>
          </a:prstGeom>
        </p:spPr>
        <p:txBody>
          <a:bodyPr wrap="square">
            <a:spAutoFit/>
          </a:bodyPr>
          <a:lstStyle/>
          <a:p>
            <a:pPr fontAlgn="base">
              <a:lnSpc>
                <a:spcPct val="150000"/>
              </a:lnSpc>
              <a:spcBef>
                <a:spcPct val="0"/>
              </a:spcBef>
              <a:spcAft>
                <a:spcPct val="0"/>
              </a:spcAft>
            </a:pPr>
            <a:r>
              <a:rPr lang="zh-CN" altLang="en-US" sz="1400" dirty="0">
                <a:solidFill>
                  <a:srgbClr val="E10000"/>
                </a:solidFill>
                <a:latin typeface="微软雅黑" panose="020B0503020204020204" pitchFamily="34" charset="-122"/>
                <a:ea typeface="微软雅黑" panose="020B0503020204020204" pitchFamily="34" charset="-122"/>
                <a:cs typeface="Lato Light" charset="0"/>
                <a:sym typeface="Lato Light" charset="0"/>
              </a:rPr>
              <a:t>半导体产业主要分为集成电路和分立器件两大类，功率器件是分立器件的重要组成部分。</a:t>
            </a:r>
            <a:endParaRPr lang="en-US" altLang="zh-CN" sz="1400" dirty="0">
              <a:solidFill>
                <a:srgbClr val="E10000"/>
              </a:solidFill>
              <a:latin typeface="微软雅黑" panose="020B0503020204020204" pitchFamily="34" charset="-122"/>
              <a:ea typeface="微软雅黑" panose="020B0503020204020204" pitchFamily="34" charset="-122"/>
              <a:cs typeface="Lato Light" charset="0"/>
              <a:sym typeface="Lato Light" charset="0"/>
            </a:endParaRPr>
          </a:p>
        </p:txBody>
      </p:sp>
      <p:pic>
        <p:nvPicPr>
          <p:cNvPr id="1026" name="图片 29"/>
          <p:cNvPicPr>
            <a:picLocks noChangeAspect="1" noChangeArrowheads="1"/>
          </p:cNvPicPr>
          <p:nvPr/>
        </p:nvPicPr>
        <p:blipFill>
          <a:blip r:embed="rId2">
            <a:extLst>
              <a:ext uri="{28A0092B-C50C-407E-A947-70E740481C1C}">
                <a14:useLocalDpi xmlns:a14="http://schemas.microsoft.com/office/drawing/2010/main" val="0"/>
              </a:ext>
            </a:extLst>
          </a:blip>
          <a:srcRect r="10294" b="-2931"/>
          <a:stretch>
            <a:fillRect/>
          </a:stretch>
        </p:blipFill>
        <p:spPr bwMode="auto">
          <a:xfrm>
            <a:off x="556541" y="2823183"/>
            <a:ext cx="5831861" cy="3011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a:blip r:embed="rId3"/>
          <a:stretch>
            <a:fillRect/>
          </a:stretch>
        </p:blipFill>
        <p:spPr>
          <a:xfrm>
            <a:off x="8087498" y="2888151"/>
            <a:ext cx="3905072" cy="2003757"/>
          </a:xfrm>
          <a:prstGeom prst="rect">
            <a:avLst/>
          </a:prstGeom>
        </p:spPr>
      </p:pic>
      <p:sp>
        <p:nvSpPr>
          <p:cNvPr id="13" name="矩形 12">
            <a:extLst>
              <a:ext uri="{FF2B5EF4-FFF2-40B4-BE49-F238E27FC236}">
                <a16:creationId xmlns:a16="http://schemas.microsoft.com/office/drawing/2014/main" id="{D4A8D497-2ACE-4EBA-8267-0E524CFFA098}"/>
              </a:ext>
            </a:extLst>
          </p:cNvPr>
          <p:cNvSpPr/>
          <p:nvPr/>
        </p:nvSpPr>
        <p:spPr>
          <a:xfrm>
            <a:off x="556540" y="2546452"/>
            <a:ext cx="5969919" cy="257793"/>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b="1" dirty="0">
                <a:solidFill>
                  <a:srgbClr val="E10000"/>
                </a:solidFill>
                <a:latin typeface="微软雅黑" panose="020B0503020204020204" pitchFamily="34" charset="-122"/>
                <a:ea typeface="微软雅黑" panose="020B0503020204020204" pitchFamily="34" charset="-122"/>
              </a:rPr>
              <a:t>功率半导体在半导体产业分类中的位置</a:t>
            </a:r>
          </a:p>
        </p:txBody>
      </p:sp>
      <p:pic>
        <p:nvPicPr>
          <p:cNvPr id="3" name="图片 2"/>
          <p:cNvPicPr>
            <a:picLocks noChangeAspect="1"/>
          </p:cNvPicPr>
          <p:nvPr/>
        </p:nvPicPr>
        <p:blipFill>
          <a:blip r:embed="rId4"/>
          <a:stretch>
            <a:fillRect/>
          </a:stretch>
        </p:blipFill>
        <p:spPr>
          <a:xfrm>
            <a:off x="5418963" y="2692592"/>
            <a:ext cx="1971593" cy="912034"/>
          </a:xfrm>
          <a:prstGeom prst="rect">
            <a:avLst/>
          </a:prstGeom>
        </p:spPr>
      </p:pic>
      <p:sp>
        <p:nvSpPr>
          <p:cNvPr id="5" name="矩形 4"/>
          <p:cNvSpPr/>
          <p:nvPr/>
        </p:nvSpPr>
        <p:spPr>
          <a:xfrm>
            <a:off x="5502205" y="4011225"/>
            <a:ext cx="2248392" cy="307777"/>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solidFill>
                  <a:srgbClr val="E10000"/>
                </a:solidFill>
                <a:latin typeface="微软雅黑" panose="020B0503020204020204" pitchFamily="34" charset="-122"/>
                <a:ea typeface="微软雅黑" panose="020B0503020204020204" pitchFamily="34" charset="-122"/>
              </a:rPr>
              <a:t>2017</a:t>
            </a:r>
            <a:r>
              <a:rPr lang="zh-CN" altLang="en-US" sz="1400" b="1" dirty="0">
                <a:solidFill>
                  <a:srgbClr val="E10000"/>
                </a:solidFill>
                <a:latin typeface="微软雅黑" panose="020B0503020204020204" pitchFamily="34" charset="-122"/>
                <a:ea typeface="微软雅黑" panose="020B0503020204020204" pitchFamily="34" charset="-122"/>
              </a:rPr>
              <a:t>年功率半导体市场主要产品</a:t>
            </a:r>
            <a:r>
              <a:rPr lang="zh-CN" altLang="en-US" sz="1400" b="1" dirty="0" smtClean="0">
                <a:solidFill>
                  <a:srgbClr val="E10000"/>
                </a:solidFill>
                <a:latin typeface="微软雅黑" panose="020B0503020204020204" pitchFamily="34" charset="-122"/>
                <a:ea typeface="微软雅黑" panose="020B0503020204020204" pitchFamily="34" charset="-122"/>
              </a:rPr>
              <a:t>构</a:t>
            </a:r>
            <a:endParaRPr lang="zh-CN" altLang="en-US" sz="1400" b="1" dirty="0">
              <a:solidFill>
                <a:srgbClr val="E1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86004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01</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1" name="TextBox 33"/>
          <p:cNvSpPr/>
          <p:nvPr/>
        </p:nvSpPr>
        <p:spPr bwMode="auto">
          <a:xfrm>
            <a:off x="406132" y="6309320"/>
            <a:ext cx="183688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zh-CN" altLang="en-US" sz="800" dirty="0" smtClean="0">
                <a:solidFill>
                  <a:schemeClr val="bg1">
                    <a:lumMod val="50000"/>
                  </a:schemeClr>
                </a:solidFill>
                <a:latin typeface="微软雅黑" panose="020B0503020204020204" pitchFamily="34" charset="-122"/>
                <a:ea typeface="微软雅黑" panose="020B0503020204020204" pitchFamily="34" charset="-122"/>
                <a:sym typeface="+mn-ea"/>
              </a:rPr>
              <a:t>：英飞凌，</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32" name="文本框 31"/>
          <p:cNvSpPr txBox="1"/>
          <p:nvPr/>
        </p:nvSpPr>
        <p:spPr>
          <a:xfrm>
            <a:off x="1522658" y="381164"/>
            <a:ext cx="5651874" cy="553998"/>
          </a:xfrm>
          <a:prstGeom prst="rect">
            <a:avLst/>
          </a:prstGeom>
          <a:noFill/>
        </p:spPr>
        <p:txBody>
          <a:bodyPr wrap="square" rtlCol="0">
            <a:spAutoFit/>
          </a:bodyPr>
          <a:lstStyle/>
          <a:p>
            <a:r>
              <a:rPr lang="zh-CN" altLang="en-US" sz="3000" b="1" dirty="0">
                <a:solidFill>
                  <a:srgbClr val="E10000"/>
                </a:solidFill>
                <a:latin typeface="微软雅黑" panose="020B0503020204020204" pitchFamily="34" charset="-122"/>
                <a:ea typeface="微软雅黑" panose="020B0503020204020204" pitchFamily="34" charset="-122"/>
              </a:rPr>
              <a:t>功率</a:t>
            </a:r>
            <a:r>
              <a:rPr lang="zh-CN" altLang="en-US" sz="3000" b="1" dirty="0" smtClean="0">
                <a:solidFill>
                  <a:srgbClr val="E10000"/>
                </a:solidFill>
                <a:latin typeface="微软雅黑" panose="020B0503020204020204" pitchFamily="34" charset="-122"/>
                <a:ea typeface="微软雅黑" panose="020B0503020204020204" pitchFamily="34" charset="-122"/>
              </a:rPr>
              <a:t>半导体主要应用领域</a:t>
            </a:r>
            <a:endParaRPr lang="zh-CN" altLang="en-US" sz="3000" b="1" dirty="0">
              <a:solidFill>
                <a:srgbClr val="E1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477788" y="1052736"/>
            <a:ext cx="11296408" cy="5256584"/>
          </a:xfrm>
          <a:prstGeom prst="rect">
            <a:avLst/>
          </a:prstGeom>
        </p:spPr>
      </p:pic>
    </p:spTree>
    <p:extLst>
      <p:ext uri="{BB962C8B-B14F-4D97-AF65-F5344CB8AC3E}">
        <p14:creationId xmlns:p14="http://schemas.microsoft.com/office/powerpoint/2010/main" val="2152021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01</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31" name="TextBox 33"/>
          <p:cNvSpPr/>
          <p:nvPr/>
        </p:nvSpPr>
        <p:spPr bwMode="auto">
          <a:xfrm>
            <a:off x="406132" y="6309320"/>
            <a:ext cx="1836881"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a:t>
            </a:r>
            <a:r>
              <a:rPr lang="zh-CN" altLang="en-US" sz="800" dirty="0" smtClean="0">
                <a:solidFill>
                  <a:schemeClr val="bg1">
                    <a:lumMod val="50000"/>
                  </a:schemeClr>
                </a:solidFill>
                <a:latin typeface="微软雅黑" panose="020B0503020204020204" pitchFamily="34" charset="-122"/>
                <a:ea typeface="微软雅黑" panose="020B0503020204020204" pitchFamily="34" charset="-122"/>
                <a:sym typeface="+mn-ea"/>
              </a:rPr>
              <a:t>：英飞凌，</a:t>
            </a: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长江证券研究所</a:t>
            </a:r>
          </a:p>
        </p:txBody>
      </p:sp>
      <p:sp>
        <p:nvSpPr>
          <p:cNvPr id="32" name="文本框 31"/>
          <p:cNvSpPr txBox="1"/>
          <p:nvPr/>
        </p:nvSpPr>
        <p:spPr>
          <a:xfrm>
            <a:off x="1522658" y="381164"/>
            <a:ext cx="7380066" cy="553998"/>
          </a:xfrm>
          <a:prstGeom prst="rect">
            <a:avLst/>
          </a:prstGeom>
          <a:noFill/>
        </p:spPr>
        <p:txBody>
          <a:bodyPr wrap="square" rtlCol="0">
            <a:spAutoFit/>
          </a:bodyPr>
          <a:lstStyle/>
          <a:p>
            <a:r>
              <a:rPr lang="zh-CN" altLang="en-US" sz="3000" b="1" dirty="0">
                <a:solidFill>
                  <a:srgbClr val="E10000"/>
                </a:solidFill>
                <a:latin typeface="微软雅黑" panose="020B0503020204020204" pitchFamily="34" charset="-122"/>
                <a:ea typeface="微软雅黑" panose="020B0503020204020204" pitchFamily="34" charset="-122"/>
              </a:rPr>
              <a:t>功率</a:t>
            </a:r>
            <a:r>
              <a:rPr lang="zh-CN" altLang="en-US" sz="3000" b="1" dirty="0" smtClean="0">
                <a:solidFill>
                  <a:srgbClr val="E10000"/>
                </a:solidFill>
                <a:latin typeface="微软雅黑" panose="020B0503020204020204" pitchFamily="34" charset="-122"/>
                <a:ea typeface="微软雅黑" panose="020B0503020204020204" pitchFamily="34" charset="-122"/>
              </a:rPr>
              <a:t>半导体在发电领域的应用与价值量</a:t>
            </a:r>
            <a:endParaRPr lang="zh-CN" altLang="en-US" sz="3000" b="1" dirty="0">
              <a:solidFill>
                <a:srgbClr val="E10000"/>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189756" y="1132710"/>
            <a:ext cx="11781830" cy="5176610"/>
          </a:xfrm>
          <a:prstGeom prst="rect">
            <a:avLst/>
          </a:prstGeom>
        </p:spPr>
      </p:pic>
    </p:spTree>
    <p:extLst>
      <p:ext uri="{BB962C8B-B14F-4D97-AF65-F5344CB8AC3E}">
        <p14:creationId xmlns:p14="http://schemas.microsoft.com/office/powerpoint/2010/main" val="2920148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1520031" y="418384"/>
            <a:ext cx="9177875" cy="523084"/>
          </a:xfrm>
          <a:prstGeom prst="rect">
            <a:avLst/>
          </a:prstGeom>
          <a:noFill/>
        </p:spPr>
        <p:txBody>
          <a:bodyPr wrap="square" rtlCol="0">
            <a:spAutoFit/>
          </a:bodyPr>
          <a:lstStyle/>
          <a:p>
            <a:r>
              <a:rPr lang="zh-CN" altLang="en-US" sz="2799" b="1" dirty="0">
                <a:solidFill>
                  <a:srgbClr val="E10000"/>
                </a:solidFill>
                <a:latin typeface="Arial" panose="020B0604020202020204" pitchFamily="34" charset="0"/>
                <a:ea typeface="微软雅黑" panose="020B0503020204020204" pitchFamily="34" charset="-122"/>
                <a:cs typeface="Arial" panose="020B0604020202020204" pitchFamily="34" charset="0"/>
              </a:rPr>
              <a:t>传统汽车智能化</a:t>
            </a:r>
            <a:r>
              <a:rPr lang="en-US" altLang="zh-CN" sz="2799" b="1" dirty="0">
                <a:solidFill>
                  <a:srgbClr val="E10000"/>
                </a:solidFill>
                <a:latin typeface="Arial" panose="020B0604020202020204" pitchFamily="34" charset="0"/>
                <a:ea typeface="微软雅黑" panose="020B0503020204020204" pitchFamily="34" charset="-122"/>
                <a:cs typeface="Arial" panose="020B0604020202020204" pitchFamily="34" charset="0"/>
              </a:rPr>
              <a:t>+</a:t>
            </a:r>
            <a:r>
              <a:rPr lang="zh-CN" altLang="en-US" sz="2799" b="1" dirty="0">
                <a:solidFill>
                  <a:srgbClr val="E10000"/>
                </a:solidFill>
                <a:latin typeface="Arial" panose="020B0604020202020204" pitchFamily="34" charset="0"/>
                <a:ea typeface="微软雅黑" panose="020B0503020204020204" pitchFamily="34" charset="-122"/>
                <a:cs typeface="Arial" panose="020B0604020202020204" pitchFamily="34" charset="0"/>
              </a:rPr>
              <a:t>电气化环节</a:t>
            </a:r>
          </a:p>
        </p:txBody>
      </p:sp>
      <p:sp>
        <p:nvSpPr>
          <p:cNvPr id="57" name="文本框 56"/>
          <p:cNvSpPr txBox="1"/>
          <p:nvPr/>
        </p:nvSpPr>
        <p:spPr>
          <a:xfrm>
            <a:off x="762089" y="458136"/>
            <a:ext cx="533231" cy="417826"/>
          </a:xfrm>
          <a:prstGeom prst="rect">
            <a:avLst/>
          </a:prstGeom>
          <a:noFill/>
        </p:spPr>
        <p:txBody>
          <a:bodyPr wrap="square" rtlCol="0">
            <a:spAutoFit/>
          </a:bodyPr>
          <a:lstStyle/>
          <a:p>
            <a:r>
              <a:rPr lang="en-US" altLang="zh-CN" sz="2114" b="1" i="1" dirty="0" smtClean="0">
                <a:solidFill>
                  <a:schemeClr val="bg1"/>
                </a:solidFill>
                <a:latin typeface="微软雅黑" panose="020B0503020204020204" pitchFamily="34" charset="-122"/>
                <a:ea typeface="微软雅黑" panose="020B0503020204020204" pitchFamily="34" charset="-122"/>
              </a:rPr>
              <a:t>01</a:t>
            </a:r>
            <a:endParaRPr lang="zh-CN" altLang="en-US" sz="2114" b="1" i="1" dirty="0">
              <a:solidFill>
                <a:schemeClr val="bg1"/>
              </a:solidFill>
              <a:latin typeface="微软雅黑" panose="020B0503020204020204" pitchFamily="34" charset="-122"/>
              <a:ea typeface="微软雅黑" panose="020B0503020204020204" pitchFamily="34" charset="-122"/>
            </a:endParaRPr>
          </a:p>
        </p:txBody>
      </p:sp>
      <p:sp>
        <p:nvSpPr>
          <p:cNvPr id="29" name="TextBox 33">
            <a:extLst>
              <a:ext uri="{FF2B5EF4-FFF2-40B4-BE49-F238E27FC236}">
                <a16:creationId xmlns:a16="http://schemas.microsoft.com/office/drawing/2014/main" id="{F6D8B2ED-B7DE-4AD6-8069-E06BDDCAD8CD}"/>
              </a:ext>
            </a:extLst>
          </p:cNvPr>
          <p:cNvSpPr txBox="1"/>
          <p:nvPr/>
        </p:nvSpPr>
        <p:spPr>
          <a:xfrm>
            <a:off x="799691" y="6524538"/>
            <a:ext cx="7578163" cy="135195"/>
          </a:xfrm>
          <a:prstGeom prst="rect">
            <a:avLst/>
          </a:prstGeom>
          <a:noFill/>
        </p:spPr>
        <p:txBody>
          <a:bodyPr wrap="square" lIns="0" tIns="0" rIns="0" bIns="0" rtlCol="0">
            <a:spAutoFit/>
          </a:bodyPr>
          <a:lstStyle/>
          <a:p>
            <a:pPr lvl="0" algn="just">
              <a:lnSpc>
                <a:spcPct val="120000"/>
              </a:lnSpc>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rPr>
              <a:t>资料来源：</a:t>
            </a:r>
            <a:r>
              <a:rPr lang="en-US" altLang="zh-CN" sz="800" dirty="0">
                <a:solidFill>
                  <a:schemeClr val="bg1">
                    <a:lumMod val="50000"/>
                  </a:schemeClr>
                </a:solidFill>
                <a:latin typeface="微软雅黑" panose="020B0503020204020204" pitchFamily="34" charset="-122"/>
                <a:ea typeface="微软雅黑" panose="020B0503020204020204" pitchFamily="34" charset="-122"/>
              </a:rPr>
              <a:t>IDC</a:t>
            </a:r>
            <a:r>
              <a:rPr lang="zh-CN" altLang="en-US" sz="800" dirty="0">
                <a:solidFill>
                  <a:schemeClr val="bg1">
                    <a:lumMod val="50000"/>
                  </a:schemeClr>
                </a:solidFill>
                <a:latin typeface="微软雅黑" panose="020B0503020204020204" pitchFamily="34" charset="-122"/>
                <a:ea typeface="微软雅黑" panose="020B0503020204020204" pitchFamily="34" charset="-122"/>
              </a:rPr>
              <a:t>，盖世汽车，长江证券研究所</a:t>
            </a:r>
          </a:p>
        </p:txBody>
      </p:sp>
      <p:sp>
        <p:nvSpPr>
          <p:cNvPr id="33" name="TextBox 15"/>
          <p:cNvSpPr txBox="1"/>
          <p:nvPr/>
        </p:nvSpPr>
        <p:spPr>
          <a:xfrm>
            <a:off x="7421265" y="1844824"/>
            <a:ext cx="4579098" cy="34163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变压和增幅：电动汽车蓄电池的输入电压在 </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12V-36V</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，而民用电电压为 </a:t>
            </a:r>
            <a:r>
              <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220V</a:t>
            </a: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，将民用电电压转换至输入电压的过程叫做变压；汽车蓄电池输出的电压很低，无法满足各个模块的需求，将低电压转换成高电压的过程叫做增幅。</a:t>
            </a:r>
            <a:endPar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endParaRPr>
          </a:p>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整流：蓄电池的输入电流一般是直流电，将交流电转换为直流电的过程叫做整流；</a:t>
            </a:r>
            <a:endPar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endParaRPr>
          </a:p>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逆变：电动汽车运行时，蓄电池持续输出直流电，而汽车的各个模块需要使用交流电，直流电转换为交流电的过程叫做逆变；</a:t>
            </a:r>
            <a:endParaRPr lang="en-US" altLang="zh-CN" sz="1200" dirty="0">
              <a:solidFill>
                <a:schemeClr val="bg1">
                  <a:lumMod val="50000"/>
                </a:schemeClr>
              </a:solidFill>
              <a:latin typeface="微软雅黑" panose="020B0503020204020204" pitchFamily="34" charset="-122"/>
              <a:ea typeface="微软雅黑" panose="020B0503020204020204" pitchFamily="34" charset="-122"/>
              <a:sym typeface="Lato Light" charset="0"/>
            </a:endParaRPr>
          </a:p>
          <a:p>
            <a:pPr marL="171450" indent="-171450" fontAlgn="base">
              <a:lnSpc>
                <a:spcPct val="150000"/>
              </a:lnSpc>
              <a:spcBef>
                <a:spcPct val="0"/>
              </a:spcBef>
              <a:spcAft>
                <a:spcPct val="0"/>
              </a:spcAft>
              <a:buFont typeface="Wingdings" panose="05000000000000000000" pitchFamily="2" charset="2"/>
              <a:buChar char="Ø"/>
            </a:pPr>
            <a:r>
              <a:rPr lang="zh-CN" altLang="en-US" sz="1200" dirty="0">
                <a:solidFill>
                  <a:schemeClr val="bg1">
                    <a:lumMod val="50000"/>
                  </a:schemeClr>
                </a:solidFill>
                <a:latin typeface="微软雅黑" panose="020B0503020204020204" pitchFamily="34" charset="-122"/>
                <a:ea typeface="微软雅黑" panose="020B0503020204020204" pitchFamily="34" charset="-122"/>
                <a:sym typeface="Lato Light" charset="0"/>
              </a:rPr>
              <a:t>变相：电动汽车的马达使用的电流是三相电，蓄电池输出的直流电先经过逆变后成为单向交流电，在将单向交流电变为三相电的过程叫做变相。</a:t>
            </a:r>
          </a:p>
        </p:txBody>
      </p:sp>
      <p:pic>
        <p:nvPicPr>
          <p:cNvPr id="2" name="图片 1"/>
          <p:cNvPicPr>
            <a:picLocks noChangeAspect="1"/>
          </p:cNvPicPr>
          <p:nvPr/>
        </p:nvPicPr>
        <p:blipFill>
          <a:blip r:embed="rId2"/>
          <a:stretch>
            <a:fillRect/>
          </a:stretch>
        </p:blipFill>
        <p:spPr>
          <a:xfrm>
            <a:off x="261764" y="1340768"/>
            <a:ext cx="7159501" cy="4702050"/>
          </a:xfrm>
          <a:prstGeom prst="rect">
            <a:avLst/>
          </a:prstGeom>
        </p:spPr>
      </p:pic>
      <p:sp>
        <p:nvSpPr>
          <p:cNvPr id="34" name="矩形 33"/>
          <p:cNvSpPr/>
          <p:nvPr/>
        </p:nvSpPr>
        <p:spPr>
          <a:xfrm>
            <a:off x="7480757" y="1628800"/>
            <a:ext cx="4799242" cy="307777"/>
          </a:xfrm>
          <a:prstGeom prst="rect">
            <a:avLst/>
          </a:prstGeom>
        </p:spPr>
        <p:txBody>
          <a:bodyPr wrap="square">
            <a:spAutoFit/>
          </a:bodyPr>
          <a:lstStyle/>
          <a:p>
            <a:r>
              <a:rPr lang="zh-CN" altLang="en-US" sz="1400" b="1" dirty="0" smtClean="0">
                <a:solidFill>
                  <a:srgbClr val="E30613"/>
                </a:solidFill>
                <a:cs typeface="+mn-ea"/>
                <a:sym typeface="+mn-lt"/>
              </a:rPr>
              <a:t>功率半导体主要应用场景：</a:t>
            </a:r>
            <a:endParaRPr lang="zh-CN" altLang="en-US" sz="1400" b="1" dirty="0">
              <a:solidFill>
                <a:srgbClr val="E30613"/>
              </a:solidFill>
              <a:cs typeface="+mn-ea"/>
              <a:sym typeface="+mn-lt"/>
            </a:endParaRPr>
          </a:p>
        </p:txBody>
      </p:sp>
    </p:spTree>
    <p:extLst>
      <p:ext uri="{BB962C8B-B14F-4D97-AF65-F5344CB8AC3E}">
        <p14:creationId xmlns:p14="http://schemas.microsoft.com/office/powerpoint/2010/main" val="1706629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88825" cy="6858246"/>
          </a:xfrm>
          <a:prstGeom prst="rect">
            <a:avLst/>
          </a:prstGeom>
        </p:spPr>
      </p:pic>
      <p:sp>
        <p:nvSpPr>
          <p:cNvPr id="7" name="文本框 6"/>
          <p:cNvSpPr txBox="1"/>
          <p:nvPr/>
        </p:nvSpPr>
        <p:spPr>
          <a:xfrm>
            <a:off x="9554180" y="3200412"/>
            <a:ext cx="1797749" cy="1655710"/>
          </a:xfrm>
          <a:prstGeom prst="rect">
            <a:avLst/>
          </a:prstGeom>
          <a:noFill/>
        </p:spPr>
        <p:txBody>
          <a:bodyPr wrap="square" rtlCol="0">
            <a:spAutoFit/>
          </a:bodyPr>
          <a:lstStyle/>
          <a:p>
            <a:r>
              <a:rPr lang="en-US" altLang="zh-CN" sz="10160" b="1" i="1" dirty="0">
                <a:solidFill>
                  <a:srgbClr val="E10000"/>
                </a:solidFill>
                <a:cs typeface="+mn-ea"/>
                <a:sym typeface="+mn-lt"/>
              </a:rPr>
              <a:t>02</a:t>
            </a:r>
            <a:endParaRPr lang="zh-CN" altLang="en-US" sz="10160" b="1" i="1" dirty="0">
              <a:solidFill>
                <a:srgbClr val="E10000"/>
              </a:solidFill>
              <a:cs typeface="+mn-ea"/>
              <a:sym typeface="+mn-lt"/>
            </a:endParaRPr>
          </a:p>
        </p:txBody>
      </p:sp>
      <p:sp>
        <p:nvSpPr>
          <p:cNvPr id="8" name="文本框 7"/>
          <p:cNvSpPr txBox="1"/>
          <p:nvPr/>
        </p:nvSpPr>
        <p:spPr>
          <a:xfrm>
            <a:off x="4366220" y="4724331"/>
            <a:ext cx="7107149" cy="492443"/>
          </a:xfrm>
          <a:prstGeom prst="rect">
            <a:avLst/>
          </a:prstGeom>
          <a:noFill/>
        </p:spPr>
        <p:txBody>
          <a:bodyPr wrap="square" rtlCol="0">
            <a:spAutoFit/>
          </a:bodyPr>
          <a:lstStyle/>
          <a:p>
            <a:pPr algn="r"/>
            <a:r>
              <a:rPr lang="en-US" altLang="zh-CN" sz="2600" b="1" smtClean="0">
                <a:solidFill>
                  <a:srgbClr val="6D6D6D"/>
                </a:solidFill>
                <a:cs typeface="+mn-ea"/>
                <a:sym typeface="+mn-lt"/>
              </a:rPr>
              <a:t>IGBT</a:t>
            </a:r>
            <a:r>
              <a:rPr lang="zh-CN" altLang="en-US" sz="2600" b="1" smtClean="0">
                <a:solidFill>
                  <a:srgbClr val="6D6D6D"/>
                </a:solidFill>
                <a:cs typeface="+mn-ea"/>
                <a:sym typeface="+mn-lt"/>
              </a:rPr>
              <a:t>赛道：增量</a:t>
            </a:r>
            <a:r>
              <a:rPr lang="zh-CN" altLang="en-US" sz="2600" b="1">
                <a:solidFill>
                  <a:srgbClr val="6D6D6D"/>
                </a:solidFill>
                <a:cs typeface="+mn-ea"/>
                <a:sym typeface="+mn-lt"/>
              </a:rPr>
              <a:t>广阔</a:t>
            </a:r>
            <a:r>
              <a:rPr lang="zh-CN" altLang="en-US" sz="2600" b="1" smtClean="0">
                <a:solidFill>
                  <a:srgbClr val="6D6D6D"/>
                </a:solidFill>
                <a:cs typeface="+mn-ea"/>
                <a:sym typeface="+mn-lt"/>
              </a:rPr>
              <a:t>，国产替代新契机</a:t>
            </a:r>
            <a:endParaRPr lang="zh-CN" altLang="en-US" sz="2600" b="1" dirty="0">
              <a:solidFill>
                <a:srgbClr val="6D6D6D"/>
              </a:solidFill>
              <a:cs typeface="+mn-ea"/>
              <a:sym typeface="+mn-lt"/>
            </a:endParaRPr>
          </a:p>
        </p:txBody>
      </p:sp>
    </p:spTree>
    <p:extLst>
      <p:ext uri="{BB962C8B-B14F-4D97-AF65-F5344CB8AC3E}">
        <p14:creationId xmlns:p14="http://schemas.microsoft.com/office/powerpoint/2010/main" val="13931061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文本框 56"/>
          <p:cNvSpPr txBox="1"/>
          <p:nvPr/>
        </p:nvSpPr>
        <p:spPr>
          <a:xfrm>
            <a:off x="760700" y="457361"/>
            <a:ext cx="533370" cy="417935"/>
          </a:xfrm>
          <a:prstGeom prst="rect">
            <a:avLst/>
          </a:prstGeom>
          <a:noFill/>
        </p:spPr>
        <p:txBody>
          <a:bodyPr wrap="square" rtlCol="0">
            <a:spAutoFit/>
          </a:bodyPr>
          <a:lstStyle/>
          <a:p>
            <a:r>
              <a:rPr lang="en-US" altLang="zh-CN" sz="2115" b="1" i="1" dirty="0">
                <a:solidFill>
                  <a:schemeClr val="bg1"/>
                </a:solidFill>
                <a:latin typeface="微软雅黑" panose="020B0503020204020204" pitchFamily="34" charset="-122"/>
                <a:ea typeface="微软雅黑" panose="020B0503020204020204" pitchFamily="34" charset="-122"/>
              </a:rPr>
              <a:t>02</a:t>
            </a:r>
            <a:endParaRPr lang="zh-CN" altLang="en-US" sz="2115" b="1" i="1" dirty="0">
              <a:solidFill>
                <a:schemeClr val="bg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1522658" y="381164"/>
            <a:ext cx="4982766" cy="553998"/>
          </a:xfrm>
          <a:prstGeom prst="rect">
            <a:avLst/>
          </a:prstGeom>
          <a:noFill/>
        </p:spPr>
        <p:txBody>
          <a:bodyPr wrap="square" rtlCol="0">
            <a:spAutoFit/>
          </a:bodyPr>
          <a:lstStyle/>
          <a:p>
            <a:r>
              <a:rPr lang="en-US" altLang="zh-CN" sz="3000" b="1" dirty="0">
                <a:solidFill>
                  <a:srgbClr val="E30613"/>
                </a:solidFill>
                <a:latin typeface="微软雅黑" panose="020B0503020204020204" pitchFamily="34" charset="-122"/>
                <a:ea typeface="微软雅黑" panose="020B0503020204020204" pitchFamily="34" charset="-122"/>
              </a:rPr>
              <a:t>IGBT</a:t>
            </a:r>
            <a:r>
              <a:rPr lang="zh-CN" altLang="en-US" sz="3000" b="1" dirty="0">
                <a:solidFill>
                  <a:srgbClr val="E30613"/>
                </a:solidFill>
                <a:latin typeface="微软雅黑" panose="020B0503020204020204" pitchFamily="34" charset="-122"/>
                <a:ea typeface="微软雅黑" panose="020B0503020204020204" pitchFamily="34" charset="-122"/>
              </a:rPr>
              <a:t>在新能源车中的应用</a:t>
            </a:r>
          </a:p>
        </p:txBody>
      </p:sp>
      <p:sp>
        <p:nvSpPr>
          <p:cNvPr id="89" name="TextBox 33">
            <a:extLst>
              <a:ext uri="{FF2B5EF4-FFF2-40B4-BE49-F238E27FC236}">
                <a16:creationId xmlns:a16="http://schemas.microsoft.com/office/drawing/2014/main" id="{37D9ABC1-95A6-47FE-92A9-DDE844897B7C}"/>
              </a:ext>
            </a:extLst>
          </p:cNvPr>
          <p:cNvSpPr/>
          <p:nvPr/>
        </p:nvSpPr>
        <p:spPr bwMode="auto">
          <a:xfrm>
            <a:off x="578683" y="6467490"/>
            <a:ext cx="1939473" cy="220814"/>
          </a:xfrm>
          <a:prstGeom prst="rect">
            <a:avLst/>
          </a:prstGeom>
          <a:noFill/>
          <a:ln w="9525">
            <a:noFill/>
            <a:miter lim="800000"/>
          </a:ln>
          <a:effectLst>
            <a:prstShdw prst="shdw17" dist="17961" dir="2700000">
              <a:schemeClr val="accent1">
                <a:gamma/>
                <a:shade val="60000"/>
                <a:invGamma/>
              </a:schemeClr>
            </a:prstShdw>
          </a:effectLst>
        </p:spPr>
        <p:txBody>
          <a:bodyPr wrap="none" lIns="96758" tIns="48379" rIns="96758" bIns="48379" rtlCol="0" anchor="ctr">
            <a:spAutoFit/>
          </a:bodyPr>
          <a:lstStyle>
            <a:lvl1pPr algn="l" eaLnBrk="0" hangingPunct="0">
              <a:defRPr>
                <a:solidFill>
                  <a:schemeClr val="tx1"/>
                </a:solidFill>
                <a:latin typeface="Arial" panose="020B0604020202020204" pitchFamily="34" charset="0"/>
                <a:ea typeface="宋体" panose="02010600030101010101" pitchFamily="2" charset="-122"/>
              </a:defRPr>
            </a:lvl1pPr>
            <a:lvl2pPr marL="742950" indent="-285750" algn="l" eaLnBrk="0" hangingPunct="0">
              <a:defRPr>
                <a:solidFill>
                  <a:schemeClr val="tx1"/>
                </a:solidFill>
                <a:latin typeface="Arial" panose="020B0604020202020204" pitchFamily="34" charset="0"/>
                <a:ea typeface="宋体" panose="02010600030101010101" pitchFamily="2" charset="-122"/>
              </a:defRPr>
            </a:lvl2pPr>
            <a:lvl3pPr marL="1143000" indent="-228600" algn="l" eaLnBrk="0" hangingPunct="0">
              <a:defRPr>
                <a:solidFill>
                  <a:schemeClr val="tx1"/>
                </a:solidFill>
                <a:latin typeface="Arial" panose="020B0604020202020204" pitchFamily="34" charset="0"/>
                <a:ea typeface="宋体" panose="02010600030101010101" pitchFamily="2" charset="-122"/>
              </a:defRPr>
            </a:lvl3pPr>
            <a:lvl4pPr marL="1600200" indent="-228600" algn="l" eaLnBrk="0" hangingPunct="0">
              <a:defRPr>
                <a:solidFill>
                  <a:schemeClr val="tx1"/>
                </a:solidFill>
                <a:latin typeface="Arial" panose="020B0604020202020204" pitchFamily="34" charset="0"/>
                <a:ea typeface="宋体" panose="02010600030101010101" pitchFamily="2" charset="-122"/>
              </a:defRPr>
            </a:lvl4pPr>
            <a:lvl5pPr marL="2057400" indent="-228600" algn="l"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sym typeface="+mn-ea"/>
              </a:rPr>
              <a:t>资料来源：盖世汽车，长江证券研究所</a:t>
            </a:r>
          </a:p>
        </p:txBody>
      </p:sp>
      <p:grpSp>
        <p:nvGrpSpPr>
          <p:cNvPr id="2090" name="组合 2089">
            <a:extLst>
              <a:ext uri="{FF2B5EF4-FFF2-40B4-BE49-F238E27FC236}">
                <a16:creationId xmlns:a16="http://schemas.microsoft.com/office/drawing/2014/main" id="{88ED8D09-EF78-409B-B542-41E99741C09B}"/>
              </a:ext>
            </a:extLst>
          </p:cNvPr>
          <p:cNvGrpSpPr/>
          <p:nvPr/>
        </p:nvGrpSpPr>
        <p:grpSpPr>
          <a:xfrm>
            <a:off x="1137788" y="1526509"/>
            <a:ext cx="4968947" cy="4781579"/>
            <a:chOff x="1137788" y="1526509"/>
            <a:chExt cx="4968947" cy="4781579"/>
          </a:xfrm>
        </p:grpSpPr>
        <p:sp>
          <p:nvSpPr>
            <p:cNvPr id="69" name="矩形 68">
              <a:extLst>
                <a:ext uri="{FF2B5EF4-FFF2-40B4-BE49-F238E27FC236}">
                  <a16:creationId xmlns:a16="http://schemas.microsoft.com/office/drawing/2014/main" id="{D4A8D497-2ACE-4EBA-8267-0E524CFFA098}"/>
                </a:ext>
              </a:extLst>
            </p:cNvPr>
            <p:cNvSpPr/>
            <p:nvPr/>
          </p:nvSpPr>
          <p:spPr>
            <a:xfrm>
              <a:off x="1197868" y="1590966"/>
              <a:ext cx="1504043" cy="220814"/>
            </a:xfrm>
            <a:prstGeom prst="rect">
              <a:avLst/>
            </a:prstGeom>
            <a:solidFill>
              <a:srgbClr val="004678"/>
            </a:solidFill>
            <a:ln w="19050">
              <a:solidFill>
                <a:srgbClr val="004678"/>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传统汽车动力系统</a:t>
              </a:r>
            </a:p>
          </p:txBody>
        </p:sp>
        <p:sp>
          <p:nvSpPr>
            <p:cNvPr id="38" name="矩形 37">
              <a:extLst>
                <a:ext uri="{FF2B5EF4-FFF2-40B4-BE49-F238E27FC236}">
                  <a16:creationId xmlns:a16="http://schemas.microsoft.com/office/drawing/2014/main" id="{0A715A8F-68CB-4A92-B3ED-5A140017CFF4}"/>
                </a:ext>
              </a:extLst>
            </p:cNvPr>
            <p:cNvSpPr/>
            <p:nvPr/>
          </p:nvSpPr>
          <p:spPr>
            <a:xfrm>
              <a:off x="1210424" y="1893892"/>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冷却系统</a:t>
              </a:r>
            </a:p>
          </p:txBody>
        </p:sp>
        <p:sp>
          <p:nvSpPr>
            <p:cNvPr id="42" name="矩形 41">
              <a:extLst>
                <a:ext uri="{FF2B5EF4-FFF2-40B4-BE49-F238E27FC236}">
                  <a16:creationId xmlns:a16="http://schemas.microsoft.com/office/drawing/2014/main" id="{1ABA31BA-F507-4028-BD18-ADF4CD8FD27B}"/>
                </a:ext>
              </a:extLst>
            </p:cNvPr>
            <p:cNvSpPr/>
            <p:nvPr/>
          </p:nvSpPr>
          <p:spPr>
            <a:xfrm>
              <a:off x="1210424" y="2218331"/>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润滑系统</a:t>
              </a:r>
            </a:p>
          </p:txBody>
        </p:sp>
        <p:sp>
          <p:nvSpPr>
            <p:cNvPr id="43" name="矩形 42">
              <a:extLst>
                <a:ext uri="{FF2B5EF4-FFF2-40B4-BE49-F238E27FC236}">
                  <a16:creationId xmlns:a16="http://schemas.microsoft.com/office/drawing/2014/main" id="{DB271B03-DB54-48A1-8E79-C67493F36B16}"/>
                </a:ext>
              </a:extLst>
            </p:cNvPr>
            <p:cNvSpPr/>
            <p:nvPr/>
          </p:nvSpPr>
          <p:spPr>
            <a:xfrm>
              <a:off x="1210424" y="2542770"/>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燃料系统</a:t>
              </a:r>
            </a:p>
          </p:txBody>
        </p:sp>
        <p:sp>
          <p:nvSpPr>
            <p:cNvPr id="45" name="矩形 44">
              <a:extLst>
                <a:ext uri="{FF2B5EF4-FFF2-40B4-BE49-F238E27FC236}">
                  <a16:creationId xmlns:a16="http://schemas.microsoft.com/office/drawing/2014/main" id="{DB7A4767-76A1-4D4C-A4AF-94441407B7B5}"/>
                </a:ext>
              </a:extLst>
            </p:cNvPr>
            <p:cNvSpPr/>
            <p:nvPr/>
          </p:nvSpPr>
          <p:spPr>
            <a:xfrm>
              <a:off x="1210424" y="2867209"/>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启动系统</a:t>
              </a:r>
            </a:p>
          </p:txBody>
        </p:sp>
        <p:sp>
          <p:nvSpPr>
            <p:cNvPr id="46" name="矩形 45">
              <a:extLst>
                <a:ext uri="{FF2B5EF4-FFF2-40B4-BE49-F238E27FC236}">
                  <a16:creationId xmlns:a16="http://schemas.microsoft.com/office/drawing/2014/main" id="{CC878A51-FF11-4B39-80DB-5960DBD8D0EF}"/>
                </a:ext>
              </a:extLst>
            </p:cNvPr>
            <p:cNvSpPr/>
            <p:nvPr/>
          </p:nvSpPr>
          <p:spPr>
            <a:xfrm>
              <a:off x="1210424" y="3191648"/>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点火系统</a:t>
              </a:r>
            </a:p>
          </p:txBody>
        </p:sp>
        <p:sp>
          <p:nvSpPr>
            <p:cNvPr id="47" name="矩形 46">
              <a:extLst>
                <a:ext uri="{FF2B5EF4-FFF2-40B4-BE49-F238E27FC236}">
                  <a16:creationId xmlns:a16="http://schemas.microsoft.com/office/drawing/2014/main" id="{B84FBF82-37A8-4365-B7FA-AFAF2F63643C}"/>
                </a:ext>
              </a:extLst>
            </p:cNvPr>
            <p:cNvSpPr/>
            <p:nvPr/>
          </p:nvSpPr>
          <p:spPr>
            <a:xfrm>
              <a:off x="1210424" y="3516087"/>
              <a:ext cx="987431" cy="220814"/>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传动系统</a:t>
              </a:r>
            </a:p>
          </p:txBody>
        </p:sp>
        <p:sp>
          <p:nvSpPr>
            <p:cNvPr id="49" name="矩形 48">
              <a:extLst>
                <a:ext uri="{FF2B5EF4-FFF2-40B4-BE49-F238E27FC236}">
                  <a16:creationId xmlns:a16="http://schemas.microsoft.com/office/drawing/2014/main" id="{418C85EC-EA90-482E-9907-966468CC9F62}"/>
                </a:ext>
              </a:extLst>
            </p:cNvPr>
            <p:cNvSpPr/>
            <p:nvPr/>
          </p:nvSpPr>
          <p:spPr>
            <a:xfrm>
              <a:off x="2354728" y="1893893"/>
              <a:ext cx="347183" cy="1843008"/>
            </a:xfrm>
            <a:prstGeom prst="rect">
              <a:avLst/>
            </a:prstGeom>
            <a:noFill/>
            <a:ln w="19050">
              <a:solidFill>
                <a:srgbClr val="004678"/>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004678"/>
                  </a:solidFill>
                  <a:latin typeface="微软雅黑" panose="020B0503020204020204" pitchFamily="34" charset="-122"/>
                  <a:ea typeface="微软雅黑" panose="020B0503020204020204" pitchFamily="34" charset="-122"/>
                </a:rPr>
                <a:t>发动机</a:t>
              </a:r>
            </a:p>
          </p:txBody>
        </p:sp>
        <p:sp>
          <p:nvSpPr>
            <p:cNvPr id="51" name="矩形 50">
              <a:extLst>
                <a:ext uri="{FF2B5EF4-FFF2-40B4-BE49-F238E27FC236}">
                  <a16:creationId xmlns:a16="http://schemas.microsoft.com/office/drawing/2014/main" id="{6541EA99-59AD-453A-A192-15F1DA601C08}"/>
                </a:ext>
              </a:extLst>
            </p:cNvPr>
            <p:cNvSpPr/>
            <p:nvPr/>
          </p:nvSpPr>
          <p:spPr>
            <a:xfrm>
              <a:off x="1210424" y="4283366"/>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行驶系统</a:t>
              </a:r>
            </a:p>
          </p:txBody>
        </p:sp>
        <p:sp>
          <p:nvSpPr>
            <p:cNvPr id="53" name="矩形 52">
              <a:extLst>
                <a:ext uri="{FF2B5EF4-FFF2-40B4-BE49-F238E27FC236}">
                  <a16:creationId xmlns:a16="http://schemas.microsoft.com/office/drawing/2014/main" id="{AD735379-071A-4597-BF9A-67A34842D8BD}"/>
                </a:ext>
              </a:extLst>
            </p:cNvPr>
            <p:cNvSpPr/>
            <p:nvPr/>
          </p:nvSpPr>
          <p:spPr>
            <a:xfrm>
              <a:off x="1210424" y="4570359"/>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转向系统</a:t>
              </a:r>
            </a:p>
          </p:txBody>
        </p:sp>
        <p:sp>
          <p:nvSpPr>
            <p:cNvPr id="54" name="矩形 53">
              <a:extLst>
                <a:ext uri="{FF2B5EF4-FFF2-40B4-BE49-F238E27FC236}">
                  <a16:creationId xmlns:a16="http://schemas.microsoft.com/office/drawing/2014/main" id="{AB654B4A-CFED-44DA-B0F7-E15C362A7FF2}"/>
                </a:ext>
              </a:extLst>
            </p:cNvPr>
            <p:cNvSpPr/>
            <p:nvPr/>
          </p:nvSpPr>
          <p:spPr>
            <a:xfrm>
              <a:off x="1210424" y="4848379"/>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制动系统</a:t>
              </a:r>
            </a:p>
          </p:txBody>
        </p:sp>
        <p:sp>
          <p:nvSpPr>
            <p:cNvPr id="63" name="矩形 62">
              <a:extLst>
                <a:ext uri="{FF2B5EF4-FFF2-40B4-BE49-F238E27FC236}">
                  <a16:creationId xmlns:a16="http://schemas.microsoft.com/office/drawing/2014/main" id="{9373DF8A-800F-4EBD-A05C-C5620F828FE4}"/>
                </a:ext>
              </a:extLst>
            </p:cNvPr>
            <p:cNvSpPr/>
            <p:nvPr/>
          </p:nvSpPr>
          <p:spPr>
            <a:xfrm>
              <a:off x="1210424" y="5128457"/>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安全系统</a:t>
              </a:r>
            </a:p>
          </p:txBody>
        </p:sp>
        <p:sp>
          <p:nvSpPr>
            <p:cNvPr id="64" name="矩形 63">
              <a:extLst>
                <a:ext uri="{FF2B5EF4-FFF2-40B4-BE49-F238E27FC236}">
                  <a16:creationId xmlns:a16="http://schemas.microsoft.com/office/drawing/2014/main" id="{649AABBD-09CC-430A-AC2C-B56D0B882CFE}"/>
                </a:ext>
              </a:extLst>
            </p:cNvPr>
            <p:cNvSpPr/>
            <p:nvPr/>
          </p:nvSpPr>
          <p:spPr>
            <a:xfrm>
              <a:off x="1210424" y="5408535"/>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车身车门</a:t>
              </a:r>
            </a:p>
          </p:txBody>
        </p:sp>
        <p:sp>
          <p:nvSpPr>
            <p:cNvPr id="65" name="矩形 64">
              <a:extLst>
                <a:ext uri="{FF2B5EF4-FFF2-40B4-BE49-F238E27FC236}">
                  <a16:creationId xmlns:a16="http://schemas.microsoft.com/office/drawing/2014/main" id="{C70A9D66-3EA7-4F2B-96EF-3DBBD6D902CA}"/>
                </a:ext>
              </a:extLst>
            </p:cNvPr>
            <p:cNvSpPr/>
            <p:nvPr/>
          </p:nvSpPr>
          <p:spPr>
            <a:xfrm>
              <a:off x="1210424" y="5692858"/>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车身附件</a:t>
              </a:r>
            </a:p>
          </p:txBody>
        </p:sp>
        <p:sp>
          <p:nvSpPr>
            <p:cNvPr id="66" name="矩形 65">
              <a:extLst>
                <a:ext uri="{FF2B5EF4-FFF2-40B4-BE49-F238E27FC236}">
                  <a16:creationId xmlns:a16="http://schemas.microsoft.com/office/drawing/2014/main" id="{37C80144-AC03-4D05-AA42-C2B84B053911}"/>
                </a:ext>
              </a:extLst>
            </p:cNvPr>
            <p:cNvSpPr/>
            <p:nvPr/>
          </p:nvSpPr>
          <p:spPr>
            <a:xfrm>
              <a:off x="1210424" y="5980383"/>
              <a:ext cx="987431" cy="220814"/>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内外装饰</a:t>
              </a:r>
            </a:p>
          </p:txBody>
        </p:sp>
        <p:sp>
          <p:nvSpPr>
            <p:cNvPr id="67" name="矩形 66">
              <a:extLst>
                <a:ext uri="{FF2B5EF4-FFF2-40B4-BE49-F238E27FC236}">
                  <a16:creationId xmlns:a16="http://schemas.microsoft.com/office/drawing/2014/main" id="{40755AB5-DB53-4307-B135-2F4342A21A6B}"/>
                </a:ext>
              </a:extLst>
            </p:cNvPr>
            <p:cNvSpPr/>
            <p:nvPr/>
          </p:nvSpPr>
          <p:spPr>
            <a:xfrm>
              <a:off x="2354728" y="4283367"/>
              <a:ext cx="347183" cy="785826"/>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底盘</a:t>
              </a:r>
            </a:p>
          </p:txBody>
        </p:sp>
        <p:sp>
          <p:nvSpPr>
            <p:cNvPr id="70" name="矩形 69">
              <a:extLst>
                <a:ext uri="{FF2B5EF4-FFF2-40B4-BE49-F238E27FC236}">
                  <a16:creationId xmlns:a16="http://schemas.microsoft.com/office/drawing/2014/main" id="{E849D8B0-301C-424D-B7B6-069DDA0C2286}"/>
                </a:ext>
              </a:extLst>
            </p:cNvPr>
            <p:cNvSpPr/>
            <p:nvPr/>
          </p:nvSpPr>
          <p:spPr>
            <a:xfrm>
              <a:off x="2354728" y="5128457"/>
              <a:ext cx="347183" cy="1072740"/>
            </a:xfrm>
            <a:prstGeom prst="rect">
              <a:avLst/>
            </a:prstGeom>
            <a:noFill/>
            <a:ln w="19050">
              <a:solidFill>
                <a:srgbClr val="6D6D6D"/>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6D6D6D"/>
                  </a:solidFill>
                  <a:latin typeface="微软雅黑" panose="020B0503020204020204" pitchFamily="34" charset="-122"/>
                  <a:ea typeface="微软雅黑" panose="020B0503020204020204" pitchFamily="34" charset="-122"/>
                </a:rPr>
                <a:t>车身</a:t>
              </a:r>
            </a:p>
          </p:txBody>
        </p:sp>
        <p:sp>
          <p:nvSpPr>
            <p:cNvPr id="71" name="矩形 70">
              <a:extLst>
                <a:ext uri="{FF2B5EF4-FFF2-40B4-BE49-F238E27FC236}">
                  <a16:creationId xmlns:a16="http://schemas.microsoft.com/office/drawing/2014/main" id="{BBA74187-B423-475B-B591-A653DA8C4CBE}"/>
                </a:ext>
              </a:extLst>
            </p:cNvPr>
            <p:cNvSpPr/>
            <p:nvPr/>
          </p:nvSpPr>
          <p:spPr>
            <a:xfrm>
              <a:off x="3710023" y="1590966"/>
              <a:ext cx="2318640" cy="220814"/>
            </a:xfrm>
            <a:prstGeom prst="rect">
              <a:avLst/>
            </a:prstGeom>
            <a:solidFill>
              <a:srgbClr val="E10000"/>
            </a:solid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新能源汽车动力系统</a:t>
              </a:r>
            </a:p>
          </p:txBody>
        </p:sp>
        <p:sp>
          <p:nvSpPr>
            <p:cNvPr id="72" name="矩形 71">
              <a:extLst>
                <a:ext uri="{FF2B5EF4-FFF2-40B4-BE49-F238E27FC236}">
                  <a16:creationId xmlns:a16="http://schemas.microsoft.com/office/drawing/2014/main" id="{66B0564C-5C44-47BC-8AB8-A8BE95B47202}"/>
                </a:ext>
              </a:extLst>
            </p:cNvPr>
            <p:cNvSpPr/>
            <p:nvPr/>
          </p:nvSpPr>
          <p:spPr>
            <a:xfrm>
              <a:off x="4076062" y="1892577"/>
              <a:ext cx="302329" cy="1843008"/>
            </a:xfrm>
            <a:prstGeom prst="rect">
              <a:avLst/>
            </a:prstGeom>
            <a:no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动力电池</a:t>
              </a:r>
            </a:p>
          </p:txBody>
        </p:sp>
        <p:sp>
          <p:nvSpPr>
            <p:cNvPr id="73" name="矩形 72">
              <a:extLst>
                <a:ext uri="{FF2B5EF4-FFF2-40B4-BE49-F238E27FC236}">
                  <a16:creationId xmlns:a16="http://schemas.microsoft.com/office/drawing/2014/main" id="{2BC472EE-92B4-4F56-8542-957635A0FE31}"/>
                </a:ext>
              </a:extLst>
            </p:cNvPr>
            <p:cNvSpPr/>
            <p:nvPr/>
          </p:nvSpPr>
          <p:spPr>
            <a:xfrm>
              <a:off x="3710023" y="1892577"/>
              <a:ext cx="302417" cy="1844324"/>
            </a:xfrm>
            <a:prstGeom prst="rect">
              <a:avLst/>
            </a:prstGeom>
            <a:no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驱动电机</a:t>
              </a:r>
            </a:p>
          </p:txBody>
        </p:sp>
        <p:sp>
          <p:nvSpPr>
            <p:cNvPr id="74" name="矩形 73">
              <a:extLst>
                <a:ext uri="{FF2B5EF4-FFF2-40B4-BE49-F238E27FC236}">
                  <a16:creationId xmlns:a16="http://schemas.microsoft.com/office/drawing/2014/main" id="{FD3345C5-4B30-4AD1-A8A1-103F44C1772C}"/>
                </a:ext>
              </a:extLst>
            </p:cNvPr>
            <p:cNvSpPr/>
            <p:nvPr/>
          </p:nvSpPr>
          <p:spPr>
            <a:xfrm>
              <a:off x="4442013" y="1892577"/>
              <a:ext cx="1586650" cy="220814"/>
            </a:xfrm>
            <a:prstGeom prst="rect">
              <a:avLst/>
            </a:prstGeom>
            <a:no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电控系统</a:t>
              </a:r>
            </a:p>
          </p:txBody>
        </p:sp>
        <p:sp>
          <p:nvSpPr>
            <p:cNvPr id="76" name="矩形 75">
              <a:extLst>
                <a:ext uri="{FF2B5EF4-FFF2-40B4-BE49-F238E27FC236}">
                  <a16:creationId xmlns:a16="http://schemas.microsoft.com/office/drawing/2014/main" id="{C49A0E10-2F0E-4B18-A44A-C9850C0DC27D}"/>
                </a:ext>
              </a:extLst>
            </p:cNvPr>
            <p:cNvSpPr/>
            <p:nvPr/>
          </p:nvSpPr>
          <p:spPr>
            <a:xfrm>
              <a:off x="5740631" y="2613630"/>
              <a:ext cx="288032" cy="1123584"/>
            </a:xfrm>
            <a:prstGeom prst="rect">
              <a:avLst/>
            </a:prstGeom>
            <a:noFill/>
            <a:ln w="19050">
              <a:solidFill>
                <a:srgbClr val="E1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逆变器</a:t>
              </a:r>
            </a:p>
          </p:txBody>
        </p:sp>
        <p:sp>
          <p:nvSpPr>
            <p:cNvPr id="78" name="矩形 77">
              <a:extLst>
                <a:ext uri="{FF2B5EF4-FFF2-40B4-BE49-F238E27FC236}">
                  <a16:creationId xmlns:a16="http://schemas.microsoft.com/office/drawing/2014/main" id="{C7692F73-4F0A-4090-BE5E-75E313F4084E}"/>
                </a:ext>
              </a:extLst>
            </p:cNvPr>
            <p:cNvSpPr/>
            <p:nvPr/>
          </p:nvSpPr>
          <p:spPr>
            <a:xfrm>
              <a:off x="5309968" y="2612002"/>
              <a:ext cx="288033" cy="1123583"/>
            </a:xfrm>
            <a:prstGeom prst="rect">
              <a:avLst/>
            </a:prstGeom>
            <a:noFill/>
            <a:ln w="19050">
              <a:solidFill>
                <a:srgbClr val="E1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变频器</a:t>
              </a:r>
            </a:p>
          </p:txBody>
        </p:sp>
        <p:sp>
          <p:nvSpPr>
            <p:cNvPr id="79" name="矩形 78">
              <a:extLst>
                <a:ext uri="{FF2B5EF4-FFF2-40B4-BE49-F238E27FC236}">
                  <a16:creationId xmlns:a16="http://schemas.microsoft.com/office/drawing/2014/main" id="{9F5F8974-511C-4BD7-AE09-4FF7CAC1538A}"/>
                </a:ext>
              </a:extLst>
            </p:cNvPr>
            <p:cNvSpPr/>
            <p:nvPr/>
          </p:nvSpPr>
          <p:spPr>
            <a:xfrm>
              <a:off x="4860879" y="2612001"/>
              <a:ext cx="302417" cy="1123583"/>
            </a:xfrm>
            <a:prstGeom prst="rect">
              <a:avLst/>
            </a:prstGeom>
            <a:noFill/>
            <a:ln w="19050">
              <a:solidFill>
                <a:srgbClr val="E1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电控元件</a:t>
              </a:r>
            </a:p>
          </p:txBody>
        </p:sp>
        <p:sp>
          <p:nvSpPr>
            <p:cNvPr id="80" name="矩形 79">
              <a:extLst>
                <a:ext uri="{FF2B5EF4-FFF2-40B4-BE49-F238E27FC236}">
                  <a16:creationId xmlns:a16="http://schemas.microsoft.com/office/drawing/2014/main" id="{56CF7B44-1E9C-4E65-A87A-60AC2F631256}"/>
                </a:ext>
              </a:extLst>
            </p:cNvPr>
            <p:cNvSpPr/>
            <p:nvPr/>
          </p:nvSpPr>
          <p:spPr>
            <a:xfrm flipH="1">
              <a:off x="4447873" y="2612002"/>
              <a:ext cx="290605" cy="1123581"/>
            </a:xfrm>
            <a:prstGeom prst="rect">
              <a:avLst/>
            </a:prstGeom>
            <a:noFill/>
            <a:ln w="19050">
              <a:solidFill>
                <a:srgbClr val="E1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rgbClr val="E10000"/>
                  </a:solidFill>
                  <a:latin typeface="微软雅黑" panose="020B0503020204020204" pitchFamily="34" charset="-122"/>
                  <a:ea typeface="微软雅黑" panose="020B0503020204020204" pitchFamily="34" charset="-122"/>
                </a:rPr>
                <a:t>电池管理系统</a:t>
              </a:r>
            </a:p>
          </p:txBody>
        </p:sp>
        <p:cxnSp>
          <p:nvCxnSpPr>
            <p:cNvPr id="15" name="连接符: 肘形 14">
              <a:extLst>
                <a:ext uri="{FF2B5EF4-FFF2-40B4-BE49-F238E27FC236}">
                  <a16:creationId xmlns:a16="http://schemas.microsoft.com/office/drawing/2014/main" id="{F9A362B9-5D04-49E4-93AF-AB0E14F3D95F}"/>
                </a:ext>
              </a:extLst>
            </p:cNvPr>
            <p:cNvCxnSpPr>
              <a:cxnSpLocks/>
              <a:stCxn id="78" idx="0"/>
              <a:endCxn id="74" idx="2"/>
            </p:cNvCxnSpPr>
            <p:nvPr/>
          </p:nvCxnSpPr>
          <p:spPr>
            <a:xfrm rot="16200000" flipV="1">
              <a:off x="5095357" y="2253373"/>
              <a:ext cx="498611" cy="218647"/>
            </a:xfrm>
            <a:prstGeom prst="bentConnector3">
              <a:avLst>
                <a:gd name="adj1" fmla="val 50000"/>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81" name="连接符: 肘形 80">
              <a:extLst>
                <a:ext uri="{FF2B5EF4-FFF2-40B4-BE49-F238E27FC236}">
                  <a16:creationId xmlns:a16="http://schemas.microsoft.com/office/drawing/2014/main" id="{7AF25A4A-CB9E-46BA-A201-50ABA8D784E7}"/>
                </a:ext>
              </a:extLst>
            </p:cNvPr>
            <p:cNvCxnSpPr>
              <a:cxnSpLocks/>
              <a:stCxn id="79" idx="0"/>
              <a:endCxn id="74" idx="2"/>
            </p:cNvCxnSpPr>
            <p:nvPr/>
          </p:nvCxnSpPr>
          <p:spPr>
            <a:xfrm rot="5400000" flipH="1" flipV="1">
              <a:off x="4874408" y="2251071"/>
              <a:ext cx="498610" cy="223250"/>
            </a:xfrm>
            <a:prstGeom prst="bentConnector3">
              <a:avLst>
                <a:gd name="adj1" fmla="val 50000"/>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连接符: 肘形 81">
              <a:extLst>
                <a:ext uri="{FF2B5EF4-FFF2-40B4-BE49-F238E27FC236}">
                  <a16:creationId xmlns:a16="http://schemas.microsoft.com/office/drawing/2014/main" id="{21C03589-9C03-4ABE-B715-E2EB1B97255F}"/>
                </a:ext>
              </a:extLst>
            </p:cNvPr>
            <p:cNvCxnSpPr>
              <a:cxnSpLocks/>
              <a:stCxn id="80" idx="0"/>
              <a:endCxn id="74" idx="2"/>
            </p:cNvCxnSpPr>
            <p:nvPr/>
          </p:nvCxnSpPr>
          <p:spPr>
            <a:xfrm rot="5400000" flipH="1" flipV="1">
              <a:off x="4664951" y="2041616"/>
              <a:ext cx="498611" cy="642163"/>
            </a:xfrm>
            <a:prstGeom prst="bentConnector3">
              <a:avLst>
                <a:gd name="adj1" fmla="val 50000"/>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cxnSp>
          <p:nvCxnSpPr>
            <p:cNvPr id="83" name="连接符: 肘形 82">
              <a:extLst>
                <a:ext uri="{FF2B5EF4-FFF2-40B4-BE49-F238E27FC236}">
                  <a16:creationId xmlns:a16="http://schemas.microsoft.com/office/drawing/2014/main" id="{0886BB94-3A9F-4F0B-881E-29C8745B434F}"/>
                </a:ext>
              </a:extLst>
            </p:cNvPr>
            <p:cNvCxnSpPr>
              <a:cxnSpLocks/>
              <a:stCxn id="76" idx="0"/>
              <a:endCxn id="74" idx="2"/>
            </p:cNvCxnSpPr>
            <p:nvPr/>
          </p:nvCxnSpPr>
          <p:spPr>
            <a:xfrm rot="16200000" flipV="1">
              <a:off x="5309874" y="2038856"/>
              <a:ext cx="500239" cy="649309"/>
            </a:xfrm>
            <a:prstGeom prst="bentConnector3">
              <a:avLst>
                <a:gd name="adj1" fmla="val 50000"/>
              </a:avLst>
            </a:prstGeom>
            <a:ln w="19050">
              <a:solidFill>
                <a:srgbClr val="E10000"/>
              </a:solidFill>
              <a:tailEnd type="triangle"/>
            </a:ln>
          </p:spPr>
          <p:style>
            <a:lnRef idx="1">
              <a:schemeClr val="accent1"/>
            </a:lnRef>
            <a:fillRef idx="0">
              <a:schemeClr val="accent1"/>
            </a:fillRef>
            <a:effectRef idx="0">
              <a:schemeClr val="accent1"/>
            </a:effectRef>
            <a:fontRef idx="minor">
              <a:schemeClr val="tx1"/>
            </a:fontRef>
          </p:style>
        </p:cxnSp>
        <p:grpSp>
          <p:nvGrpSpPr>
            <p:cNvPr id="2072" name="组合 2071">
              <a:extLst>
                <a:ext uri="{FF2B5EF4-FFF2-40B4-BE49-F238E27FC236}">
                  <a16:creationId xmlns:a16="http://schemas.microsoft.com/office/drawing/2014/main" id="{60B699E3-6C53-46DC-908B-01A67FBD9B0A}"/>
                </a:ext>
              </a:extLst>
            </p:cNvPr>
            <p:cNvGrpSpPr/>
            <p:nvPr/>
          </p:nvGrpSpPr>
          <p:grpSpPr>
            <a:xfrm>
              <a:off x="2814909" y="2542770"/>
              <a:ext cx="800408" cy="399867"/>
              <a:chOff x="2782044" y="2957125"/>
              <a:chExt cx="800408" cy="399867"/>
            </a:xfrm>
          </p:grpSpPr>
          <p:sp>
            <p:nvSpPr>
              <p:cNvPr id="2070" name="箭头: 左右 2069">
                <a:extLst>
                  <a:ext uri="{FF2B5EF4-FFF2-40B4-BE49-F238E27FC236}">
                    <a16:creationId xmlns:a16="http://schemas.microsoft.com/office/drawing/2014/main" id="{88901621-3EDF-49AB-940A-BFBF70DA1BD3}"/>
                  </a:ext>
                </a:extLst>
              </p:cNvPr>
              <p:cNvSpPr/>
              <p:nvPr/>
            </p:nvSpPr>
            <p:spPr>
              <a:xfrm>
                <a:off x="2782044" y="2957125"/>
                <a:ext cx="794614" cy="399867"/>
              </a:xfrm>
              <a:prstGeom prst="leftRightArrow">
                <a:avLst/>
              </a:prstGeom>
              <a:noFill/>
              <a:ln w="19050">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71" name="文本框 2070">
                <a:extLst>
                  <a:ext uri="{FF2B5EF4-FFF2-40B4-BE49-F238E27FC236}">
                    <a16:creationId xmlns:a16="http://schemas.microsoft.com/office/drawing/2014/main" id="{559DF28E-1759-46EE-B4D3-9404C2BDAC6D}"/>
                  </a:ext>
                </a:extLst>
              </p:cNvPr>
              <p:cNvSpPr txBox="1"/>
              <p:nvPr/>
            </p:nvSpPr>
            <p:spPr>
              <a:xfrm>
                <a:off x="2914084" y="3003169"/>
                <a:ext cx="668368" cy="307777"/>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替代</a:t>
                </a:r>
              </a:p>
            </p:txBody>
          </p:sp>
        </p:grpSp>
        <p:sp>
          <p:nvSpPr>
            <p:cNvPr id="152" name="矩形 151">
              <a:extLst>
                <a:ext uri="{FF2B5EF4-FFF2-40B4-BE49-F238E27FC236}">
                  <a16:creationId xmlns:a16="http://schemas.microsoft.com/office/drawing/2014/main" id="{B583C9DC-D9E3-4C7D-BC49-0024B542F167}"/>
                </a:ext>
              </a:extLst>
            </p:cNvPr>
            <p:cNvSpPr/>
            <p:nvPr/>
          </p:nvSpPr>
          <p:spPr>
            <a:xfrm>
              <a:off x="1137788" y="1526509"/>
              <a:ext cx="1644451" cy="2302901"/>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a:extLst>
                <a:ext uri="{FF2B5EF4-FFF2-40B4-BE49-F238E27FC236}">
                  <a16:creationId xmlns:a16="http://schemas.microsoft.com/office/drawing/2014/main" id="{E461F9E6-4D47-49F7-8942-A7C1577549C4}"/>
                </a:ext>
              </a:extLst>
            </p:cNvPr>
            <p:cNvSpPr/>
            <p:nvPr/>
          </p:nvSpPr>
          <p:spPr>
            <a:xfrm>
              <a:off x="3633994" y="1526509"/>
              <a:ext cx="2472741" cy="2302901"/>
            </a:xfrm>
            <a:prstGeom prst="rect">
              <a:avLst/>
            </a:prstGeom>
            <a:noFill/>
            <a:ln w="19050">
              <a:solidFill>
                <a:srgbClr val="E1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a:extLst>
                <a:ext uri="{FF2B5EF4-FFF2-40B4-BE49-F238E27FC236}">
                  <a16:creationId xmlns:a16="http://schemas.microsoft.com/office/drawing/2014/main" id="{E659E107-7613-438A-90AB-FD0F990F36BB}"/>
                </a:ext>
              </a:extLst>
            </p:cNvPr>
            <p:cNvSpPr/>
            <p:nvPr/>
          </p:nvSpPr>
          <p:spPr>
            <a:xfrm>
              <a:off x="1197868" y="3975751"/>
              <a:ext cx="1504043" cy="220814"/>
            </a:xfrm>
            <a:prstGeom prst="rect">
              <a:avLst/>
            </a:prstGeom>
            <a:solidFill>
              <a:srgbClr val="6D6D6D"/>
            </a:solidFill>
            <a:ln w="19050">
              <a:solidFill>
                <a:srgbClr val="6D6D6D"/>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传统汽车零部件</a:t>
              </a:r>
            </a:p>
          </p:txBody>
        </p:sp>
        <p:sp>
          <p:nvSpPr>
            <p:cNvPr id="156" name="矩形 155">
              <a:extLst>
                <a:ext uri="{FF2B5EF4-FFF2-40B4-BE49-F238E27FC236}">
                  <a16:creationId xmlns:a16="http://schemas.microsoft.com/office/drawing/2014/main" id="{4A4AD596-81E4-4191-B1A6-D3C82791D84F}"/>
                </a:ext>
              </a:extLst>
            </p:cNvPr>
            <p:cNvSpPr/>
            <p:nvPr/>
          </p:nvSpPr>
          <p:spPr>
            <a:xfrm>
              <a:off x="1137788" y="3898296"/>
              <a:ext cx="1644451" cy="2409792"/>
            </a:xfrm>
            <a:prstGeom prst="rect">
              <a:avLst/>
            </a:prstGeom>
            <a:noFill/>
            <a:ln w="19050">
              <a:solidFill>
                <a:srgbClr val="6D6D6D"/>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a:extLst>
                <a:ext uri="{FF2B5EF4-FFF2-40B4-BE49-F238E27FC236}">
                  <a16:creationId xmlns:a16="http://schemas.microsoft.com/office/drawing/2014/main" id="{E8CAA4E6-E3EC-41BC-9E09-D26846CC7674}"/>
                </a:ext>
              </a:extLst>
            </p:cNvPr>
            <p:cNvSpPr/>
            <p:nvPr/>
          </p:nvSpPr>
          <p:spPr>
            <a:xfrm>
              <a:off x="3633994" y="4895317"/>
              <a:ext cx="2472741" cy="415750"/>
            </a:xfrm>
            <a:prstGeom prst="rect">
              <a:avLst/>
            </a:prstGeom>
            <a:solidFill>
              <a:srgbClr val="E10000"/>
            </a:solidFill>
            <a:ln w="19050">
              <a:solidFill>
                <a:srgbClr val="E1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新能源汽车</a:t>
              </a:r>
            </a:p>
          </p:txBody>
        </p:sp>
        <p:sp>
          <p:nvSpPr>
            <p:cNvPr id="167" name="矩形 166">
              <a:extLst>
                <a:ext uri="{FF2B5EF4-FFF2-40B4-BE49-F238E27FC236}">
                  <a16:creationId xmlns:a16="http://schemas.microsoft.com/office/drawing/2014/main" id="{4A9CCF0C-032A-46FA-950B-86255AD41DDD}"/>
                </a:ext>
              </a:extLst>
            </p:cNvPr>
            <p:cNvSpPr/>
            <p:nvPr/>
          </p:nvSpPr>
          <p:spPr>
            <a:xfrm>
              <a:off x="3810013" y="5189326"/>
              <a:ext cx="2208486" cy="791057"/>
            </a:xfrm>
            <a:prstGeom prst="rect">
              <a:avLst/>
            </a:prstGeom>
            <a:no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混动力保留传统汽车动力系统</a:t>
              </a:r>
              <a:endParaRPr lang="en-US" altLang="zh-CN" sz="1200" b="1"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纯电动汽车部分保留</a:t>
              </a:r>
            </a:p>
          </p:txBody>
        </p:sp>
        <p:sp>
          <p:nvSpPr>
            <p:cNvPr id="2082" name="箭头: 下 2081">
              <a:extLst>
                <a:ext uri="{FF2B5EF4-FFF2-40B4-BE49-F238E27FC236}">
                  <a16:creationId xmlns:a16="http://schemas.microsoft.com/office/drawing/2014/main" id="{6637FA18-FFAC-47BB-96F3-779DFFC4C7A6}"/>
                </a:ext>
              </a:extLst>
            </p:cNvPr>
            <p:cNvSpPr/>
            <p:nvPr/>
          </p:nvSpPr>
          <p:spPr>
            <a:xfrm>
              <a:off x="4593175" y="4086158"/>
              <a:ext cx="418913" cy="623600"/>
            </a:xfrm>
            <a:prstGeom prst="downArrow">
              <a:avLst/>
            </a:prstGeom>
            <a:solidFill>
              <a:srgbClr val="E10000"/>
            </a:solidFill>
            <a:ln>
              <a:solidFill>
                <a:srgbClr val="E1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箭头: 下 168">
              <a:extLst>
                <a:ext uri="{FF2B5EF4-FFF2-40B4-BE49-F238E27FC236}">
                  <a16:creationId xmlns:a16="http://schemas.microsoft.com/office/drawing/2014/main" id="{0A05CC76-F63B-40C3-92DA-9D995EFEE37E}"/>
                </a:ext>
              </a:extLst>
            </p:cNvPr>
            <p:cNvSpPr/>
            <p:nvPr/>
          </p:nvSpPr>
          <p:spPr>
            <a:xfrm rot="16200000">
              <a:off x="3024502" y="4814186"/>
              <a:ext cx="418913" cy="623600"/>
            </a:xfrm>
            <a:prstGeom prst="downArrow">
              <a:avLst/>
            </a:prstGeom>
            <a:solidFill>
              <a:srgbClr val="6D6D6D"/>
            </a:solidFill>
            <a:ln>
              <a:solidFill>
                <a:srgbClr val="6D6D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矩形 179">
            <a:extLst>
              <a:ext uri="{FF2B5EF4-FFF2-40B4-BE49-F238E27FC236}">
                <a16:creationId xmlns:a16="http://schemas.microsoft.com/office/drawing/2014/main" id="{41F2316C-55A2-4C1E-89A3-66466CF85619}"/>
              </a:ext>
            </a:extLst>
          </p:cNvPr>
          <p:cNvSpPr/>
          <p:nvPr/>
        </p:nvSpPr>
        <p:spPr>
          <a:xfrm>
            <a:off x="6505424" y="3856943"/>
            <a:ext cx="4817024" cy="231340"/>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latin typeface="微软雅黑" panose="020B0503020204020204" pitchFamily="34" charset="-122"/>
                <a:ea typeface="微软雅黑" panose="020B0503020204020204" pitchFamily="34" charset="-122"/>
              </a:rPr>
              <a:t>IGBT</a:t>
            </a:r>
            <a:r>
              <a:rPr lang="zh-CN" altLang="en-US" sz="1400" b="1" dirty="0">
                <a:latin typeface="微软雅黑" panose="020B0503020204020204" pitchFamily="34" charset="-122"/>
                <a:ea typeface="微软雅黑" panose="020B0503020204020204" pitchFamily="34" charset="-122"/>
              </a:rPr>
              <a:t>等功率器件在电动车中的应用</a:t>
            </a:r>
          </a:p>
        </p:txBody>
      </p:sp>
      <p:pic>
        <p:nvPicPr>
          <p:cNvPr id="2089" name="图片 2088">
            <a:extLst>
              <a:ext uri="{FF2B5EF4-FFF2-40B4-BE49-F238E27FC236}">
                <a16:creationId xmlns:a16="http://schemas.microsoft.com/office/drawing/2014/main" id="{D009F14B-3102-4504-A1C0-8DE8C2AC1142}"/>
              </a:ext>
            </a:extLst>
          </p:cNvPr>
          <p:cNvPicPr>
            <a:picLocks noChangeAspect="1"/>
          </p:cNvPicPr>
          <p:nvPr/>
        </p:nvPicPr>
        <p:blipFill>
          <a:blip r:embed="rId2"/>
          <a:stretch>
            <a:fillRect/>
          </a:stretch>
        </p:blipFill>
        <p:spPr>
          <a:xfrm>
            <a:off x="6686062" y="4239139"/>
            <a:ext cx="4480372" cy="1853776"/>
          </a:xfrm>
          <a:prstGeom prst="rect">
            <a:avLst/>
          </a:prstGeom>
        </p:spPr>
      </p:pic>
      <p:graphicFrame>
        <p:nvGraphicFramePr>
          <p:cNvPr id="182" name="图表 181">
            <a:extLst>
              <a:ext uri="{FF2B5EF4-FFF2-40B4-BE49-F238E27FC236}">
                <a16:creationId xmlns:a16="http://schemas.microsoft.com/office/drawing/2014/main" id="{E82B3450-4FF1-4F6B-82A7-29C3A0EDF0B7}"/>
              </a:ext>
            </a:extLst>
          </p:cNvPr>
          <p:cNvGraphicFramePr>
            <a:graphicFrameLocks/>
          </p:cNvGraphicFramePr>
          <p:nvPr/>
        </p:nvGraphicFramePr>
        <p:xfrm>
          <a:off x="7283185" y="1895650"/>
          <a:ext cx="3286125" cy="1929266"/>
        </p:xfrm>
        <a:graphic>
          <a:graphicData uri="http://schemas.openxmlformats.org/drawingml/2006/chart">
            <c:chart xmlns:c="http://schemas.openxmlformats.org/drawingml/2006/chart" xmlns:r="http://schemas.openxmlformats.org/officeDocument/2006/relationships" r:id="rId3"/>
          </a:graphicData>
        </a:graphic>
      </p:graphicFrame>
      <p:sp>
        <p:nvSpPr>
          <p:cNvPr id="183" name="矩形 182">
            <a:extLst>
              <a:ext uri="{FF2B5EF4-FFF2-40B4-BE49-F238E27FC236}">
                <a16:creationId xmlns:a16="http://schemas.microsoft.com/office/drawing/2014/main" id="{C236F15B-0989-482D-8422-CF4ED4DAFCB0}"/>
              </a:ext>
            </a:extLst>
          </p:cNvPr>
          <p:cNvSpPr/>
          <p:nvPr/>
        </p:nvSpPr>
        <p:spPr>
          <a:xfrm>
            <a:off x="6505424" y="1526509"/>
            <a:ext cx="4808181" cy="261273"/>
          </a:xfrm>
          <a:prstGeom prst="rect">
            <a:avLst/>
          </a:prstGeom>
          <a:solidFill>
            <a:srgbClr val="E10000"/>
          </a:solidFill>
          <a:ln w="19050">
            <a:solidFill>
              <a:srgbClr val="E1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b="1" dirty="0">
                <a:latin typeface="微软雅黑" panose="020B0503020204020204" pitchFamily="34" charset="-122"/>
                <a:ea typeface="微软雅黑" panose="020B0503020204020204" pitchFamily="34" charset="-122"/>
              </a:rPr>
              <a:t>IGBT</a:t>
            </a:r>
            <a:r>
              <a:rPr lang="zh-CN" altLang="en-US" sz="1400" b="1" dirty="0">
                <a:latin typeface="微软雅黑" panose="020B0503020204020204" pitchFamily="34" charset="-122"/>
                <a:ea typeface="微软雅黑" panose="020B0503020204020204" pitchFamily="34" charset="-122"/>
              </a:rPr>
              <a:t>是电机控制系统的重要组成部分</a:t>
            </a:r>
          </a:p>
        </p:txBody>
      </p:sp>
      <p:sp>
        <p:nvSpPr>
          <p:cNvPr id="184" name="矩形 183">
            <a:extLst>
              <a:ext uri="{FF2B5EF4-FFF2-40B4-BE49-F238E27FC236}">
                <a16:creationId xmlns:a16="http://schemas.microsoft.com/office/drawing/2014/main" id="{8A20A890-DF8C-478B-9BD5-04859E51A8A5}"/>
              </a:ext>
            </a:extLst>
          </p:cNvPr>
          <p:cNvSpPr/>
          <p:nvPr/>
        </p:nvSpPr>
        <p:spPr>
          <a:xfrm>
            <a:off x="6509272" y="1895650"/>
            <a:ext cx="4808182" cy="1873976"/>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a:extLst>
              <a:ext uri="{FF2B5EF4-FFF2-40B4-BE49-F238E27FC236}">
                <a16:creationId xmlns:a16="http://schemas.microsoft.com/office/drawing/2014/main" id="{B88D4290-413D-46DD-A7B6-4391B6DD48A5}"/>
              </a:ext>
            </a:extLst>
          </p:cNvPr>
          <p:cNvSpPr/>
          <p:nvPr/>
        </p:nvSpPr>
        <p:spPr>
          <a:xfrm>
            <a:off x="6509272" y="4152338"/>
            <a:ext cx="4808182" cy="2004632"/>
          </a:xfrm>
          <a:prstGeom prst="rect">
            <a:avLst/>
          </a:prstGeom>
          <a:noFill/>
          <a:ln w="19050">
            <a:solidFill>
              <a:srgbClr val="00467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20068273"/>
      </p:ext>
    </p:extLst>
  </p:cSld>
  <p:clrMapOvr>
    <a:masterClrMapping/>
  </p:clrMapOvr>
</p:sld>
</file>

<file path=ppt/theme/theme1.xml><?xml version="1.0" encoding="utf-8"?>
<a:theme xmlns:a="http://schemas.openxmlformats.org/drawingml/2006/main" name="自定义设计方案">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de">
  <a:themeElements>
    <a:clrScheme name="">
      <a:dk1>
        <a:srgbClr val="000000"/>
      </a:dk1>
      <a:lt1>
        <a:srgbClr val="FFFFFF"/>
      </a:lt1>
      <a:dk2>
        <a:srgbClr val="20396D"/>
      </a:dk2>
      <a:lt2>
        <a:srgbClr val="FFFFFF"/>
      </a:lt2>
      <a:accent1>
        <a:srgbClr val="99CCFF"/>
      </a:accent1>
      <a:accent2>
        <a:srgbClr val="FFD685"/>
      </a:accent2>
      <a:accent3>
        <a:srgbClr val="FFFFFF"/>
      </a:accent3>
      <a:accent4>
        <a:srgbClr val="000000"/>
      </a:accent4>
      <a:accent5>
        <a:srgbClr val="CAE2FF"/>
      </a:accent5>
      <a:accent6>
        <a:srgbClr val="E7C278"/>
      </a:accent6>
      <a:hlink>
        <a:srgbClr val="57C78F"/>
      </a:hlink>
      <a:folHlink>
        <a:srgbClr val="858BFF"/>
      </a:folHlink>
    </a:clrScheme>
    <a:fontScheme name="Vid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Vid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Vid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Vid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Vid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Vid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Vid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Vid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Vide 8">
        <a:dk1>
          <a:srgbClr val="000587"/>
        </a:dk1>
        <a:lt1>
          <a:srgbClr val="FFFFFF"/>
        </a:lt1>
        <a:dk2>
          <a:srgbClr val="574AFE"/>
        </a:dk2>
        <a:lt2>
          <a:srgbClr val="9CBACA"/>
        </a:lt2>
        <a:accent1>
          <a:srgbClr val="42B5D1"/>
        </a:accent1>
        <a:accent2>
          <a:srgbClr val="000587"/>
        </a:accent2>
        <a:accent3>
          <a:srgbClr val="FFFFFF"/>
        </a:accent3>
        <a:accent4>
          <a:srgbClr val="000372"/>
        </a:accent4>
        <a:accent5>
          <a:srgbClr val="B0D7E5"/>
        </a:accent5>
        <a:accent6>
          <a:srgbClr val="00047A"/>
        </a:accent6>
        <a:hlink>
          <a:srgbClr val="CCECFF"/>
        </a:hlink>
        <a:folHlink>
          <a:srgbClr val="9F9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2828</TotalTime>
  <Words>6708</Words>
  <Application>Microsoft Office PowerPoint</Application>
  <PresentationFormat>自定义</PresentationFormat>
  <Paragraphs>846</Paragraphs>
  <Slides>32</Slides>
  <Notes>11</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32</vt:i4>
      </vt:variant>
    </vt:vector>
  </HeadingPairs>
  <TitlesOfParts>
    <vt:vector size="47" baseType="lpstr">
      <vt:lpstr>Lato Light</vt:lpstr>
      <vt:lpstr>等线</vt:lpstr>
      <vt:lpstr>等线 Light</vt:lpstr>
      <vt:lpstr>华文细黑</vt:lpstr>
      <vt:lpstr>宋体</vt:lpstr>
      <vt:lpstr>Microsoft YaHei</vt:lpstr>
      <vt:lpstr>Microsoft YaHei</vt:lpstr>
      <vt:lpstr>Arial</vt:lpstr>
      <vt:lpstr>Calibri</vt:lpstr>
      <vt:lpstr>Calibri Light</vt:lpstr>
      <vt:lpstr>Times New Roman</vt:lpstr>
      <vt:lpstr>Wingdings</vt:lpstr>
      <vt:lpstr>自定义设计方案</vt:lpstr>
      <vt:lpstr>Vide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Administrator</dc:creator>
  <cp:lastModifiedBy>asibak ahofa</cp:lastModifiedBy>
  <cp:revision>888</cp:revision>
  <cp:lastPrinted>2019-12-25T10:15:00Z</cp:lastPrinted>
  <dcterms:created xsi:type="dcterms:W3CDTF">2015-05-05T08:02:00Z</dcterms:created>
  <dcterms:modified xsi:type="dcterms:W3CDTF">2021-10-22T01:32:45Z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